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68" r:id="rId4"/>
    <p:sldId id="258" r:id="rId5"/>
    <p:sldId id="259" r:id="rId6"/>
    <p:sldId id="267" r:id="rId7"/>
    <p:sldId id="274" r:id="rId8"/>
    <p:sldId id="270" r:id="rId9"/>
    <p:sldId id="260" r:id="rId10"/>
    <p:sldId id="261" r:id="rId11"/>
    <p:sldId id="262" r:id="rId12"/>
    <p:sldId id="263" r:id="rId13"/>
    <p:sldId id="269" r:id="rId14"/>
    <p:sldId id="264" r:id="rId15"/>
    <p:sldId id="265" r:id="rId16"/>
    <p:sldId id="266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99" autoAdjust="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67787-5ADE-4397-83E7-77425A92C345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16CE7-A270-4E61-B5D5-F3746D4F7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5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JLaqYzk55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md.edu/class/fall2002/cmsc838s/tichi/printer/goms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Functionality Coverage</a:t>
            </a:r>
            <a:endParaRPr lang="en-US" dirty="0" smtClean="0"/>
          </a:p>
          <a:p>
            <a:r>
              <a:rPr lang="en-US" dirty="0" smtClean="0"/>
              <a:t>If the designer has a list of likely user goals, GOMS models can be used to verify that a method exists to achieve each of these goals.</a:t>
            </a:r>
          </a:p>
          <a:p>
            <a:r>
              <a:rPr lang="en-US" b="1" dirty="0" smtClean="0"/>
              <a:t>Execution time</a:t>
            </a:r>
            <a:endParaRPr lang="en-US" dirty="0" smtClean="0"/>
          </a:p>
          <a:p>
            <a:r>
              <a:rPr lang="en-US" dirty="0" smtClean="0"/>
              <a:t>GOMS models can predict the time it will take for the user to carry out a goal (assuming an expert user with no mistakes). This allows a designer to profile an application to locate bottlenecks, as well as compare different UI designs to determine which one allows users to execute tasks quicker.</a:t>
            </a:r>
          </a:p>
          <a:p>
            <a:r>
              <a:rPr lang="en-US" b="1" dirty="0" smtClean="0"/>
              <a:t>Help systems</a:t>
            </a:r>
            <a:endParaRPr lang="en-US" dirty="0" smtClean="0"/>
          </a:p>
          <a:p>
            <a:r>
              <a:rPr lang="en-US" dirty="0" smtClean="0"/>
              <a:t>Since GOMS models are an explicit representation of expert user activity, they can assist in designing help systems and tutorials to assist users in achieving goals.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6CE7-A270-4E61-B5D5-F3746D4F76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5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researchers attempted to determine typical values: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0.2 sec 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time to perform a keystroke, or mouse click</a:t>
            </a:r>
          </a:p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1.1 sec 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time to position the mouse pointer</a:t>
            </a:r>
          </a:p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0.4 sec 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time for user to move hands from keyboard to mouse</a:t>
            </a:r>
          </a:p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1.35 sec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time for the user to prepare for the next step</a:t>
            </a:r>
          </a:p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?            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time for the computer to respond to the user inputs.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6CE7-A270-4E61-B5D5-F3746D4F76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0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https://www.youtube.com/watch?v=yJLaqYzk55E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6CE7-A270-4E61-B5D5-F3746D4F76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20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http://www.cs.umd.edu/class/fall2002/cmsc838s/tichi/printer/goms.html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6CE7-A270-4E61-B5D5-F3746D4F76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75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Soar Architecture based on chunking mechanism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Chunking mechanism: a way of converting goal-based problem solving into accessible long-term memory (productions)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ACT-R operates as a rule based system. It divides the long-term memory into declarative and procedural memory.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6CE7-A270-4E61-B5D5-F3746D4F76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8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4BCF-ED80-4102-AD85-5F4C9EED06BD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2C63-1D9C-485A-8771-A3CE093AA4E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01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4BCF-ED80-4102-AD85-5F4C9EED06BD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2C63-1D9C-485A-8771-A3CE093AA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4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4BCF-ED80-4102-AD85-5F4C9EED06BD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2C63-1D9C-485A-8771-A3CE093AA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6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4BCF-ED80-4102-AD85-5F4C9EED06BD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2C63-1D9C-485A-8771-A3CE093AA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4BCF-ED80-4102-AD85-5F4C9EED06BD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2C63-1D9C-485A-8771-A3CE093AA4E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40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4BCF-ED80-4102-AD85-5F4C9EED06BD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2C63-1D9C-485A-8771-A3CE093AA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4BCF-ED80-4102-AD85-5F4C9EED06BD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2C63-1D9C-485A-8771-A3CE093AA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3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4BCF-ED80-4102-AD85-5F4C9EED06BD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2C63-1D9C-485A-8771-A3CE093AA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0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4BCF-ED80-4102-AD85-5F4C9EED06BD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2C63-1D9C-485A-8771-A3CE093AA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5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E474BCF-ED80-4102-AD85-5F4C9EED06BD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342C63-1D9C-485A-8771-A3CE093AA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9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4BCF-ED80-4102-AD85-5F4C9EED06BD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2C63-1D9C-485A-8771-A3CE093AA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E474BCF-ED80-4102-AD85-5F4C9EED06BD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342C63-1D9C-485A-8771-A3CE093AA4E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63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0640" y="863283"/>
            <a:ext cx="9860280" cy="2387600"/>
          </a:xfrm>
        </p:spPr>
        <p:txBody>
          <a:bodyPr>
            <a:normAutofit/>
          </a:bodyPr>
          <a:lstStyle/>
          <a:p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Survey on User Modeling in HCI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</a:t>
            </a:r>
          </a:p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Sajib 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Seraj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Supervised by:</a:t>
            </a:r>
          </a:p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Prof. Robert Pastel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2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CMN-GOMS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KLM</a:t>
            </a:r>
          </a:p>
          <a:p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sub-goal and selection rules</a:t>
            </a:r>
          </a:p>
          <a:p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GOAL: EDIT-MANUSCRIPT</a:t>
            </a: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.     GOAL: EDIT-UNIT-TASK ... repeat until no more unit tasks</a:t>
            </a: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.     .     GOAL: ACQUIRE UNIT-TASK</a:t>
            </a: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.     .	    .	  GOAL: GET-NEXT-PAGE ... if at end of manuscript page</a:t>
            </a: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.     .	    .	  GOAL: GET-FROM-MANUSCRIPT</a:t>
            </a: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.     .	    GOAL: EXECUTE-UNIT-TASK ... if a unit task was found</a:t>
            </a: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.     .	    .	  GOAL: MODIFY-TEXT</a:t>
            </a: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.     .	    .	  .   [select: GOAL: MOVE-TEXT* ...if text is to be moved</a:t>
            </a: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.     .	    .	  .       GOAL: DELETE-PHRASE ...if a phrase is to be deleted</a:t>
            </a: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.     .	    .	  .       GOAL: INSERT-WORD] ... if a word is to be inserted</a:t>
            </a: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.     .	    .	  .     VERIFY-EDIT</a:t>
            </a:r>
          </a:p>
        </p:txBody>
      </p:sp>
    </p:spTree>
    <p:extLst>
      <p:ext uri="{BB962C8B-B14F-4D97-AF65-F5344CB8AC3E}">
        <p14:creationId xmlns:p14="http://schemas.microsoft.com/office/powerpoint/2010/main" val="3366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/>
          <a:lstStyle/>
          <a:p>
            <a:pPr lvl="0"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NGOMSL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3481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uilds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CMN-GOMS by providing a natural-language notion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 marL="0" indent="0">
              <a:buNone/>
            </a:pPr>
            <a:r>
              <a:rPr lang="en-US" dirty="0" smtClean="0">
                <a:latin typeface="Bodoni MT" panose="02070603080606020203" pitchFamily="18" charset="0"/>
              </a:rPr>
              <a:t>Method </a:t>
            </a:r>
            <a:r>
              <a:rPr lang="en-US" dirty="0">
                <a:latin typeface="Bodoni MT" panose="02070603080606020203" pitchFamily="18" charset="0"/>
              </a:rPr>
              <a:t>for goal: Highlight arbitrary text</a:t>
            </a: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  Step 1.  Determine position of beginning of text (1.20 sec)</a:t>
            </a: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  Step 2.  Move cursor to beginning of text	   (1.10 sec)</a:t>
            </a: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  Step 3.  Click mouse button.			   (0.20 sec)</a:t>
            </a: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  Step 4.  Move cursor to end of text.		   (1.10 sec)</a:t>
            </a: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  Step 5.  Shift-click mouse button.		   (0.48 sec)</a:t>
            </a: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  Step 6.  Verify that correct text is highlighted (1.20 sec)</a:t>
            </a: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  Step 7.  Return with goal accomplished.</a:t>
            </a:r>
          </a:p>
        </p:txBody>
      </p:sp>
    </p:spTree>
    <p:extLst>
      <p:ext uri="{BB962C8B-B14F-4D97-AF65-F5344CB8AC3E}">
        <p14:creationId xmlns:p14="http://schemas.microsoft.com/office/powerpoint/2010/main" val="39311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CPM-GOMS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xplore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parallelism in users’ actions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44" y="2426548"/>
            <a:ext cx="7798871" cy="35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3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Limitations of GOMS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AutoNum type="arabicPeriod"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Does not account for </a:t>
            </a:r>
            <a:r>
              <a:rPr lang="en-US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nonskilled users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AutoNum type="arabicPeriod"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Does not account for </a:t>
            </a:r>
            <a:r>
              <a:rPr lang="en-US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learning and recall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AutoNum type="arabicPeriod"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Does not account for </a:t>
            </a:r>
            <a:r>
              <a:rPr lang="en-US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errors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AutoNum type="arabicPeriod"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Little distinction between </a:t>
            </a:r>
            <a:r>
              <a:rPr lang="en-US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cognitive processes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AutoNum type="arabicPeriod"/>
            </a:pPr>
            <a:r>
              <a:rPr lang="en-US" altLang="zh-TW" sz="2000" smtClean="0">
                <a:solidFill>
                  <a:srgbClr val="0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Does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not address </a:t>
            </a:r>
            <a:r>
              <a:rPr lang="en-US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mental workload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AutoNum type="arabicPeriod"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Does not address </a:t>
            </a:r>
            <a:r>
              <a:rPr lang="en-US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functionality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AutoNum type="arabicPeriod"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Does not address user </a:t>
            </a:r>
            <a:r>
              <a:rPr lang="en-US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fatigue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AutoNum type="arabicPeriod"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Does not account for </a:t>
            </a:r>
            <a:r>
              <a:rPr lang="en-US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individual differences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AutoNum type="arabicPeriod"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Does not account for user’s </a:t>
            </a:r>
            <a:r>
              <a:rPr lang="en-US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acceptance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AutoNum type="arabicPeriod"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Does not address </a:t>
            </a:r>
            <a:r>
              <a:rPr lang="en-US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organizational life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to simulate human intelligence in a human like way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Cognitive Architecture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ACT-R system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EPIC (Executive-Process/Interactive Control) architecture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system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1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Grammar-based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imulates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interaction in the form of grammatical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 marL="457200" lvl="1" indent="0">
              <a:buNone/>
            </a:pPr>
            <a:r>
              <a:rPr lang="en-US" dirty="0" smtClean="0">
                <a:latin typeface="Bodoni MT" panose="02070603080606020203" pitchFamily="18" charset="0"/>
              </a:rPr>
              <a:t>Task Action Language models</a:t>
            </a:r>
          </a:p>
          <a:p>
            <a:pPr lvl="1">
              <a:buFont typeface="Bodoni MT" panose="02070603080606020203" pitchFamily="18" charset="0"/>
              <a:buChar char="−"/>
            </a:pPr>
            <a:r>
              <a:rPr lang="en-US" dirty="0" smtClean="0">
                <a:latin typeface="Bodoni MT" panose="02070603080606020203" pitchFamily="18" charset="0"/>
              </a:rPr>
              <a:t>Operations </a:t>
            </a:r>
            <a:r>
              <a:rPr lang="en-US" dirty="0">
                <a:latin typeface="Bodoni MT" panose="02070603080606020203" pitchFamily="18" charset="0"/>
              </a:rPr>
              <a:t>by Terminal symbols</a:t>
            </a:r>
          </a:p>
          <a:p>
            <a:pPr lvl="1">
              <a:buFont typeface="Bodoni MT" panose="02070603080606020203" pitchFamily="18" charset="0"/>
              <a:buChar char="−"/>
            </a:pPr>
            <a:r>
              <a:rPr lang="en-US" dirty="0">
                <a:latin typeface="Bodoni MT" panose="02070603080606020203" pitchFamily="18" charset="0"/>
              </a:rPr>
              <a:t>Interaction by a Set of rules</a:t>
            </a:r>
          </a:p>
          <a:p>
            <a:pPr lvl="1">
              <a:buFont typeface="Bodoni MT" panose="02070603080606020203" pitchFamily="18" charset="0"/>
              <a:buChar char="−"/>
            </a:pPr>
            <a:r>
              <a:rPr lang="en-US" dirty="0">
                <a:latin typeface="Bodoni MT" panose="02070603080606020203" pitchFamily="18" charset="0"/>
              </a:rPr>
              <a:t>Knowledge by Sentences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different modeling techniques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Payoff of user modeling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Wrong, outdated, and inadequate information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Criteria for different domains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Privacy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4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marR="0" indent="-27432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Benyon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D., Murray D (August 1993).,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Applying User Modeling to Human Computer Interaction Design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Artificial Intelligence Review, Volume 7, Numbers 3-4, pp. 199 – 225.</a:t>
            </a:r>
          </a:p>
          <a:p>
            <a:pPr marL="274320" marR="0" indent="-27432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Perrault C. R., Allen J. F., &amp; Cohen P. R. (1978).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Speech Acts As a Basis for Understanding Dialogue Coherence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In Proceedings of the 1978 Workshop on Theoretical Issues in Natural Language Processing (pp. 125–132). Stroudsburg, PA, USA: Association for Computational Linguistics. doi:10.3115/980262.980282.</a:t>
            </a:r>
          </a:p>
          <a:p>
            <a:pPr marL="274320" marR="0" indent="-27432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Cohen P. R., &amp; Perrault C. R. (1979).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Elements of a plan-based theory of speech acts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Cognitive Science, 3(3), 177–212. doi:10.1016/S0364-0213(79)80006-3</a:t>
            </a:r>
          </a:p>
          <a:p>
            <a:pPr marL="274320" marR="0" indent="-27432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Rich, E. (1979a). Building and exploiting user models. In Proceedings of the 6th international joint conference on Artificial intelligence-Volume 2, pp. 720–722.</a:t>
            </a:r>
          </a:p>
          <a:p>
            <a:pPr marL="274320" marR="0" indent="-27432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Rich, E. (1979b).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User modeling via stereotypes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*. Cognitive Science, 3(4), 329–354.</a:t>
            </a:r>
          </a:p>
          <a:p>
            <a:pPr marL="274320" marR="0" indent="-27432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Moran T.P. (1981)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Command Language Grammar: A Representation For The User Interface of Interactive Computer Systems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International Journal of Man-Machine Studies 15.1, pp. 3-50.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2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3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 Modeling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epresentation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knowledge and preferences of users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Customization and adaptation systems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to the user's specific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mandatory part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to get the system serve the user better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8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Scope and Application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Functionality Coverage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systems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88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Architectures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Grammar-based models 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Specific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3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GOMS family of models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GOMS (Goals, Operators, Method and Selection)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GOMS like models need a precise description of how the user will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GOMS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KLM-GOMS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CMN-GOMS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NGOMSL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CPMGOMS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Keystroke Level Model (KLM)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=0.2 sec keystroking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keypressing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=1.1 sec pointing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mouse to a target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=0.4 sec homing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hand on the keyboard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=1.35sec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=? waiting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computer to execute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Keystroke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Level-Model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insertion of candidate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Insert M before all Ks and Ps</a:t>
            </a:r>
          </a:p>
          <a:p>
            <a:pPr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Deletion of anticipated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 or K is fully anticipated by a preceding P or K then delete the middle M.  For example moving the mouse to tap on the button; PMK =&gt; PK</a:t>
            </a:r>
          </a:p>
          <a:p>
            <a:pPr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2: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Deletion of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cognitive units: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If a series of Ks represent a string then delete the middle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for example type ‘1.2’ is a cognitive unit; MKMKMK =&gt; MKKK</a:t>
            </a:r>
          </a:p>
          <a:p>
            <a:pPr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Deletion of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before consecutive terminators: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If several delimiters are typed only keep the first M. For example if ‘))’ is the terminator, use only one M.</a:t>
            </a:r>
          </a:p>
          <a:p>
            <a:pPr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Deletion of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are terminators of commands: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If the terminator is a frequently used, delete the M before the terminator; for example a command followed by “return,”  so the M before the K representing the “return” is deleted.  But if the terminator delimits arguments for a command string that vary then keep the M. This represents checking that the arguments are correct.</a:t>
            </a:r>
          </a:p>
          <a:p>
            <a:pPr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Deletion of overlapped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count any portion of an M that overlaps with a command response. (This is the reason that a responsive interface only needs to respond in a second.)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Keystroke Level-Model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23" y="1805304"/>
            <a:ext cx="6523630" cy="4371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2818" y="6311900"/>
            <a:ext cx="526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Keystroke Level-Model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42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Keystroke Level-Model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5" y="1845734"/>
            <a:ext cx="9348781" cy="45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1683</TotalTime>
  <Words>750</Words>
  <Application>Microsoft Office PowerPoint</Application>
  <PresentationFormat>Widescreen</PresentationFormat>
  <Paragraphs>133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Bodoni MT</vt:lpstr>
      <vt:lpstr>Calibri</vt:lpstr>
      <vt:lpstr>Calibri Light</vt:lpstr>
      <vt:lpstr>PMingLiU</vt:lpstr>
      <vt:lpstr>Times New Roman</vt:lpstr>
      <vt:lpstr>Retrospect</vt:lpstr>
      <vt:lpstr>A Survey on User Modeling in HCI </vt:lpstr>
      <vt:lpstr>User Modeling</vt:lpstr>
      <vt:lpstr>Scope and Application</vt:lpstr>
      <vt:lpstr>Classification</vt:lpstr>
      <vt:lpstr>The GOMS family of models</vt:lpstr>
      <vt:lpstr>Keystroke Level Model (KLM)</vt:lpstr>
      <vt:lpstr>Keystroke Level-Model Rules</vt:lpstr>
      <vt:lpstr>Keystroke Level-Model Demonstration</vt:lpstr>
      <vt:lpstr>Keystroke Level-Model Example</vt:lpstr>
      <vt:lpstr>CMN-GOMS</vt:lpstr>
      <vt:lpstr>NGOMSL</vt:lpstr>
      <vt:lpstr>CPM-GOMS</vt:lpstr>
      <vt:lpstr>Limitations of GOMS</vt:lpstr>
      <vt:lpstr>Cognitive Architectures</vt:lpstr>
      <vt:lpstr>Grammar-based models </vt:lpstr>
      <vt:lpstr>Future Challenges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Survey on User Modeling in HCI </dc:title>
  <dc:creator>Sajib</dc:creator>
  <cp:lastModifiedBy>Sajib</cp:lastModifiedBy>
  <cp:revision>64</cp:revision>
  <dcterms:created xsi:type="dcterms:W3CDTF">2016-03-08T00:48:21Z</dcterms:created>
  <dcterms:modified xsi:type="dcterms:W3CDTF">2016-03-17T13:38:00Z</dcterms:modified>
</cp:coreProperties>
</file>