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5571E10-ECEE-4BE0-853A-544ED8343DF6}" type="datetimeFigureOut">
              <a:rPr lang="en-US" smtClean="0"/>
              <a:t>4/20/2017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5EBB9B7-979D-4DE5-A818-C75E15F7A3C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5163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71E10-ECEE-4BE0-853A-544ED8343DF6}"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BB9B7-979D-4DE5-A818-C75E15F7A3CC}" type="slidenum">
              <a:rPr lang="en-US" smtClean="0"/>
              <a:t>‹#›</a:t>
            </a:fld>
            <a:endParaRPr lang="en-US"/>
          </a:p>
        </p:txBody>
      </p:sp>
    </p:spTree>
    <p:extLst>
      <p:ext uri="{BB962C8B-B14F-4D97-AF65-F5344CB8AC3E}">
        <p14:creationId xmlns:p14="http://schemas.microsoft.com/office/powerpoint/2010/main" val="376147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71E10-ECEE-4BE0-853A-544ED8343DF6}"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BB9B7-979D-4DE5-A818-C75E15F7A3CC}" type="slidenum">
              <a:rPr lang="en-US" smtClean="0"/>
              <a:t>‹#›</a:t>
            </a:fld>
            <a:endParaRPr lang="en-US"/>
          </a:p>
        </p:txBody>
      </p:sp>
    </p:spTree>
    <p:extLst>
      <p:ext uri="{BB962C8B-B14F-4D97-AF65-F5344CB8AC3E}">
        <p14:creationId xmlns:p14="http://schemas.microsoft.com/office/powerpoint/2010/main" val="292954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71E10-ECEE-4BE0-853A-544ED8343DF6}"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BB9B7-979D-4DE5-A818-C75E15F7A3CC}" type="slidenum">
              <a:rPr lang="en-US" smtClean="0"/>
              <a:t>‹#›</a:t>
            </a:fld>
            <a:endParaRPr lang="en-US"/>
          </a:p>
        </p:txBody>
      </p:sp>
    </p:spTree>
    <p:extLst>
      <p:ext uri="{BB962C8B-B14F-4D97-AF65-F5344CB8AC3E}">
        <p14:creationId xmlns:p14="http://schemas.microsoft.com/office/powerpoint/2010/main" val="3574810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5571E10-ECEE-4BE0-853A-544ED8343DF6}" type="datetimeFigureOut">
              <a:rPr lang="en-US" smtClean="0"/>
              <a:t>4/20/2017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5EBB9B7-979D-4DE5-A818-C75E15F7A3C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7504063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571E10-ECEE-4BE0-853A-544ED8343DF6}"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BB9B7-979D-4DE5-A818-C75E15F7A3CC}" type="slidenum">
              <a:rPr lang="en-US" smtClean="0"/>
              <a:t>‹#›</a:t>
            </a:fld>
            <a:endParaRPr lang="en-US"/>
          </a:p>
        </p:txBody>
      </p:sp>
    </p:spTree>
    <p:extLst>
      <p:ext uri="{BB962C8B-B14F-4D97-AF65-F5344CB8AC3E}">
        <p14:creationId xmlns:p14="http://schemas.microsoft.com/office/powerpoint/2010/main" val="269294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571E10-ECEE-4BE0-853A-544ED8343DF6}" type="datetimeFigureOut">
              <a:rPr lang="en-US" smtClean="0"/>
              <a:t>4/20/2017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EBB9B7-979D-4DE5-A818-C75E15F7A3CC}" type="slidenum">
              <a:rPr lang="en-US" smtClean="0"/>
              <a:t>‹#›</a:t>
            </a:fld>
            <a:endParaRPr lang="en-US"/>
          </a:p>
        </p:txBody>
      </p:sp>
    </p:spTree>
    <p:extLst>
      <p:ext uri="{BB962C8B-B14F-4D97-AF65-F5344CB8AC3E}">
        <p14:creationId xmlns:p14="http://schemas.microsoft.com/office/powerpoint/2010/main" val="152875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571E10-ECEE-4BE0-853A-544ED8343DF6}" type="datetimeFigureOut">
              <a:rPr lang="en-US" smtClean="0"/>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EBB9B7-979D-4DE5-A818-C75E15F7A3CC}" type="slidenum">
              <a:rPr lang="en-US" smtClean="0"/>
              <a:t>‹#›</a:t>
            </a:fld>
            <a:endParaRPr lang="en-US"/>
          </a:p>
        </p:txBody>
      </p:sp>
    </p:spTree>
    <p:extLst>
      <p:ext uri="{BB962C8B-B14F-4D97-AF65-F5344CB8AC3E}">
        <p14:creationId xmlns:p14="http://schemas.microsoft.com/office/powerpoint/2010/main" val="2534598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71E10-ECEE-4BE0-853A-544ED8343DF6}" type="datetimeFigureOut">
              <a:rPr lang="en-US" smtClean="0"/>
              <a:t>4/20/2017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EBB9B7-979D-4DE5-A818-C75E15F7A3CC}" type="slidenum">
              <a:rPr lang="en-US" smtClean="0"/>
              <a:t>‹#›</a:t>
            </a:fld>
            <a:endParaRPr lang="en-US"/>
          </a:p>
        </p:txBody>
      </p:sp>
    </p:spTree>
    <p:extLst>
      <p:ext uri="{BB962C8B-B14F-4D97-AF65-F5344CB8AC3E}">
        <p14:creationId xmlns:p14="http://schemas.microsoft.com/office/powerpoint/2010/main" val="1517358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5571E10-ECEE-4BE0-853A-544ED8343DF6}" type="datetimeFigureOut">
              <a:rPr lang="en-US" smtClean="0"/>
              <a:t>4/20/2017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5EBB9B7-979D-4DE5-A818-C75E15F7A3C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12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5571E10-ECEE-4BE0-853A-544ED8343DF6}" type="datetimeFigureOut">
              <a:rPr lang="en-US" smtClean="0"/>
              <a:t>4/20/2017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5EBB9B7-979D-4DE5-A818-C75E15F7A3C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9534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5571E10-ECEE-4BE0-853A-544ED8343DF6}" type="datetimeFigureOut">
              <a:rPr lang="en-US" smtClean="0"/>
              <a:t>4/20/2017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5EBB9B7-979D-4DE5-A818-C75E15F7A3C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49214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sl.mtu.edu/classes/cs4760/www/projects/s17/grad3/ww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User Testing Results analysis</a:t>
            </a:r>
          </a:p>
        </p:txBody>
      </p:sp>
      <p:sp>
        <p:nvSpPr>
          <p:cNvPr id="3" name="Subtitle 2"/>
          <p:cNvSpPr>
            <a:spLocks noGrp="1"/>
          </p:cNvSpPr>
          <p:nvPr>
            <p:ph type="subTitle" idx="1"/>
          </p:nvPr>
        </p:nvSpPr>
        <p:spPr/>
        <p:txBody>
          <a:bodyPr/>
          <a:lstStyle/>
          <a:p>
            <a:r>
              <a:rPr lang="en-US" dirty="0"/>
              <a:t>Briana Bettin</a:t>
            </a:r>
            <a:br>
              <a:rPr lang="en-US" dirty="0"/>
            </a:br>
            <a:r>
              <a:rPr lang="en-US" dirty="0"/>
              <a:t>CS5760 – April 20</a:t>
            </a:r>
            <a:r>
              <a:rPr lang="en-US" baseline="30000" dirty="0"/>
              <a:t>th</a:t>
            </a:r>
            <a:r>
              <a:rPr lang="en-US" dirty="0"/>
              <a:t>, 2017</a:t>
            </a:r>
          </a:p>
        </p:txBody>
      </p:sp>
    </p:spTree>
    <p:extLst>
      <p:ext uri="{BB962C8B-B14F-4D97-AF65-F5344CB8AC3E}">
        <p14:creationId xmlns:p14="http://schemas.microsoft.com/office/powerpoint/2010/main" val="1544634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App</a:t>
            </a:r>
          </a:p>
        </p:txBody>
      </p:sp>
      <p:sp>
        <p:nvSpPr>
          <p:cNvPr id="3" name="Content Placeholder 2"/>
          <p:cNvSpPr>
            <a:spLocks noGrp="1"/>
          </p:cNvSpPr>
          <p:nvPr>
            <p:ph idx="1"/>
          </p:nvPr>
        </p:nvSpPr>
        <p:spPr/>
        <p:txBody>
          <a:bodyPr/>
          <a:lstStyle/>
          <a:p>
            <a:r>
              <a:rPr lang="en-US" dirty="0"/>
              <a:t>Drinking Water Inspection App to be used by DNR representatives.</a:t>
            </a:r>
          </a:p>
          <a:p>
            <a:r>
              <a:rPr lang="en-US" dirty="0"/>
              <a:t>These inspections usually require a form completion that states elements checked, their status, and actions that must be taken</a:t>
            </a:r>
          </a:p>
          <a:p>
            <a:r>
              <a:rPr lang="en-US" dirty="0"/>
              <a:t>App allows a digital way to complete this form and to print it for final processing.</a:t>
            </a:r>
          </a:p>
          <a:p>
            <a:r>
              <a:rPr lang="en-US" dirty="0"/>
              <a:t>Team: Cameron Pollock, Mark </a:t>
            </a:r>
            <a:r>
              <a:rPr lang="en-US" dirty="0" err="1"/>
              <a:t>Schlax</a:t>
            </a:r>
            <a:r>
              <a:rPr lang="en-US" dirty="0"/>
              <a:t>, Nichole Mackey, Sophia Farquhar, Jordan Gagnon, Cory </a:t>
            </a:r>
            <a:r>
              <a:rPr lang="en-US" dirty="0" err="1"/>
              <a:t>Kroes</a:t>
            </a:r>
            <a:r>
              <a:rPr lang="en-US" dirty="0"/>
              <a:t>, Briana Bettin (UX Expert), </a:t>
            </a:r>
            <a:r>
              <a:rPr lang="en-US" dirty="0" err="1"/>
              <a:t>Rohith</a:t>
            </a:r>
            <a:r>
              <a:rPr lang="en-US" dirty="0"/>
              <a:t> </a:t>
            </a:r>
            <a:r>
              <a:rPr lang="en-US" dirty="0" err="1"/>
              <a:t>Pagadala</a:t>
            </a:r>
            <a:r>
              <a:rPr lang="en-US" dirty="0"/>
              <a:t> (UX Expert)</a:t>
            </a:r>
          </a:p>
        </p:txBody>
      </p:sp>
    </p:spTree>
    <p:extLst>
      <p:ext uri="{BB962C8B-B14F-4D97-AF65-F5344CB8AC3E}">
        <p14:creationId xmlns:p14="http://schemas.microsoft.com/office/powerpoint/2010/main" val="122069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Process</a:t>
            </a:r>
          </a:p>
        </p:txBody>
      </p:sp>
      <p:sp>
        <p:nvSpPr>
          <p:cNvPr id="3" name="Content Placeholder 2"/>
          <p:cNvSpPr>
            <a:spLocks noGrp="1"/>
          </p:cNvSpPr>
          <p:nvPr>
            <p:ph idx="1"/>
          </p:nvPr>
        </p:nvSpPr>
        <p:spPr>
          <a:xfrm>
            <a:off x="1371600" y="1732084"/>
            <a:ext cx="9601200" cy="4381500"/>
          </a:xfrm>
        </p:spPr>
        <p:txBody>
          <a:bodyPr>
            <a:normAutofit fontScale="92500" lnSpcReduction="20000"/>
          </a:bodyPr>
          <a:lstStyle/>
          <a:p>
            <a:r>
              <a:rPr lang="en-US" dirty="0"/>
              <a:t>Standard protocol of CITI Training for testing experts, form of consent signed by individuals being tested, statement of privacy of data and disclosure of any recording given. </a:t>
            </a:r>
          </a:p>
          <a:p>
            <a:r>
              <a:rPr lang="en-US" dirty="0"/>
              <a:t>All my tests were done in </a:t>
            </a:r>
            <a:r>
              <a:rPr lang="en-US" dirty="0" err="1"/>
              <a:t>Rekhi</a:t>
            </a:r>
            <a:r>
              <a:rPr lang="en-US" dirty="0"/>
              <a:t> 118 to control environment.</a:t>
            </a:r>
          </a:p>
          <a:p>
            <a:r>
              <a:rPr lang="en-US" dirty="0"/>
              <a:t>Participants answered initial questions, walked through scenarios given as if they were an inspector, and were given final thoughts questions. </a:t>
            </a:r>
          </a:p>
          <a:p>
            <a:pPr lvl="1"/>
            <a:r>
              <a:rPr lang="en-US" dirty="0"/>
              <a:t>Observations noted included participant actions, statements, areas they lingered on, and so forth.</a:t>
            </a:r>
          </a:p>
          <a:p>
            <a:r>
              <a:rPr lang="en-US" dirty="0"/>
              <a:t>Three participants tested on laptop with a mobile sized browser window. Three tested on Android phone with screencast to laptop, which was recorded for review.</a:t>
            </a:r>
          </a:p>
          <a:p>
            <a:r>
              <a:rPr lang="en-US" dirty="0"/>
              <a:t>Tests averaged about 20 minutes.</a:t>
            </a:r>
          </a:p>
          <a:p>
            <a:r>
              <a:rPr lang="en-US" dirty="0"/>
              <a:t>Some tests had certain scenario orders flipped, as naturally in the field different areas of the form may occur in different orders. Flips were noted on each testing document with arrows.</a:t>
            </a:r>
          </a:p>
          <a:p>
            <a:r>
              <a:rPr lang="en-US" dirty="0"/>
              <a:t>Sample scenario: </a:t>
            </a:r>
            <a:r>
              <a:rPr lang="en-US" i="1" dirty="0"/>
              <a:t>“You move to inspect the pumps, and notice some leakage occurring around the pipelines. Realizing this could be a problem, you make sure to take note of it on your evaluation form.”</a:t>
            </a:r>
          </a:p>
        </p:txBody>
      </p:sp>
    </p:spTree>
    <p:extLst>
      <p:ext uri="{BB962C8B-B14F-4D97-AF65-F5344CB8AC3E}">
        <p14:creationId xmlns:p14="http://schemas.microsoft.com/office/powerpoint/2010/main" val="2764058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Summary – The Good!</a:t>
            </a:r>
          </a:p>
        </p:txBody>
      </p:sp>
      <p:sp>
        <p:nvSpPr>
          <p:cNvPr id="3" name="Content Placeholder 2"/>
          <p:cNvSpPr>
            <a:spLocks noGrp="1"/>
          </p:cNvSpPr>
          <p:nvPr>
            <p:ph idx="1"/>
          </p:nvPr>
        </p:nvSpPr>
        <p:spPr>
          <a:xfrm>
            <a:off x="1371600" y="1477108"/>
            <a:ext cx="9601200" cy="5037992"/>
          </a:xfrm>
        </p:spPr>
        <p:txBody>
          <a:bodyPr>
            <a:normAutofit fontScale="92500"/>
          </a:bodyPr>
          <a:lstStyle/>
          <a:p>
            <a:r>
              <a:rPr lang="en-US" sz="2400" dirty="0"/>
              <a:t>Users had minimal to zero difficulty understanding and completing the scenarios as was desired (desired result noted by a task in testing doc, but task not told to user, only scenario). </a:t>
            </a:r>
          </a:p>
          <a:p>
            <a:pPr lvl="1"/>
            <a:r>
              <a:rPr lang="en-US" sz="2400" dirty="0"/>
              <a:t>Despite no training (where DNR reps will understand the terminology more), users were able to navigate scenarios and fill out the form as one would expect.</a:t>
            </a:r>
          </a:p>
          <a:p>
            <a:r>
              <a:rPr lang="en-US" sz="2400" dirty="0"/>
              <a:t>If users assumed linearity in the form fill out (Part 1, then 2, etc.) and had filled out the wrong section, all who did so managed to course correct – they realized later in the test that they had not filled out the right area due to their assumption of linearity, and revised the form without being told this.</a:t>
            </a:r>
          </a:p>
          <a:p>
            <a:pPr lvl="1"/>
            <a:r>
              <a:rPr lang="en-US" sz="2400" dirty="0"/>
              <a:t>They also often corrected their bubble choice or filled in bubbles after the fact if they had forgotten or not noticed them prior.</a:t>
            </a:r>
          </a:p>
          <a:p>
            <a:r>
              <a:rPr lang="en-US" sz="2400" dirty="0"/>
              <a:t>Users seemed to really enjoy the color coding, several commented how it felt “right” and was an interesting addition as they filled out sections.</a:t>
            </a:r>
          </a:p>
        </p:txBody>
      </p:sp>
    </p:spTree>
    <p:extLst>
      <p:ext uri="{BB962C8B-B14F-4D97-AF65-F5344CB8AC3E}">
        <p14:creationId xmlns:p14="http://schemas.microsoft.com/office/powerpoint/2010/main" val="33403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Summary – The Interesting</a:t>
            </a:r>
          </a:p>
        </p:txBody>
      </p:sp>
      <p:sp>
        <p:nvSpPr>
          <p:cNvPr id="3" name="Content Placeholder 2"/>
          <p:cNvSpPr>
            <a:spLocks noGrp="1"/>
          </p:cNvSpPr>
          <p:nvPr>
            <p:ph idx="1"/>
          </p:nvPr>
        </p:nvSpPr>
        <p:spPr>
          <a:xfrm>
            <a:off x="1371600" y="1477108"/>
            <a:ext cx="9601200" cy="5037992"/>
          </a:xfrm>
        </p:spPr>
        <p:txBody>
          <a:bodyPr>
            <a:normAutofit/>
          </a:bodyPr>
          <a:lstStyle/>
          <a:p>
            <a:r>
              <a:rPr lang="en-US" sz="2400" dirty="0"/>
              <a:t>Users did not necessarily understand corrective actions and how to add them or what to place within them. A DNR rep would likely understand these more, but users gave great feedback regarding redesigning it to be more intuitive.</a:t>
            </a:r>
          </a:p>
          <a:p>
            <a:r>
              <a:rPr lang="en-US" sz="2400" dirty="0"/>
              <a:t>Several users noticed how the tabs toggle open and close based on radio button clicks, and many played with this feature as well as changing the tab color with Yes/No clicks. Several managed to note errors this way, such as when the color did not change as expected.</a:t>
            </a:r>
          </a:p>
          <a:p>
            <a:r>
              <a:rPr lang="en-US" sz="2400" dirty="0"/>
              <a:t>In the mobile tests, users had difficulty saving the print out to a PDF on their device, as Google wanted to put it in Google Drive. This is not so much an issue with the app as this is Android behavior, but as saving a print out to a phone is not </a:t>
            </a:r>
            <a:r>
              <a:rPr lang="en-US" sz="2400" i="1" dirty="0"/>
              <a:t>normally </a:t>
            </a:r>
            <a:r>
              <a:rPr lang="en-US" sz="2400" dirty="0"/>
              <a:t>a common task, this may be a use issue without training.</a:t>
            </a:r>
          </a:p>
        </p:txBody>
      </p:sp>
    </p:spTree>
    <p:extLst>
      <p:ext uri="{BB962C8B-B14F-4D97-AF65-F5344CB8AC3E}">
        <p14:creationId xmlns:p14="http://schemas.microsoft.com/office/powerpoint/2010/main" val="285483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Usability Questions</a:t>
            </a:r>
          </a:p>
        </p:txBody>
      </p:sp>
      <p:sp>
        <p:nvSpPr>
          <p:cNvPr id="3" name="Content Placeholder 2"/>
          <p:cNvSpPr>
            <a:spLocks noGrp="1"/>
          </p:cNvSpPr>
          <p:nvPr>
            <p:ph idx="1"/>
          </p:nvPr>
        </p:nvSpPr>
        <p:spPr/>
        <p:txBody>
          <a:bodyPr/>
          <a:lstStyle/>
          <a:p>
            <a:r>
              <a:rPr lang="en-US" dirty="0"/>
              <a:t>All users indicated they would use this application again if DNR inspection were their job, and 5 of 6 users stated they enjoyed using the application.</a:t>
            </a:r>
          </a:p>
          <a:p>
            <a:r>
              <a:rPr lang="en-US" dirty="0"/>
              <a:t>Users seemed to typically average about 3 years of smart phone usage</a:t>
            </a:r>
          </a:p>
          <a:p>
            <a:r>
              <a:rPr lang="en-US" dirty="0"/>
              <a:t>5 of 6 users were interested to strongly interested in testing the application</a:t>
            </a:r>
          </a:p>
          <a:p>
            <a:r>
              <a:rPr lang="en-US" dirty="0"/>
              <a:t>All 6 testers were male</a:t>
            </a:r>
          </a:p>
          <a:p>
            <a:r>
              <a:rPr lang="en-US" dirty="0"/>
              <a:t>No testers had any awareness of color blindness, visibility impairment, or accessibility needs in their typical technology usage. </a:t>
            </a:r>
          </a:p>
          <a:p>
            <a:endParaRPr lang="en-US" dirty="0"/>
          </a:p>
        </p:txBody>
      </p:sp>
    </p:spTree>
    <p:extLst>
      <p:ext uri="{BB962C8B-B14F-4D97-AF65-F5344CB8AC3E}">
        <p14:creationId xmlns:p14="http://schemas.microsoft.com/office/powerpoint/2010/main" val="3262901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Bug Report</a:t>
            </a:r>
          </a:p>
        </p:txBody>
      </p:sp>
      <p:sp>
        <p:nvSpPr>
          <p:cNvPr id="3" name="Content Placeholder 2"/>
          <p:cNvSpPr>
            <a:spLocks noGrp="1"/>
          </p:cNvSpPr>
          <p:nvPr>
            <p:ph idx="1"/>
          </p:nvPr>
        </p:nvSpPr>
        <p:spPr>
          <a:xfrm>
            <a:off x="1371600" y="1521069"/>
            <a:ext cx="9601200" cy="5037992"/>
          </a:xfrm>
        </p:spPr>
        <p:txBody>
          <a:bodyPr>
            <a:normAutofit fontScale="92500" lnSpcReduction="10000"/>
          </a:bodyPr>
          <a:lstStyle/>
          <a:p>
            <a:r>
              <a:rPr lang="en-US" dirty="0"/>
              <a:t>[1] Header Toggle: The accordion expands and collapses whenever a radio button is clicked – if users clicked on the header prior to open it, then click a radio button for if the issue is present or not, it will auto close.  (Severity: 2)</a:t>
            </a:r>
          </a:p>
          <a:p>
            <a:r>
              <a:rPr lang="en-US" dirty="0"/>
              <a:t>[2] Only the first four counties in alphabetical order are listed (Severity: 3)</a:t>
            </a:r>
          </a:p>
          <a:p>
            <a:r>
              <a:rPr lang="en-US" dirty="0"/>
              <a:t>[3] The PWSID# is known to be 8 characters in specifications, but is not being properly bounded (Severity: 3)</a:t>
            </a:r>
          </a:p>
          <a:p>
            <a:r>
              <a:rPr lang="en-US" dirty="0"/>
              <a:t>[4] On the print screen, text fields do not expand to size of input during printout, resulting in words outside the box bounds being cut off (Severity: 1)</a:t>
            </a:r>
          </a:p>
          <a:p>
            <a:r>
              <a:rPr lang="en-US" dirty="0"/>
              <a:t>[5] Errors are not currently implemented, so could not be tested (Severity: 1)</a:t>
            </a:r>
          </a:p>
          <a:p>
            <a:r>
              <a:rPr lang="en-US" dirty="0"/>
              <a:t>[6] When Print Preview is selected, page spawns a new “</a:t>
            </a:r>
            <a:r>
              <a:rPr lang="en-US" dirty="0" err="1"/>
              <a:t>about:blank</a:t>
            </a:r>
            <a:r>
              <a:rPr lang="en-US" dirty="0"/>
              <a:t>” page that is a replication of the previous page. Can easily confuse users who do not realize this is not their original browser window. (Severity: 4)</a:t>
            </a:r>
          </a:p>
          <a:p>
            <a:r>
              <a:rPr lang="en-US" dirty="0"/>
              <a:t>[7] Remove Corrective Action button does not do anything (Severity: 2) </a:t>
            </a:r>
          </a:p>
          <a:p>
            <a:r>
              <a:rPr lang="en-US" dirty="0"/>
              <a:t>[8] Color does not change back if user selects Yes or No to turn the header green or red, and then selects N/A, which is usually dark blue. (Severity: 2)</a:t>
            </a:r>
          </a:p>
        </p:txBody>
      </p:sp>
    </p:spTree>
    <p:extLst>
      <p:ext uri="{BB962C8B-B14F-4D97-AF65-F5344CB8AC3E}">
        <p14:creationId xmlns:p14="http://schemas.microsoft.com/office/powerpoint/2010/main" val="1667947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Changes</a:t>
            </a:r>
          </a:p>
        </p:txBody>
      </p:sp>
      <p:sp>
        <p:nvSpPr>
          <p:cNvPr id="3" name="Content Placeholder 2"/>
          <p:cNvSpPr>
            <a:spLocks noGrp="1"/>
          </p:cNvSpPr>
          <p:nvPr>
            <p:ph idx="1"/>
          </p:nvPr>
        </p:nvSpPr>
        <p:spPr>
          <a:xfrm>
            <a:off x="1371600" y="1529862"/>
            <a:ext cx="9601200" cy="4985238"/>
          </a:xfrm>
        </p:spPr>
        <p:txBody>
          <a:bodyPr>
            <a:normAutofit fontScale="85000" lnSpcReduction="10000"/>
          </a:bodyPr>
          <a:lstStyle/>
          <a:p>
            <a:r>
              <a:rPr lang="en-US" dirty="0"/>
              <a:t>Create a system (whether via randomized share links, logins, cookies, etc.) that allows users to save a form for later or to save their progress, in case something happens during their inspection that requires later review/changes.</a:t>
            </a:r>
          </a:p>
          <a:p>
            <a:r>
              <a:rPr lang="en-US" dirty="0"/>
              <a:t>Have headers open on selection of the arrow or body of header, but on radio button click ensure a “Yes, issue present” keeps the body open, and a “No” or “N/A” may collapse it or leave it collapsed.</a:t>
            </a:r>
          </a:p>
          <a:p>
            <a:r>
              <a:rPr lang="en-US" dirty="0"/>
              <a:t>Alter printable version to change text fields into labels or resize the text boxes in some way that guarantees all text typed can be seen in final form. </a:t>
            </a:r>
          </a:p>
          <a:p>
            <a:r>
              <a:rPr lang="en-US" dirty="0"/>
              <a:t>Ensure that the N/A option changes header color as well as Yes and No. </a:t>
            </a:r>
          </a:p>
          <a:p>
            <a:r>
              <a:rPr lang="en-US" dirty="0"/>
              <a:t>Implement errors and add unlisted county options.</a:t>
            </a:r>
          </a:p>
          <a:p>
            <a:r>
              <a:rPr lang="en-US" dirty="0"/>
              <a:t>Create tooltips for any terminology or options that may be confusing, to ensure consistency across reps and forms.</a:t>
            </a:r>
          </a:p>
          <a:p>
            <a:r>
              <a:rPr lang="en-US" dirty="0"/>
              <a:t>Do not allow a user to select “No” or “N/A” but also select check boxes for issues within the form, or select “Yes” with no check boxes selected. </a:t>
            </a:r>
          </a:p>
          <a:p>
            <a:r>
              <a:rPr lang="en-US" dirty="0"/>
              <a:t>In Corrective Action, auto generate a corrective action item for each check box chosen so users do not have to scroll form to recheck the issues they noted. Describe the text area in some way such as “actions needed to resolve issue”, so users know these are actions needed, not a further description of the issue. </a:t>
            </a:r>
          </a:p>
        </p:txBody>
      </p:sp>
    </p:spTree>
    <p:extLst>
      <p:ext uri="{BB962C8B-B14F-4D97-AF65-F5344CB8AC3E}">
        <p14:creationId xmlns:p14="http://schemas.microsoft.com/office/powerpoint/2010/main" val="375549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to Come!</a:t>
            </a:r>
          </a:p>
        </p:txBody>
      </p:sp>
      <p:sp>
        <p:nvSpPr>
          <p:cNvPr id="3" name="Content Placeholder 2"/>
          <p:cNvSpPr>
            <a:spLocks noGrp="1"/>
          </p:cNvSpPr>
          <p:nvPr>
            <p:ph idx="1"/>
          </p:nvPr>
        </p:nvSpPr>
        <p:spPr/>
        <p:txBody>
          <a:bodyPr/>
          <a:lstStyle/>
          <a:p>
            <a:r>
              <a:rPr lang="en-US" dirty="0"/>
              <a:t>Additional details can be found in my Usability Test Report, which will be posted to my website! </a:t>
            </a:r>
          </a:p>
          <a:p>
            <a:r>
              <a:rPr lang="en-US" dirty="0">
                <a:hlinkClick r:id="rId2"/>
              </a:rPr>
              <a:t>http://www.csl.mtu.edu/classes/cs4760/www/projects/s17/grad3/www/</a:t>
            </a:r>
            <a:r>
              <a:rPr lang="en-US" dirty="0"/>
              <a:t> </a:t>
            </a:r>
          </a:p>
          <a:p>
            <a:endParaRPr lang="en-US" dirty="0"/>
          </a:p>
          <a:p>
            <a:r>
              <a:rPr lang="en-US" dirty="0"/>
              <a:t>Thank you! </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358651918"/>
      </p:ext>
    </p:extLst>
  </p:cSld>
  <p:clrMapOvr>
    <a:masterClrMapping/>
  </p:clrMapOvr>
</p:sld>
</file>

<file path=ppt/theme/theme1.xml><?xml version="1.0" encoding="utf-8"?>
<a:theme xmlns:a="http://schemas.openxmlformats.org/drawingml/2006/main" name="Crop">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922</TotalTime>
  <Words>1302</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Franklin Gothic Book</vt:lpstr>
      <vt:lpstr>Wingdings</vt:lpstr>
      <vt:lpstr>Crop</vt:lpstr>
      <vt:lpstr>User Testing Results analysis</vt:lpstr>
      <vt:lpstr>About the App</vt:lpstr>
      <vt:lpstr>Test Process</vt:lpstr>
      <vt:lpstr>Results Summary – The Good!</vt:lpstr>
      <vt:lpstr>Results Summary – The Interesting</vt:lpstr>
      <vt:lpstr>Common Usability Questions</vt:lpstr>
      <vt:lpstr>Bug Report</vt:lpstr>
      <vt:lpstr>Recommended Changes</vt:lpstr>
      <vt:lpstr>More to 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Psychology of User Choices</dc:title>
  <dc:creator>HP</dc:creator>
  <cp:lastModifiedBy>HP</cp:lastModifiedBy>
  <cp:revision>23</cp:revision>
  <dcterms:created xsi:type="dcterms:W3CDTF">2017-03-12T17:25:44Z</dcterms:created>
  <dcterms:modified xsi:type="dcterms:W3CDTF">2017-04-20T15:22:17Z</dcterms:modified>
</cp:coreProperties>
</file>