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57" r:id="rId5"/>
    <p:sldId id="287" r:id="rId6"/>
    <p:sldId id="288" r:id="rId7"/>
    <p:sldId id="274" r:id="rId8"/>
    <p:sldId id="289" r:id="rId9"/>
    <p:sldId id="290" r:id="rId10"/>
    <p:sldId id="291" r:id="rId11"/>
    <p:sldId id="292" r:id="rId12"/>
    <p:sldId id="275" r:id="rId13"/>
    <p:sldId id="293" r:id="rId14"/>
    <p:sldId id="294" r:id="rId15"/>
    <p:sldId id="295" r:id="rId16"/>
    <p:sldId id="276" r:id="rId17"/>
    <p:sldId id="296" r:id="rId18"/>
    <p:sldId id="297" r:id="rId19"/>
    <p:sldId id="277" r:id="rId20"/>
    <p:sldId id="298" r:id="rId21"/>
    <p:sldId id="299" r:id="rId22"/>
    <p:sldId id="300" r:id="rId23"/>
    <p:sldId id="284" r:id="rId24"/>
    <p:sldId id="28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5571E10-ECEE-4BE0-853A-544ED8343DF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5EBB9B7-979D-4DE5-A818-C75E15F7A3CC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7516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1E10-ECEE-4BE0-853A-544ED8343DF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B9B7-979D-4DE5-A818-C75E15F7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74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1E10-ECEE-4BE0-853A-544ED8343DF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B9B7-979D-4DE5-A818-C75E15F7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46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1E10-ECEE-4BE0-853A-544ED8343DF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B9B7-979D-4DE5-A818-C75E15F7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10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571E10-ECEE-4BE0-853A-544ED8343DF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EBB9B7-979D-4DE5-A818-C75E15F7A3C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750406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1E10-ECEE-4BE0-853A-544ED8343DF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B9B7-979D-4DE5-A818-C75E15F7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4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1E10-ECEE-4BE0-853A-544ED8343DF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B9B7-979D-4DE5-A818-C75E15F7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5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1E10-ECEE-4BE0-853A-544ED8343DF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B9B7-979D-4DE5-A818-C75E15F7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9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71E10-ECEE-4BE0-853A-544ED8343DF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B9B7-979D-4DE5-A818-C75E15F7A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58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571E10-ECEE-4BE0-853A-544ED8343DF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EBB9B7-979D-4DE5-A818-C75E15F7A3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712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571E10-ECEE-4BE0-853A-544ED8343DF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EBB9B7-979D-4DE5-A818-C75E15F7A3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534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5571E10-ECEE-4BE0-853A-544ED8343DF6}" type="datetimeFigureOut">
              <a:rPr lang="en-US" smtClean="0"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5EBB9B7-979D-4DE5-A818-C75E15F7A3C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921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mg.buzzfeed.com/buzzfeed-static/static/2014-03/enhanced/webdr08/15/13/enhanced-29526-1394904030-4.jpg" TargetMode="External"/><Relationship Id="rId2" Type="http://schemas.openxmlformats.org/officeDocument/2006/relationships/hyperlink" Target="http://blog.wfmu.org/freeform/images/opaque_gorilla_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tech.engineering.utoronto.ca/sites/default/files/Item%2076%20Cocktail%20Party%20Effect.png" TargetMode="External"/><Relationship Id="rId2" Type="http://schemas.openxmlformats.org/officeDocument/2006/relationships/hyperlink" Target="https://d1sui4xqepm0ps.cloudfront.net/when-youre-in-a-crowded-r-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pikedmath.com/comics/314-the-dunning-kruger-effect-2.png" TargetMode="External"/><Relationship Id="rId2" Type="http://schemas.openxmlformats.org/officeDocument/2006/relationships/hyperlink" Target="http://karenpendergrass.com/wp-content/uploads/2016/03/karen-Pendergrass-paleo-journey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vimvipabusayaraungrat.files.wordpress.com/2015/04/594881-32024-15.jpg" TargetMode="External"/><Relationship Id="rId2" Type="http://schemas.openxmlformats.org/officeDocument/2006/relationships/hyperlink" Target="http://4.bp.blogspot.com/-DAKbNznCIEM/UGMZs50ORhI/AAAAAAAAAKA/JSmpL-WPNs0/s1600/cat1%5B1%5D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ilitycloset.com/wp-content/uploads/2012/04/2012-04-19-the-candle-problem-1.jpg" TargetMode="External"/><Relationship Id="rId2" Type="http://schemas.openxmlformats.org/officeDocument/2006/relationships/hyperlink" Target="https://s-media-cache-ak0.pinimg.com/236x/da/55/11/da5511aa324d507f054a6069167be6ab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onnemann.files.wordpress.com/2012/04/bystandereffect.jpg" TargetMode="External"/><Relationship Id="rId2" Type="http://schemas.openxmlformats.org/officeDocument/2006/relationships/hyperlink" Target="https://s-media-cache-ak0.pinimg.com/originals/60/e6/58/60e658af3a194b6760fff12a87e7302d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dhamcyberculture.files.wordpress.com/2014/03/74219-on-the-internet-nobody-knows-y-15ol1.jpeg" TargetMode="External"/><Relationship Id="rId2" Type="http://schemas.openxmlformats.org/officeDocument/2006/relationships/hyperlink" Target="http://1.media.dorkly.cvcdn.com/32/57/b03b730ca9e7797b257d137f05cdc7c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hardmoneybankers.com/wp-content/uploads/2013/04/limited-time-only.png" TargetMode="External"/><Relationship Id="rId2" Type="http://schemas.openxmlformats.org/officeDocument/2006/relationships/hyperlink" Target="https://www.nintendoprime.net/wp-content/uploads/2017/01/eBaySwitch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earevolcanic.com/wp-content/uploads/2014/11/ikea4.png" TargetMode="External"/><Relationship Id="rId2" Type="http://schemas.openxmlformats.org/officeDocument/2006/relationships/hyperlink" Target="http://cdn2.business2community.com/wp-content/uploads/2014/10/Personalize_All_the_Things_meme.png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trazhenie.files.wordpress.com/2013/08/choice_paradox1.gif" TargetMode="External"/><Relationship Id="rId2" Type="http://schemas.openxmlformats.org/officeDocument/2006/relationships/hyperlink" Target="http://www.yusp.com/wp-content/uploads/2015/08/supermarket-paradox-of-choic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ds.a.ebscohost.com.proxy.lib.iastate.edu/ehost/detail/detail?sid=a289ba50-378b-48ad-9914-e176c790b8d9%40sessionmgr4004&amp;vid=0&amp;hid=4110&amp;bdata=JnNpdGU9ZWhvc3QtbGl2ZQ%3d%3d#AN=20373879&amp;db=ufh" TargetMode="External"/><Relationship Id="rId2" Type="http://schemas.openxmlformats.org/officeDocument/2006/relationships/hyperlink" Target="https://books.google.com/books?id=pTw4IMrOg0sC&amp;printsec=frontcover#v=onepage&amp;q&amp;f=false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psycnet.apa.org.proxy.lib.iastate.edu/journals/edu/59/3/18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izlibrary.com/wp-content/uploads/2016/03/retention-charts.png" TargetMode="External"/><Relationship Id="rId4" Type="http://schemas.openxmlformats.org/officeDocument/2006/relationships/hyperlink" Target="http://lerablog.org/wp-content/uploads/2014/06/Interruptions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membergroup.com/wp-content/uploads/2013/07/8.jpg" TargetMode="External"/><Relationship Id="rId2" Type="http://schemas.openxmlformats.org/officeDocument/2006/relationships/hyperlink" Target="http://www.gameifications.com/wp-content/uploads/2013/03/Endowed_progress_effec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-8UKeqHl3czU/VdRGqKVrmSI/AAAAAAAACWc/OsTKmdhPi6c/s1600/near%2Bwin.jpg" TargetMode="External"/><Relationship Id="rId2" Type="http://schemas.openxmlformats.org/officeDocument/2006/relationships/hyperlink" Target="http://3.bp.blogspot.com/-JQc3lYCeZQ4/UwtAFgyUW_I/AAAAAAAAAII/uTMPrKLELxc/s1600/AlmostWinning_coverart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lassicallyeducated.files.wordpress.com/2015/01/astrology-cartoon.png" TargetMode="External"/><Relationship Id="rId2" Type="http://schemas.openxmlformats.org/officeDocument/2006/relationships/hyperlink" Target="http://orig02.deviantart.net/a456/f/2008/011/0/4/ewcomics_no__12___horroscope_by_eddsworld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zpenguin.com/wp-content/uploads/2014/12/horn-and-halo.jpg" TargetMode="External"/><Relationship Id="rId2" Type="http://schemas.openxmlformats.org/officeDocument/2006/relationships/hyperlink" Target="http://study.com/cimages/multimages/16/halo-effect-clothing-exampl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Psychology of User Choices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Briana Bettin</a:t>
            </a:r>
            <a:br>
              <a:rPr lang="en-US" dirty="0"/>
            </a:br>
            <a:r>
              <a:rPr lang="en-US" dirty="0"/>
              <a:t>CS5760 – March 14</a:t>
            </a:r>
            <a:r>
              <a:rPr lang="en-US" baseline="30000" dirty="0"/>
              <a:t>th</a:t>
            </a:r>
            <a:r>
              <a:rPr lang="en-US" dirty="0"/>
              <a:t>, 2017</a:t>
            </a:r>
          </a:p>
        </p:txBody>
      </p:sp>
    </p:spTree>
    <p:extLst>
      <p:ext uri="{BB962C8B-B14F-4D97-AF65-F5344CB8AC3E}">
        <p14:creationId xmlns:p14="http://schemas.microsoft.com/office/powerpoint/2010/main" val="1544634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6134100" cy="1485900"/>
          </a:xfrm>
        </p:spPr>
        <p:txBody>
          <a:bodyPr/>
          <a:lstStyle/>
          <a:p>
            <a:r>
              <a:rPr lang="en-US" dirty="0"/>
              <a:t>Focusing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577" y="1624237"/>
            <a:ext cx="6022731" cy="4502744"/>
          </a:xfrm>
        </p:spPr>
        <p:txBody>
          <a:bodyPr>
            <a:normAutofit/>
          </a:bodyPr>
          <a:lstStyle/>
          <a:p>
            <a:r>
              <a:rPr lang="en-US" sz="2400" dirty="0"/>
              <a:t>Users often anchor most heavily on the first piece of information they are given, or a specific salient piece of information to them, no matter its actual value.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/>
              <a:t>HCI Application: </a:t>
            </a:r>
            <a:r>
              <a:rPr lang="en-US" sz="2400" dirty="0"/>
              <a:t>The most important takeaway for a user on any given screen should be some of the first information given as well as some of the most visually apparent.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7679342" y="5790532"/>
            <a:ext cx="494349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Image retrieved from </a:t>
            </a:r>
            <a:r>
              <a:rPr lang="en-US" sz="800" dirty="0">
                <a:hlinkClick r:id="rId2"/>
              </a:rPr>
              <a:t>http://blog.wfmu.org/freeform/images/opaque_gorilla_1.jpg</a:t>
            </a:r>
            <a:r>
              <a:rPr lang="en-US" sz="800" dirty="0"/>
              <a:t> </a:t>
            </a:r>
            <a:endParaRPr lang="en-US" sz="800" dirty="0"/>
          </a:p>
        </p:txBody>
      </p:sp>
      <p:sp>
        <p:nvSpPr>
          <p:cNvPr id="5" name="Rectangle 4"/>
          <p:cNvSpPr/>
          <p:nvPr/>
        </p:nvSpPr>
        <p:spPr>
          <a:xfrm>
            <a:off x="7712683" y="2634754"/>
            <a:ext cx="4372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Image retrieved from </a:t>
            </a:r>
            <a:r>
              <a:rPr lang="en-US" sz="800" dirty="0">
                <a:hlinkClick r:id="rId3"/>
              </a:rPr>
              <a:t>https://img.buzzfeed.com/buzzfeed-static/static/2014-03/enhanced/webdr08/15/13/enhanced-29526-1394904030-4.jpg</a:t>
            </a:r>
            <a:r>
              <a:rPr lang="en-US" sz="800" dirty="0"/>
              <a:t> </a:t>
            </a:r>
          </a:p>
          <a:p>
            <a:endParaRPr lang="en-US" sz="800" dirty="0"/>
          </a:p>
        </p:txBody>
      </p:sp>
      <p:pic>
        <p:nvPicPr>
          <p:cNvPr id="7170" name="Picture 2" descr="https://img.buzzfeed.com/buzzfeed-static/static/2014-03/enhanced/webdr08/15/13/enhanced-29526-1394904030-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814" y="290504"/>
            <a:ext cx="3125666" cy="234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blog.wfmu.org/freeform/images/opaque_gorilla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813" y="3096419"/>
            <a:ext cx="3125667" cy="259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076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6134100" cy="1485900"/>
          </a:xfrm>
        </p:spPr>
        <p:txBody>
          <a:bodyPr/>
          <a:lstStyle/>
          <a:p>
            <a:r>
              <a:rPr lang="en-US" dirty="0"/>
              <a:t>Cocktail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577" y="1624237"/>
            <a:ext cx="6022731" cy="4502744"/>
          </a:xfrm>
        </p:spPr>
        <p:txBody>
          <a:bodyPr>
            <a:normAutofit/>
          </a:bodyPr>
          <a:lstStyle/>
          <a:p>
            <a:r>
              <a:rPr lang="en-US" sz="2400" dirty="0"/>
              <a:t>The ability to focus on a specific train of information and filter out all other “noise” while still recognizing valid salient cues, such as our own name.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/>
              <a:t>HCI Application: </a:t>
            </a:r>
            <a:r>
              <a:rPr lang="en-US" sz="2400" dirty="0"/>
              <a:t>Notification icons and pop over messages, or a user’s name can grab their information even as they filter out menu options, advertisements, etc. that are “noise”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7197588" y="6531280"/>
            <a:ext cx="494349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Image retrieved from </a:t>
            </a:r>
            <a:r>
              <a:rPr lang="en-US" sz="800" dirty="0">
                <a:hlinkClick r:id="rId2"/>
              </a:rPr>
              <a:t>https://d1sui4xqepm0ps.cloudfront.net/when-youre-in-a-crowded-r-1.jpg</a:t>
            </a:r>
            <a:r>
              <a:rPr lang="en-US" sz="800" dirty="0"/>
              <a:t> </a:t>
            </a:r>
            <a:endParaRPr lang="en-US" sz="800" dirty="0"/>
          </a:p>
        </p:txBody>
      </p:sp>
      <p:sp>
        <p:nvSpPr>
          <p:cNvPr id="5" name="Rectangle 4"/>
          <p:cNvSpPr/>
          <p:nvPr/>
        </p:nvSpPr>
        <p:spPr>
          <a:xfrm>
            <a:off x="7617795" y="3035229"/>
            <a:ext cx="3355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Image retrieved from </a:t>
            </a:r>
            <a:r>
              <a:rPr lang="en-US" sz="800" dirty="0">
                <a:hlinkClick r:id="rId3"/>
              </a:rPr>
              <a:t>http://www.edtech.engineering.utoronto.ca/sites/default/files/Item%2076%20Cocktail%20Party%20Effect.png</a:t>
            </a:r>
            <a:r>
              <a:rPr lang="en-US" sz="800" dirty="0"/>
              <a:t> </a:t>
            </a:r>
            <a:endParaRPr lang="en-US" sz="800" dirty="0"/>
          </a:p>
        </p:txBody>
      </p:sp>
      <p:pic>
        <p:nvPicPr>
          <p:cNvPr id="8194" name="Picture 2" descr="http://www.edtech.engineering.utoronto.ca/sites/default/files/Item%2076%20Cocktail%20Party%20Effec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283" y="253516"/>
            <a:ext cx="2116368" cy="274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d1sui4xqepm0ps.cloudfront.net/when-youre-in-a-crowded-r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43" y="3615163"/>
            <a:ext cx="2491526" cy="291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835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</a:t>
            </a:r>
          </a:p>
        </p:txBody>
      </p:sp>
    </p:spTree>
    <p:extLst>
      <p:ext uri="{BB962C8B-B14F-4D97-AF65-F5344CB8AC3E}">
        <p14:creationId xmlns:p14="http://schemas.microsoft.com/office/powerpoint/2010/main" val="1805941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6459043" cy="1485900"/>
          </a:xfrm>
        </p:spPr>
        <p:txBody>
          <a:bodyPr/>
          <a:lstStyle/>
          <a:p>
            <a:r>
              <a:rPr lang="en-US" dirty="0"/>
              <a:t>The Dunning-Kruger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577" y="1624237"/>
            <a:ext cx="6022731" cy="4502744"/>
          </a:xfrm>
        </p:spPr>
        <p:txBody>
          <a:bodyPr>
            <a:normAutofit/>
          </a:bodyPr>
          <a:lstStyle/>
          <a:p>
            <a:r>
              <a:rPr lang="en-US" sz="2400" dirty="0"/>
              <a:t>Unskilled users may lack the cognitive resources to realize they lack skill, and believe they are in fact experts.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/>
              <a:t>HCI Application: </a:t>
            </a:r>
            <a:r>
              <a:rPr lang="en-US" sz="2400" dirty="0"/>
              <a:t>Buffers, tips, and corrective nudges that relate to the user’s actual level of shown skill in the system can help “corral” users and place them on the proper path to success</a:t>
            </a:r>
          </a:p>
        </p:txBody>
      </p:sp>
      <p:sp>
        <p:nvSpPr>
          <p:cNvPr id="4" name="Rectangle 3"/>
          <p:cNvSpPr/>
          <p:nvPr/>
        </p:nvSpPr>
        <p:spPr>
          <a:xfrm>
            <a:off x="7136042" y="6482872"/>
            <a:ext cx="49434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Image retrieved from </a:t>
            </a:r>
            <a:r>
              <a:rPr lang="en-US" sz="800" dirty="0">
                <a:hlinkClick r:id="rId2"/>
              </a:rPr>
              <a:t>http://karenpendergrass.com/wp-content/uploads/2016/03/karen-Pendergrass-paleo-journey.png</a:t>
            </a:r>
            <a:r>
              <a:rPr lang="en-US" sz="800" dirty="0"/>
              <a:t> </a:t>
            </a:r>
            <a:endParaRPr lang="en-US" sz="800" dirty="0"/>
          </a:p>
        </p:txBody>
      </p:sp>
      <p:sp>
        <p:nvSpPr>
          <p:cNvPr id="5" name="Rectangle 4"/>
          <p:cNvSpPr/>
          <p:nvPr/>
        </p:nvSpPr>
        <p:spPr>
          <a:xfrm>
            <a:off x="7830642" y="2912445"/>
            <a:ext cx="3355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Image retrieved from </a:t>
            </a:r>
            <a:r>
              <a:rPr lang="en-US" sz="800" dirty="0">
                <a:hlinkClick r:id="rId3"/>
              </a:rPr>
              <a:t>http://spikedmath.com/comics/314-the-dunning-kruger-effect-2.png</a:t>
            </a:r>
            <a:r>
              <a:rPr lang="en-US" sz="800" dirty="0"/>
              <a:t> </a:t>
            </a:r>
            <a:endParaRPr lang="en-US" sz="800" dirty="0"/>
          </a:p>
        </p:txBody>
      </p:sp>
      <p:pic>
        <p:nvPicPr>
          <p:cNvPr id="9218" name="Picture 2" descr="http://spikedmath.com/comics/314-the-dunning-kruger-effect-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423"/>
          <a:stretch/>
        </p:blipFill>
        <p:spPr bwMode="auto">
          <a:xfrm>
            <a:off x="8162005" y="685800"/>
            <a:ext cx="2309634" cy="211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karenpendergrass.com/wp-content/uploads/2016/03/karen-Pendergrass-paleo-journe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42" y="3387655"/>
            <a:ext cx="3192120" cy="300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010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6459043" cy="1485900"/>
          </a:xfrm>
        </p:spPr>
        <p:txBody>
          <a:bodyPr/>
          <a:lstStyle/>
          <a:p>
            <a:r>
              <a:rPr lang="en-US" dirty="0"/>
              <a:t>Pygmalion/Rosenthal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577" y="1624237"/>
            <a:ext cx="6022731" cy="4502744"/>
          </a:xfrm>
        </p:spPr>
        <p:txBody>
          <a:bodyPr>
            <a:normAutofit/>
          </a:bodyPr>
          <a:lstStyle/>
          <a:p>
            <a:r>
              <a:rPr lang="en-US" sz="2400" dirty="0"/>
              <a:t>“Self fulfilling prophecy” – positive or negative stigmas are often internalized, and actions are performed better or worse accordingly.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/>
              <a:t>HCI Application: </a:t>
            </a:r>
            <a:r>
              <a:rPr lang="en-US" sz="2400" dirty="0"/>
              <a:t>When users fail often, congratulating them on partial completion or “near misses” can help internalize success and push them away from negative feelings.</a:t>
            </a:r>
          </a:p>
        </p:txBody>
      </p:sp>
      <p:sp>
        <p:nvSpPr>
          <p:cNvPr id="4" name="Rectangle 3"/>
          <p:cNvSpPr/>
          <p:nvPr/>
        </p:nvSpPr>
        <p:spPr>
          <a:xfrm>
            <a:off x="7684477" y="6482872"/>
            <a:ext cx="43950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Image retrieved from </a:t>
            </a:r>
            <a:r>
              <a:rPr lang="en-US" sz="800" dirty="0">
                <a:hlinkClick r:id="rId2"/>
              </a:rPr>
              <a:t>http://4.bp.blogspot.com/-DAKbNznCIEM/UGMZs50ORhI/AAAAAAAAAKA/JSmpL-WPNs0/s1600/cat1%5B1%5D.jpg</a:t>
            </a:r>
            <a:r>
              <a:rPr lang="en-US" sz="800" dirty="0"/>
              <a:t> </a:t>
            </a:r>
            <a:endParaRPr lang="en-US" sz="800" dirty="0"/>
          </a:p>
        </p:txBody>
      </p:sp>
      <p:sp>
        <p:nvSpPr>
          <p:cNvPr id="5" name="Rectangle 4"/>
          <p:cNvSpPr/>
          <p:nvPr/>
        </p:nvSpPr>
        <p:spPr>
          <a:xfrm>
            <a:off x="7830642" y="2912445"/>
            <a:ext cx="3355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Image retrieved from </a:t>
            </a:r>
            <a:r>
              <a:rPr lang="en-US" sz="800" dirty="0">
                <a:hlinkClick r:id="rId3"/>
              </a:rPr>
              <a:t>https://vimvipabusayaraungrat.files.wordpress.com/2015/04/594881-32024-15.jpg</a:t>
            </a:r>
            <a:r>
              <a:rPr lang="en-US" sz="800" dirty="0"/>
              <a:t> </a:t>
            </a:r>
            <a:endParaRPr lang="en-US" sz="800" dirty="0"/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51"/>
          <a:stretch/>
        </p:blipFill>
        <p:spPr bwMode="auto">
          <a:xfrm>
            <a:off x="8075734" y="294175"/>
            <a:ext cx="2835519" cy="259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4.bp.blogspot.com/-DAKbNznCIEM/UGMZs50ORhI/AAAAAAAAAKA/JSmpL-WPNs0/s1600/cat1%5B1%5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404" y="349974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536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6459043" cy="1485900"/>
          </a:xfrm>
        </p:spPr>
        <p:txBody>
          <a:bodyPr/>
          <a:lstStyle/>
          <a:p>
            <a:r>
              <a:rPr lang="en-US" dirty="0"/>
              <a:t>Functional Fixedness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577" y="1624237"/>
            <a:ext cx="6022731" cy="4502744"/>
          </a:xfrm>
        </p:spPr>
        <p:txBody>
          <a:bodyPr>
            <a:normAutofit/>
          </a:bodyPr>
          <a:lstStyle/>
          <a:p>
            <a:r>
              <a:rPr lang="en-US" sz="2400" dirty="0"/>
              <a:t>Users often perceive only a limited pool of traditional actions for something, rather than “thinking outside the box”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/>
              <a:t>HCI Application: </a:t>
            </a:r>
            <a:r>
              <a:rPr lang="en-US" sz="2400" dirty="0"/>
              <a:t>Adhere to traditional actions whenever possible to avoid user confusion. When breaking traditions, do so with purpose, and make it clear what is being broken and why.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797117" y="6269688"/>
            <a:ext cx="43950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Image retrieved from </a:t>
            </a:r>
            <a:r>
              <a:rPr lang="en-US" sz="800" dirty="0">
                <a:hlinkClick r:id="rId2"/>
              </a:rPr>
              <a:t>https://s-media-cache-ak0.pinimg.com/236x/da/55/11/da5511aa324d507f054a6069167be6ab.jpg</a:t>
            </a:r>
            <a:r>
              <a:rPr lang="en-US" sz="800" dirty="0"/>
              <a:t> </a:t>
            </a:r>
            <a:endParaRPr lang="en-US" sz="800" dirty="0"/>
          </a:p>
        </p:txBody>
      </p:sp>
      <p:sp>
        <p:nvSpPr>
          <p:cNvPr id="5" name="Rectangle 4"/>
          <p:cNvSpPr/>
          <p:nvPr/>
        </p:nvSpPr>
        <p:spPr>
          <a:xfrm>
            <a:off x="7920404" y="2688505"/>
            <a:ext cx="3355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Image retrieved from </a:t>
            </a:r>
            <a:r>
              <a:rPr lang="en-US" sz="800" dirty="0">
                <a:hlinkClick r:id="rId3"/>
              </a:rPr>
              <a:t>http://www.futilitycloset.com/wp-content/uploads/2012/04/2012-04-19-the-candle-problem-1.jpg</a:t>
            </a:r>
            <a:r>
              <a:rPr lang="en-US" sz="800" dirty="0"/>
              <a:t> </a:t>
            </a:r>
            <a:endParaRPr lang="en-US" sz="800" dirty="0"/>
          </a:p>
        </p:txBody>
      </p:sp>
      <p:pic>
        <p:nvPicPr>
          <p:cNvPr id="11268" name="Picture 4" descr="http://www.futilitycloset.com/wp-content/uploads/2012/04/2012-04-19-the-candle-problem-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8"/>
          <a:stretch/>
        </p:blipFill>
        <p:spPr bwMode="auto">
          <a:xfrm>
            <a:off x="7864346" y="641727"/>
            <a:ext cx="3548924" cy="196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s-media-cache-ak0.pinimg.com/236x/da/55/11/da5511aa324d507f054a6069167be6a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117" y="3167162"/>
            <a:ext cx="3616153" cy="288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4111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Sociability</a:t>
            </a:r>
          </a:p>
        </p:txBody>
      </p:sp>
    </p:spTree>
    <p:extLst>
      <p:ext uri="{BB962C8B-B14F-4D97-AF65-F5344CB8AC3E}">
        <p14:creationId xmlns:p14="http://schemas.microsoft.com/office/powerpoint/2010/main" val="1636837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6459043" cy="1485900"/>
          </a:xfrm>
        </p:spPr>
        <p:txBody>
          <a:bodyPr/>
          <a:lstStyle/>
          <a:p>
            <a:r>
              <a:rPr lang="en-US" dirty="0"/>
              <a:t>Bystander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577" y="1624237"/>
            <a:ext cx="6022731" cy="4502744"/>
          </a:xfrm>
        </p:spPr>
        <p:txBody>
          <a:bodyPr>
            <a:normAutofit/>
          </a:bodyPr>
          <a:lstStyle/>
          <a:p>
            <a:r>
              <a:rPr lang="en-US" sz="2400" dirty="0"/>
              <a:t>As the number of people present in a situation increases, the likelihood of action being taken decreases. 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/>
              <a:t>HCI Application: </a:t>
            </a:r>
            <a:r>
              <a:rPr lang="en-US" sz="2400" dirty="0"/>
              <a:t>In systems where critical incidents can be reported, reminding users to take action can help. Recognizing they may not however must be further considered and mitigated by designers.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7609626" y="5814521"/>
            <a:ext cx="43950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Image retrieved from </a:t>
            </a:r>
            <a:r>
              <a:rPr lang="en-US" sz="800" dirty="0">
                <a:hlinkClick r:id="rId2"/>
              </a:rPr>
              <a:t>https://s-media-cache-ak0.pinimg.com/originals/60/e6/58/60e658af3a194b6760fff12a87e7302d.jpg</a:t>
            </a:r>
            <a:r>
              <a:rPr lang="en-US" sz="800" dirty="0"/>
              <a:t> </a:t>
            </a:r>
            <a:endParaRPr lang="en-US" sz="800" dirty="0"/>
          </a:p>
        </p:txBody>
      </p:sp>
      <p:sp>
        <p:nvSpPr>
          <p:cNvPr id="5" name="Rectangle 4"/>
          <p:cNvSpPr/>
          <p:nvPr/>
        </p:nvSpPr>
        <p:spPr>
          <a:xfrm>
            <a:off x="7920404" y="2688505"/>
            <a:ext cx="3355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Image retrieved from </a:t>
            </a:r>
            <a:r>
              <a:rPr lang="en-US" sz="800" dirty="0">
                <a:hlinkClick r:id="rId3"/>
              </a:rPr>
              <a:t>https://sonnemann.files.wordpress.com/2012/04/bystandereffect.jpg</a:t>
            </a:r>
            <a:r>
              <a:rPr lang="en-US" sz="800" dirty="0"/>
              <a:t> </a:t>
            </a:r>
            <a:endParaRPr lang="en-US" sz="800" dirty="0"/>
          </a:p>
        </p:txBody>
      </p:sp>
      <p:pic>
        <p:nvPicPr>
          <p:cNvPr id="12290" name="Picture 2" descr="https://sonnemann.files.wordpress.com/2012/04/bystandereffec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42" y="203566"/>
            <a:ext cx="3272204" cy="241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s-media-cache-ak0.pinimg.com/originals/60/e6/58/60e658af3a194b6760fff12a87e7302d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30"/>
          <a:stretch/>
        </p:blipFill>
        <p:spPr bwMode="auto">
          <a:xfrm>
            <a:off x="7609626" y="3323492"/>
            <a:ext cx="3493220" cy="23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218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6459043" cy="1485900"/>
          </a:xfrm>
        </p:spPr>
        <p:txBody>
          <a:bodyPr/>
          <a:lstStyle/>
          <a:p>
            <a:r>
              <a:rPr lang="en-US" dirty="0"/>
              <a:t>Online Disinhibition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577" y="1624237"/>
            <a:ext cx="6022731" cy="4502744"/>
          </a:xfrm>
        </p:spPr>
        <p:txBody>
          <a:bodyPr>
            <a:normAutofit/>
          </a:bodyPr>
          <a:lstStyle/>
          <a:p>
            <a:r>
              <a:rPr lang="en-US" sz="2400" dirty="0"/>
              <a:t>Users may act as a less restricted version of themselves online, for better or worse. Their behaviors are not inherently indicative of their “real world” social presence.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/>
              <a:t>HCI Application: </a:t>
            </a:r>
            <a:r>
              <a:rPr lang="en-US" sz="2400" dirty="0"/>
              <a:t>Ensuring there are consequences for acting in a way unfitting a social community may help realign users who would exhibit negative disinhibition. Options for users on the receiving end of these effects are also important.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7592042" y="6126981"/>
            <a:ext cx="43950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Image retrieved from </a:t>
            </a:r>
            <a:r>
              <a:rPr lang="en-US" sz="800" dirty="0">
                <a:hlinkClick r:id="rId2"/>
              </a:rPr>
              <a:t>http://1.media.dorkly.cvcdn.com/32/57/b03b730ca9e7797b257d137f05cdc7c6.jpg</a:t>
            </a:r>
            <a:r>
              <a:rPr lang="en-US" sz="800" dirty="0"/>
              <a:t> </a:t>
            </a:r>
            <a:endParaRPr lang="en-US" sz="800" dirty="0"/>
          </a:p>
        </p:txBody>
      </p:sp>
      <p:sp>
        <p:nvSpPr>
          <p:cNvPr id="5" name="Rectangle 4"/>
          <p:cNvSpPr/>
          <p:nvPr/>
        </p:nvSpPr>
        <p:spPr>
          <a:xfrm>
            <a:off x="7747842" y="3149942"/>
            <a:ext cx="3355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Image retrieved from </a:t>
            </a:r>
            <a:r>
              <a:rPr lang="en-US" sz="800" dirty="0">
                <a:hlinkClick r:id="rId3"/>
              </a:rPr>
              <a:t>https://fordhamcyberculture.files.wordpress.com/2014/03/74219-on-the-internet-nobody-knows-y-15ol1.jpeg</a:t>
            </a:r>
            <a:r>
              <a:rPr lang="en-US" sz="800" dirty="0"/>
              <a:t> </a:t>
            </a:r>
            <a:endParaRPr lang="en-US" sz="800" dirty="0"/>
          </a:p>
        </p:txBody>
      </p:sp>
      <p:pic>
        <p:nvPicPr>
          <p:cNvPr id="13314" name="Picture 2" descr="https://fordhamcyberculture.files.wordpress.com/2014/03/74219-on-the-internet-nobody-knows-y-15ol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642" y="131850"/>
            <a:ext cx="3027207" cy="296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1.media.dorkly.cvcdn.com/32/57/b03b730ca9e7797b257d137f05cdc7c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892" y="3780513"/>
            <a:ext cx="3603378" cy="234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442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1617458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436034"/>
              </p:ext>
            </p:extLst>
          </p:nvPr>
        </p:nvGraphicFramePr>
        <p:xfrm>
          <a:off x="1292469" y="228600"/>
          <a:ext cx="9944100" cy="3024553"/>
        </p:xfrm>
        <a:graphic>
          <a:graphicData uri="http://schemas.openxmlformats.org/drawingml/2006/table">
            <a:tbl>
              <a:tblPr/>
              <a:tblGrid>
                <a:gridCol w="1988820">
                  <a:extLst>
                    <a:ext uri="{9D8B030D-6E8A-4147-A177-3AD203B41FA5}">
                      <a16:colId xmlns:a16="http://schemas.microsoft.com/office/drawing/2014/main" val="2492313497"/>
                    </a:ext>
                  </a:extLst>
                </a:gridCol>
                <a:gridCol w="1988820">
                  <a:extLst>
                    <a:ext uri="{9D8B030D-6E8A-4147-A177-3AD203B41FA5}">
                      <a16:colId xmlns:a16="http://schemas.microsoft.com/office/drawing/2014/main" val="4164289380"/>
                    </a:ext>
                  </a:extLst>
                </a:gridCol>
                <a:gridCol w="1988820">
                  <a:extLst>
                    <a:ext uri="{9D8B030D-6E8A-4147-A177-3AD203B41FA5}">
                      <a16:colId xmlns:a16="http://schemas.microsoft.com/office/drawing/2014/main" val="2236223205"/>
                    </a:ext>
                  </a:extLst>
                </a:gridCol>
                <a:gridCol w="1988820">
                  <a:extLst>
                    <a:ext uri="{9D8B030D-6E8A-4147-A177-3AD203B41FA5}">
                      <a16:colId xmlns:a16="http://schemas.microsoft.com/office/drawing/2014/main" val="1447740999"/>
                    </a:ext>
                  </a:extLst>
                </a:gridCol>
                <a:gridCol w="1988820">
                  <a:extLst>
                    <a:ext uri="{9D8B030D-6E8A-4147-A177-3AD203B41FA5}">
                      <a16:colId xmlns:a16="http://schemas.microsoft.com/office/drawing/2014/main" val="3491684744"/>
                    </a:ext>
                  </a:extLst>
                </a:gridCol>
              </a:tblGrid>
              <a:tr h="6806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Persistence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AB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Perception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C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Perspective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C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Sociability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AB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Value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680712"/>
                  </a:ext>
                </a:extLst>
              </a:tr>
              <a:tr h="3125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Toward Goals and Tasks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3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Information Given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D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Situations and Task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1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toward community members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D3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 artefact in question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D9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19247"/>
                  </a:ext>
                </a:extLst>
              </a:tr>
              <a:tr h="5078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Zeigarnik Effect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Barnum Effect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Duning-Kruger Effect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Bystander Effect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Perceived Scarcity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620159"/>
                  </a:ext>
                </a:extLst>
              </a:tr>
              <a:tr h="5078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Endowed Progress Effect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Halo/Horns Effect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Pygmalion/Rosenthal Effect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Online Disinhibition Effect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IKEA Effect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967871"/>
                  </a:ext>
                </a:extLst>
              </a:tr>
              <a:tr h="5078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Near Miss Effect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Focusing Effect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Functional Fixedness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9DA0A8"/>
                          </a:solidFill>
                          <a:effectLst/>
                          <a:latin typeface="Calibri" panose="020F0502020204030204" pitchFamily="34" charset="0"/>
                        </a:rPr>
                        <a:t>Halo/Horns Effect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Paradox of Choice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210311"/>
                  </a:ext>
                </a:extLst>
              </a:tr>
              <a:tr h="5078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Cocktail Effect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>
                          <a:solidFill>
                            <a:srgbClr val="9DA0A8"/>
                          </a:solidFill>
                          <a:effectLst/>
                          <a:latin typeface="Calibri" panose="020F0502020204030204" pitchFamily="34" charset="0"/>
                        </a:rPr>
                        <a:t>Cocktail Effect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9755307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44111" y="3499337"/>
            <a:ext cx="10040816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Persistence: </a:t>
            </a:r>
            <a:r>
              <a:rPr lang="en-US" dirty="0"/>
              <a:t>Ensures a user continues toward the desired outcome. </a:t>
            </a:r>
          </a:p>
          <a:p>
            <a:pPr>
              <a:lnSpc>
                <a:spcPct val="150000"/>
              </a:lnSpc>
            </a:pPr>
            <a:r>
              <a:rPr lang="en-US" b="1" dirty="0"/>
              <a:t>Perception: </a:t>
            </a:r>
            <a:r>
              <a:rPr lang="en-US" dirty="0"/>
              <a:t>Allows information processing by user toward better outcomes.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Perspective</a:t>
            </a:r>
            <a:r>
              <a:rPr lang="en-US" dirty="0"/>
              <a:t>: Recognizes obstacles toward outcome in user so they can be overcome.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Sociability: </a:t>
            </a:r>
            <a:r>
              <a:rPr lang="en-US" dirty="0"/>
              <a:t>Communication concepts in users so outcomes can be achieved.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Value: </a:t>
            </a:r>
            <a:r>
              <a:rPr lang="en-US" dirty="0"/>
              <a:t>Explores importance to user so they commit to outcomes.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17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6459043" cy="1485900"/>
          </a:xfrm>
        </p:spPr>
        <p:txBody>
          <a:bodyPr/>
          <a:lstStyle/>
          <a:p>
            <a:r>
              <a:rPr lang="en-US" dirty="0"/>
              <a:t>Perceived Scarcity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577" y="1624237"/>
            <a:ext cx="6022731" cy="4502744"/>
          </a:xfrm>
        </p:spPr>
        <p:txBody>
          <a:bodyPr>
            <a:normAutofit/>
          </a:bodyPr>
          <a:lstStyle/>
          <a:p>
            <a:r>
              <a:rPr lang="en-US" sz="2400" dirty="0"/>
              <a:t>If users believe something is rare, they are more likely to pursue it, and more likely to place high value on it whether they obtain it or not. 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/>
              <a:t>HCI Application: </a:t>
            </a:r>
            <a:r>
              <a:rPr lang="en-US" sz="2400" dirty="0"/>
              <a:t>Users may switch to a better version of a product more readily if it is perceived as a limited offer, or may purchase a premium account for special benefits in a limited quantity.</a:t>
            </a:r>
          </a:p>
        </p:txBody>
      </p:sp>
      <p:sp>
        <p:nvSpPr>
          <p:cNvPr id="4" name="Rectangle 3"/>
          <p:cNvSpPr/>
          <p:nvPr/>
        </p:nvSpPr>
        <p:spPr>
          <a:xfrm>
            <a:off x="7747842" y="5789349"/>
            <a:ext cx="43950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Image retrieved from </a:t>
            </a:r>
            <a:r>
              <a:rPr lang="en-US" sz="800" dirty="0">
                <a:hlinkClick r:id="rId2"/>
              </a:rPr>
              <a:t>https://www.nintendoprime.net/wp-content/uploads/2017/01/eBaySwitch.png</a:t>
            </a:r>
            <a:r>
              <a:rPr lang="en-US" sz="800" dirty="0"/>
              <a:t> </a:t>
            </a:r>
            <a:endParaRPr lang="en-US" sz="800" dirty="0"/>
          </a:p>
        </p:txBody>
      </p:sp>
      <p:sp>
        <p:nvSpPr>
          <p:cNvPr id="5" name="Rectangle 4"/>
          <p:cNvSpPr/>
          <p:nvPr/>
        </p:nvSpPr>
        <p:spPr>
          <a:xfrm>
            <a:off x="7747842" y="3149942"/>
            <a:ext cx="3355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Image retrieved from </a:t>
            </a:r>
            <a:r>
              <a:rPr lang="en-US" sz="800" dirty="0">
                <a:hlinkClick r:id="rId3"/>
              </a:rPr>
              <a:t>http://hardmoneybankers.com/wp-content/uploads/2013/04/limited-time-only.png</a:t>
            </a:r>
            <a:r>
              <a:rPr lang="en-US" sz="800" dirty="0"/>
              <a:t> </a:t>
            </a:r>
            <a:endParaRPr lang="en-US" sz="800" dirty="0"/>
          </a:p>
        </p:txBody>
      </p:sp>
      <p:pic>
        <p:nvPicPr>
          <p:cNvPr id="14338" name="Picture 2" descr="http://hardmoneybankers.com/wp-content/uploads/2013/04/limited-time-onl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672" y="679812"/>
            <a:ext cx="3717343" cy="247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www.nintendoprime.net/wp-content/uploads/2017/01/eBaySwitc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380" y="3875609"/>
            <a:ext cx="4404001" cy="183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977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6459043" cy="1485900"/>
          </a:xfrm>
        </p:spPr>
        <p:txBody>
          <a:bodyPr/>
          <a:lstStyle/>
          <a:p>
            <a:r>
              <a:rPr lang="en-US" dirty="0"/>
              <a:t>IKEA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577" y="1624237"/>
            <a:ext cx="6022731" cy="4502744"/>
          </a:xfrm>
        </p:spPr>
        <p:txBody>
          <a:bodyPr>
            <a:normAutofit/>
          </a:bodyPr>
          <a:lstStyle/>
          <a:p>
            <a:r>
              <a:rPr lang="en-US" sz="2400" dirty="0"/>
              <a:t>Users are more likely to place value in something if they had a hand in making it, regardless of the actual quality.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/>
              <a:t>HCI Application: </a:t>
            </a:r>
            <a:r>
              <a:rPr lang="en-US" sz="2400" dirty="0"/>
              <a:t>Personalization details, or ways users can otherwise “build” aspects of their profile, the community, or customize their settings can cause users to view a system more fondly.</a:t>
            </a:r>
          </a:p>
        </p:txBody>
      </p:sp>
      <p:sp>
        <p:nvSpPr>
          <p:cNvPr id="4" name="Rectangle 3"/>
          <p:cNvSpPr/>
          <p:nvPr/>
        </p:nvSpPr>
        <p:spPr>
          <a:xfrm>
            <a:off x="7983414" y="5789349"/>
            <a:ext cx="41594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Image retrieved from </a:t>
            </a:r>
            <a:r>
              <a:rPr lang="en-US" sz="800" dirty="0">
                <a:hlinkClick r:id="rId2"/>
              </a:rPr>
              <a:t>http://cdn2.business2community.com/wp-content/uploads/2014/10/Personalize_All_the_Things_meme.png.png</a:t>
            </a:r>
            <a:r>
              <a:rPr lang="en-US" sz="800" dirty="0"/>
              <a:t> </a:t>
            </a:r>
            <a:endParaRPr lang="en-US" sz="800" dirty="0"/>
          </a:p>
        </p:txBody>
      </p:sp>
      <p:sp>
        <p:nvSpPr>
          <p:cNvPr id="5" name="Rectangle 4"/>
          <p:cNvSpPr/>
          <p:nvPr/>
        </p:nvSpPr>
        <p:spPr>
          <a:xfrm>
            <a:off x="8073158" y="3019368"/>
            <a:ext cx="3355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Image retrieved from </a:t>
            </a:r>
            <a:r>
              <a:rPr lang="en-US" sz="800" dirty="0">
                <a:hlinkClick r:id="rId3"/>
              </a:rPr>
              <a:t>http://wearevolcanic.com/wp-content/uploads/2014/11/ikea4.png</a:t>
            </a:r>
            <a:r>
              <a:rPr lang="en-US" sz="800" dirty="0"/>
              <a:t> </a:t>
            </a:r>
            <a:endParaRPr lang="en-US" sz="800" dirty="0"/>
          </a:p>
        </p:txBody>
      </p:sp>
      <p:pic>
        <p:nvPicPr>
          <p:cNvPr id="15362" name="Picture 2" descr="http://wearevolcanic.com/wp-content/uploads/2014/11/ikea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657" y="446586"/>
            <a:ext cx="3773374" cy="266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cdn2.business2community.com/wp-content/uploads/2014/10/Personalize_All_the_Things_meme.pn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415" y="3469392"/>
            <a:ext cx="3051279" cy="22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559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6459043" cy="1485900"/>
          </a:xfrm>
        </p:spPr>
        <p:txBody>
          <a:bodyPr/>
          <a:lstStyle/>
          <a:p>
            <a:r>
              <a:rPr lang="en-US" dirty="0"/>
              <a:t>The Paradox of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577" y="1624237"/>
            <a:ext cx="6022731" cy="4502744"/>
          </a:xfrm>
        </p:spPr>
        <p:txBody>
          <a:bodyPr>
            <a:normAutofit/>
          </a:bodyPr>
          <a:lstStyle/>
          <a:p>
            <a:r>
              <a:rPr lang="en-US" sz="2400" dirty="0"/>
              <a:t>Users desire the freedom to make choices, but too many choices causes one to feel overwhelmed and can cause frustration and unhappiness. 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/>
              <a:t>HCI Application: </a:t>
            </a:r>
            <a:r>
              <a:rPr lang="en-US" sz="2400" dirty="0"/>
              <a:t>Present users with a few good options. If more detail is needed, allow users to “drill down” by making one small choice, then another small choice, etc. rather than one huge one.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2950" y="6389647"/>
            <a:ext cx="415948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Image retrieved from </a:t>
            </a:r>
            <a:r>
              <a:rPr lang="en-US" sz="800" dirty="0">
                <a:hlinkClick r:id="rId2"/>
              </a:rPr>
              <a:t>http://www.yusp.com/wp-content/uploads/2015/08/supermarket-paradox-of-choice.jpg</a:t>
            </a:r>
            <a:r>
              <a:rPr lang="en-US" sz="800" dirty="0"/>
              <a:t> </a:t>
            </a:r>
            <a:endParaRPr lang="en-US" sz="800" dirty="0"/>
          </a:p>
        </p:txBody>
      </p:sp>
      <p:sp>
        <p:nvSpPr>
          <p:cNvPr id="5" name="Rectangle 4"/>
          <p:cNvSpPr/>
          <p:nvPr/>
        </p:nvSpPr>
        <p:spPr>
          <a:xfrm>
            <a:off x="7770567" y="3564680"/>
            <a:ext cx="33550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Image retrieved from </a:t>
            </a:r>
            <a:r>
              <a:rPr lang="en-US" sz="800" dirty="0">
                <a:hlinkClick r:id="rId3"/>
              </a:rPr>
              <a:t>https://otrazhenie.files.wordpress.com/2013/08/choice_paradox1.gif</a:t>
            </a:r>
            <a:r>
              <a:rPr lang="en-US" sz="800" dirty="0"/>
              <a:t> </a:t>
            </a:r>
            <a:endParaRPr lang="en-US" sz="800" dirty="0"/>
          </a:p>
        </p:txBody>
      </p:sp>
      <p:pic>
        <p:nvPicPr>
          <p:cNvPr id="16386" name="Picture 2" descr="https://otrazhenie.files.wordpress.com/2013/08/choice_paradox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567" y="685800"/>
            <a:ext cx="3066696" cy="282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yusp.com/wp-content/uploads/2015/08/supermarket-paradox-of-choic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108" y="4071259"/>
            <a:ext cx="4198327" cy="215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5537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your time!</a:t>
            </a:r>
          </a:p>
        </p:txBody>
      </p:sp>
    </p:spTree>
    <p:extLst>
      <p:ext uri="{BB962C8B-B14F-4D97-AF65-F5344CB8AC3E}">
        <p14:creationId xmlns:p14="http://schemas.microsoft.com/office/powerpoint/2010/main" val="2157632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6164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70538"/>
            <a:ext cx="4447786" cy="3581401"/>
          </a:xfrm>
        </p:spPr>
        <p:txBody>
          <a:bodyPr>
            <a:noAutofit/>
          </a:bodyPr>
          <a:lstStyle/>
          <a:p>
            <a:r>
              <a:rPr lang="en-US" sz="850" dirty="0"/>
              <a:t>Adamson, R.E. (1952). "Functional Fixedness as related to problem solving: A repetition of three experiments". Journal of Experimental Psychology, 44, 288-291 </a:t>
            </a:r>
          </a:p>
          <a:p>
            <a:r>
              <a:rPr lang="en-US" sz="850" dirty="0"/>
              <a:t>Atkinson, J.W. (1953). The achievement motive and recall of interrupted and completed tasks. Journal of Experimental Psychology. 46(6). 381-390</a:t>
            </a:r>
          </a:p>
          <a:p>
            <a:r>
              <a:rPr lang="en-US" sz="850" dirty="0" err="1"/>
              <a:t>Baumeister</a:t>
            </a:r>
            <a:r>
              <a:rPr lang="en-US" sz="850" dirty="0"/>
              <a:t>, R.F., &amp; Bushman, B.J., (2008, Revised 2010). Social Psychology and Human Nature (Second Edition), 109, 123. Cengage Learning. Retrieved from </a:t>
            </a:r>
            <a:r>
              <a:rPr lang="en-US" sz="850" u="sng" dirty="0">
                <a:hlinkClick r:id="rId2"/>
              </a:rPr>
              <a:t>https://books.google.com/books?id=pTw4IMrOg0sC&amp;printsec=frontcover#v=onepage&amp;q&amp;f=false</a:t>
            </a:r>
            <a:r>
              <a:rPr lang="en-US" sz="850" dirty="0"/>
              <a:t> </a:t>
            </a:r>
          </a:p>
          <a:p>
            <a:r>
              <a:rPr lang="en-US" sz="850" dirty="0" err="1"/>
              <a:t>Bronkhorst</a:t>
            </a:r>
            <a:r>
              <a:rPr lang="en-US" sz="850" dirty="0"/>
              <a:t>, </a:t>
            </a:r>
            <a:r>
              <a:rPr lang="en-US" sz="850" dirty="0" err="1"/>
              <a:t>Adelbert</a:t>
            </a:r>
            <a:r>
              <a:rPr lang="en-US" sz="850" dirty="0"/>
              <a:t> W. (2000). "The Cocktail Party Phenomenon: A Review on Speech Intelligibility in Multiple-Talker Conditions" (pdf). Acta Acustica united with Acustica. 86: 117–128. </a:t>
            </a:r>
          </a:p>
          <a:p>
            <a:r>
              <a:rPr lang="en-US" sz="850" dirty="0"/>
              <a:t>Darley, J. M. &amp; </a:t>
            </a:r>
            <a:r>
              <a:rPr lang="en-US" sz="850" dirty="0" err="1"/>
              <a:t>Latané</a:t>
            </a:r>
            <a:r>
              <a:rPr lang="en-US" sz="850" dirty="0"/>
              <a:t>, B. (1968). "Bystander intervention in emergencies: Diffusion of responsibility". Journal of Personality and Social Psychology. 8: 377–383. doi:10.1037/h0025589 </a:t>
            </a:r>
          </a:p>
          <a:p>
            <a:r>
              <a:rPr lang="en-US" sz="850" dirty="0"/>
              <a:t>Forer, B. R. (1949). The fallacy of personal validation: A classroom demonstration of gullibility. Journal of Abnormal and Social Psychology, 44, 118-123. </a:t>
            </a:r>
          </a:p>
          <a:p>
            <a:r>
              <a:rPr lang="en-US" sz="850" dirty="0" err="1"/>
              <a:t>Heimbach</a:t>
            </a:r>
            <a:r>
              <a:rPr lang="en-US" sz="850" dirty="0"/>
              <a:t>, J.T. and Jacoby, J. (1972). The Zeigarnik Effect in Advertising. Proceedings of the Third Annual Conference of the Association of Consumer Research. 746-758.</a:t>
            </a:r>
          </a:p>
          <a:p>
            <a:r>
              <a:rPr lang="en-US" sz="850" dirty="0"/>
              <a:t>Kruger, Justin; Dunning, David (1999). "Unskilled and Unaware of It: How Difficulties in Recognizing One's Own Incompetence Lead to Inflated Self-Assessments". Journal of Personality and Social Psychology. 77 (6): 1121–34. </a:t>
            </a:r>
            <a:r>
              <a:rPr lang="en-US" sz="850" dirty="0" err="1"/>
              <a:t>CiteSeerX</a:t>
            </a:r>
            <a:r>
              <a:rPr lang="en-US" sz="850" dirty="0"/>
              <a:t> 10.1.1.64.2655Freely accessible. doi:10.1037/0022-3514.77.6.1121. PMID 10626367.  </a:t>
            </a:r>
          </a:p>
          <a:p>
            <a:r>
              <a:rPr lang="en-US" sz="850" dirty="0" err="1"/>
              <a:t>Nisbett</a:t>
            </a:r>
            <a:r>
              <a:rPr lang="en-US" sz="850" dirty="0"/>
              <a:t>, Richard E; Wilson, Timothy D (1977). "The halo effect: Evidence for unconscious alteration of judgments". Journal of Personality and Social Psychology. American Psychological Association. 35 (4): 250–56. doi:10.1037/0022-3514.35.4.250  </a:t>
            </a:r>
          </a:p>
          <a:p>
            <a:r>
              <a:rPr lang="en-US" sz="850" dirty="0"/>
              <a:t>Norton, Michael I.; </a:t>
            </a:r>
            <a:r>
              <a:rPr lang="en-US" sz="850" dirty="0" err="1"/>
              <a:t>Mochon</a:t>
            </a:r>
            <a:r>
              <a:rPr lang="en-US" sz="850" dirty="0"/>
              <a:t>, Daniel; </a:t>
            </a:r>
            <a:r>
              <a:rPr lang="en-US" sz="850" dirty="0" err="1"/>
              <a:t>Ariely</a:t>
            </a:r>
            <a:r>
              <a:rPr lang="en-US" sz="850" dirty="0"/>
              <a:t>, Dan (2012). "The IKEA effect: When labor leads to love" (PDF). Journal of Consumer Psychology. 22 (3): 453–460. doi:10.1016/j.jcps.2011.08.002 </a:t>
            </a:r>
          </a:p>
          <a:p>
            <a:endParaRPr lang="en-US" sz="85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9895" y="1670537"/>
            <a:ext cx="4447786" cy="3581401"/>
          </a:xfrm>
        </p:spPr>
        <p:txBody>
          <a:bodyPr>
            <a:noAutofit/>
          </a:bodyPr>
          <a:lstStyle/>
          <a:p>
            <a:r>
              <a:rPr lang="en-US" sz="850" dirty="0" err="1"/>
              <a:t>Nunes</a:t>
            </a:r>
            <a:r>
              <a:rPr lang="en-US" sz="850" dirty="0"/>
              <a:t>, J. C., &amp; </a:t>
            </a:r>
            <a:r>
              <a:rPr lang="en-US" sz="850" dirty="0" err="1"/>
              <a:t>Drze</a:t>
            </a:r>
            <a:r>
              <a:rPr lang="en-US" sz="850" dirty="0"/>
              <a:t>, X. (2006). The Endowed Progress Effect: How Artificial Advancement Increases Effort. Journal of Consumer Research, Vol.32(4), 504-512. Retrieved from </a:t>
            </a:r>
            <a:r>
              <a:rPr lang="en-US" sz="850" u="sng" dirty="0">
                <a:hlinkClick r:id="rId3"/>
              </a:rPr>
              <a:t>http://eds.a.ebscohost.com.proxy.lib.iastate.edu/ehost/detail/detail?sid=a289ba50-378b-48ad-9914-e176c790b8d9%40sessionmgr4004&amp;vid=0&amp;hid=4110&amp;bdata=JnNpdGU9ZWhvc3QtbGl2ZQ%3d%3d#AN=20373879&amp;db=ufh</a:t>
            </a:r>
            <a:r>
              <a:rPr lang="en-US" sz="850" dirty="0"/>
              <a:t> </a:t>
            </a:r>
          </a:p>
          <a:p>
            <a:r>
              <a:rPr lang="en-US" sz="850" dirty="0"/>
              <a:t>Reid, R.L. (1986). The Psychology of the Near Miss. Journal of Gambling Behavior, 2, 32-39. </a:t>
            </a:r>
          </a:p>
          <a:p>
            <a:r>
              <a:rPr lang="en-US" sz="850" dirty="0"/>
              <a:t>Rosenthal, R.; Jacobson, L. (1968). Pygmalion in the Classroom. New York: Holt, Rinehart &amp; Winston.</a:t>
            </a:r>
          </a:p>
          <a:p>
            <a:r>
              <a:rPr lang="en-US" sz="850" dirty="0"/>
              <a:t>Schwartz, Barry. 2004. The paradox of choice: why more is less. New York: </a:t>
            </a:r>
            <a:r>
              <a:rPr lang="en-US" sz="850" dirty="0" err="1"/>
              <a:t>Ecco</a:t>
            </a:r>
            <a:r>
              <a:rPr lang="en-US" sz="850" dirty="0"/>
              <a:t>. </a:t>
            </a:r>
          </a:p>
          <a:p>
            <a:r>
              <a:rPr lang="en-US" sz="850" dirty="0"/>
              <a:t> </a:t>
            </a:r>
            <a:r>
              <a:rPr lang="en-US" sz="850" dirty="0" err="1"/>
              <a:t>Strack</a:t>
            </a:r>
            <a:r>
              <a:rPr lang="en-US" sz="850" dirty="0"/>
              <a:t>, Fritz; </a:t>
            </a:r>
            <a:r>
              <a:rPr lang="en-US" sz="850" dirty="0" err="1"/>
              <a:t>Mussweiler</a:t>
            </a:r>
            <a:r>
              <a:rPr lang="en-US" sz="850" dirty="0"/>
              <a:t>, Thomas (1997). "Explaining the enigmatic anchoring effect: Mechanisms of selective accessibility.". Journal of Personality and Social Psychology. 73 (3): 437–446. doi:10.1037/0022-3514.73.3.437. </a:t>
            </a:r>
          </a:p>
          <a:p>
            <a:r>
              <a:rPr lang="en-US" sz="850" dirty="0"/>
              <a:t> </a:t>
            </a:r>
            <a:r>
              <a:rPr lang="en-US" sz="850" dirty="0" err="1"/>
              <a:t>Suler</a:t>
            </a:r>
            <a:r>
              <a:rPr lang="en-US" sz="850" dirty="0"/>
              <a:t>, John (2004). "The Online Disinhibition Effect". </a:t>
            </a:r>
            <a:r>
              <a:rPr lang="en-US" sz="850" dirty="0" err="1"/>
              <a:t>CyberPsychology</a:t>
            </a:r>
            <a:r>
              <a:rPr lang="en-US" sz="850" dirty="0"/>
              <a:t> &amp; Behavior. 7 (3): 321–326. doi:10.1089/1094931041291295. </a:t>
            </a:r>
          </a:p>
          <a:p>
            <a:r>
              <a:rPr lang="en-US" sz="850" dirty="0"/>
              <a:t> </a:t>
            </a:r>
            <a:r>
              <a:rPr lang="en-US" sz="850" dirty="0" err="1"/>
              <a:t>Tobacyk</a:t>
            </a:r>
            <a:r>
              <a:rPr lang="en-US" sz="850" dirty="0"/>
              <a:t>, Jerome; Milford, Gary; Springer, Thomas; </a:t>
            </a:r>
            <a:r>
              <a:rPr lang="en-US" sz="850" dirty="0" err="1"/>
              <a:t>Tobacyk</a:t>
            </a:r>
            <a:r>
              <a:rPr lang="en-US" sz="850" dirty="0"/>
              <a:t>, </a:t>
            </a:r>
            <a:r>
              <a:rPr lang="en-US" sz="850" dirty="0" err="1"/>
              <a:t>Zofia</a:t>
            </a:r>
            <a:r>
              <a:rPr lang="en-US" sz="850" dirty="0"/>
              <a:t> (June 10, 2010). "Paranormal Beliefs and the Barnum Effect". Journal of Personality Assessment: 737–739. </a:t>
            </a:r>
          </a:p>
          <a:p>
            <a:r>
              <a:rPr lang="en-US" sz="850" dirty="0"/>
              <a:t>Weiner, B., Johnson, P., </a:t>
            </a:r>
            <a:r>
              <a:rPr lang="en-US" sz="850" dirty="0" err="1"/>
              <a:t>Mehrabian</a:t>
            </a:r>
            <a:r>
              <a:rPr lang="en-US" sz="850" dirty="0"/>
              <a:t>, A., Wayne H. (1968). Journal of Educational Psychology, Vol. 59(3), 181-185. Retrieved from </a:t>
            </a:r>
            <a:r>
              <a:rPr lang="en-US" sz="850" u="sng" dirty="0">
                <a:hlinkClick r:id="rId4"/>
              </a:rPr>
              <a:t>http://psycnet.apa.org.proxy.lib.iastate.edu/journals/edu/59/3/181</a:t>
            </a:r>
            <a:r>
              <a:rPr lang="en-US" sz="850" dirty="0"/>
              <a:t> </a:t>
            </a:r>
          </a:p>
          <a:p>
            <a:r>
              <a:rPr lang="en-US" sz="850" dirty="0" err="1"/>
              <a:t>Worchel</a:t>
            </a:r>
            <a:r>
              <a:rPr lang="en-US" sz="850" dirty="0"/>
              <a:t>, S., Lee, J., </a:t>
            </a:r>
            <a:r>
              <a:rPr lang="en-US" sz="850" dirty="0" err="1"/>
              <a:t>Adewole</a:t>
            </a:r>
            <a:r>
              <a:rPr lang="en-US" sz="850" dirty="0"/>
              <a:t>, A. L., &amp; John T. (1975). Effects of supply and demand on ratings of object value. Journal of Personality and Social Psychology, Vol.32(5), 906-914. doi:10.1037/0022-3514.32.5.906  </a:t>
            </a:r>
          </a:p>
          <a:p>
            <a:r>
              <a:rPr lang="en-US" sz="850" dirty="0"/>
              <a:t>Zeigarnik, B. (1967). On finished and unfinished tasks. In W. D. Ellis (Ed.), A sourcebook of Gestalt psychology, New York: Humanities press. </a:t>
            </a:r>
          </a:p>
          <a:p>
            <a:endParaRPr lang="en-US" sz="850" dirty="0"/>
          </a:p>
        </p:txBody>
      </p:sp>
    </p:spTree>
    <p:extLst>
      <p:ext uri="{BB962C8B-B14F-4D97-AF65-F5344CB8AC3E}">
        <p14:creationId xmlns:p14="http://schemas.microsoft.com/office/powerpoint/2010/main" val="2455060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Persistence</a:t>
            </a:r>
          </a:p>
        </p:txBody>
      </p:sp>
    </p:spTree>
    <p:extLst>
      <p:ext uri="{BB962C8B-B14F-4D97-AF65-F5344CB8AC3E}">
        <p14:creationId xmlns:p14="http://schemas.microsoft.com/office/powerpoint/2010/main" val="66103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Zeigarnik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488" y="1695833"/>
            <a:ext cx="6022731" cy="4502744"/>
          </a:xfrm>
        </p:spPr>
        <p:txBody>
          <a:bodyPr>
            <a:normAutofit/>
          </a:bodyPr>
          <a:lstStyle/>
          <a:p>
            <a:r>
              <a:rPr lang="en-US" sz="2400" dirty="0"/>
              <a:t>Interrupting a task causes it to be remembered more strongly.</a:t>
            </a:r>
          </a:p>
          <a:p>
            <a:pPr lvl="1"/>
            <a:r>
              <a:rPr lang="en-US" sz="2400" dirty="0"/>
              <a:t>When we complete something, we feel we are done and can begin forgetting.</a:t>
            </a:r>
          </a:p>
          <a:p>
            <a:pPr marL="530352" lvl="1" indent="0">
              <a:buNone/>
            </a:pPr>
            <a:endParaRPr lang="en-US" sz="2400" dirty="0"/>
          </a:p>
          <a:p>
            <a:r>
              <a:rPr lang="en-US" sz="2400" b="1" dirty="0"/>
              <a:t>HCI Application: </a:t>
            </a:r>
            <a:r>
              <a:rPr lang="en-US" sz="2400" dirty="0"/>
              <a:t>During tutorials of major processes, shift learning to small subtasks as “breaks” from the main task that are still relevant, but interruptive.</a:t>
            </a:r>
          </a:p>
        </p:txBody>
      </p:sp>
      <p:pic>
        <p:nvPicPr>
          <p:cNvPr id="2050" name="Picture 2" descr="http://www.bizlibrary.com/wp-content/uploads/2016/03/retention-char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545" y="685800"/>
            <a:ext cx="4057685" cy="269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erablog.org/wp-content/uploads/2014/06/Interruption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7" t="50000" r="50048"/>
          <a:stretch/>
        </p:blipFill>
        <p:spPr bwMode="auto">
          <a:xfrm>
            <a:off x="7930662" y="3592301"/>
            <a:ext cx="3121269" cy="277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94338" y="6368488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Dilbert, Image retrieved from </a:t>
            </a:r>
            <a:r>
              <a:rPr lang="en-US" sz="800" dirty="0">
                <a:hlinkClick r:id="rId4"/>
              </a:rPr>
              <a:t>http://lerablog.org/wp-content/uploads/2014/06/Interruptions.jpg</a:t>
            </a:r>
            <a:r>
              <a:rPr lang="en-US" sz="800" dirty="0"/>
              <a:t> </a:t>
            </a:r>
            <a:endParaRPr lang="en-US" sz="800" dirty="0"/>
          </a:p>
        </p:txBody>
      </p:sp>
      <p:sp>
        <p:nvSpPr>
          <p:cNvPr id="5" name="Rectangle 4"/>
          <p:cNvSpPr/>
          <p:nvPr/>
        </p:nvSpPr>
        <p:spPr>
          <a:xfrm>
            <a:off x="7505700" y="3378811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/>
              <a:t>Image retrieved from </a:t>
            </a:r>
            <a:r>
              <a:rPr lang="en-US" sz="800" dirty="0">
                <a:hlinkClick r:id="rId5"/>
              </a:rPr>
              <a:t>http://www.bizlibrary.com/wp-content/uploads/2016/03/retention-charts.png</a:t>
            </a:r>
            <a:r>
              <a:rPr lang="en-US" sz="800" dirty="0"/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55005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6134100" cy="1485900"/>
          </a:xfrm>
        </p:spPr>
        <p:txBody>
          <a:bodyPr/>
          <a:lstStyle/>
          <a:p>
            <a:r>
              <a:rPr lang="en-US" dirty="0"/>
              <a:t>Endowed Progress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488" y="1695833"/>
            <a:ext cx="6022731" cy="4502744"/>
          </a:xfrm>
        </p:spPr>
        <p:txBody>
          <a:bodyPr>
            <a:normAutofit/>
          </a:bodyPr>
          <a:lstStyle/>
          <a:p>
            <a:r>
              <a:rPr lang="en-US" sz="2400" dirty="0"/>
              <a:t>When users feel progress has been made toward a goal, they feel they must continue to completion.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/>
              <a:t>HCI Application: </a:t>
            </a:r>
            <a:r>
              <a:rPr lang="en-US" sz="2400" dirty="0"/>
              <a:t>Through training and sign up for a system, show the user how they’ve already begun the journey toward a desired goal with a “checklist” or similar system. </a:t>
            </a:r>
          </a:p>
        </p:txBody>
      </p:sp>
      <p:sp>
        <p:nvSpPr>
          <p:cNvPr id="4" name="Rectangle 3"/>
          <p:cNvSpPr/>
          <p:nvPr/>
        </p:nvSpPr>
        <p:spPr>
          <a:xfrm>
            <a:off x="8438399" y="5790531"/>
            <a:ext cx="49434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Image retrieved from </a:t>
            </a:r>
            <a:r>
              <a:rPr lang="en-US" sz="800" dirty="0">
                <a:hlinkClick r:id="rId2"/>
              </a:rPr>
              <a:t>http://www.gameifications.com/wp-content/uploads/2013/03/Endowed_progress_effect.jpg</a:t>
            </a:r>
            <a:r>
              <a:rPr lang="en-US" sz="800" dirty="0"/>
              <a:t> </a:t>
            </a:r>
            <a:endParaRPr lang="en-US" sz="800" dirty="0"/>
          </a:p>
        </p:txBody>
      </p:sp>
      <p:sp>
        <p:nvSpPr>
          <p:cNvPr id="5" name="Rectangle 4"/>
          <p:cNvSpPr/>
          <p:nvPr/>
        </p:nvSpPr>
        <p:spPr>
          <a:xfrm>
            <a:off x="7787053" y="3427090"/>
            <a:ext cx="43727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Image retrieved from </a:t>
            </a:r>
            <a:r>
              <a:rPr lang="en-US" sz="800" dirty="0">
                <a:hlinkClick r:id="rId3"/>
              </a:rPr>
              <a:t>http://www.remembergroup.com/wp-content/uploads/2013/07/8.jpg</a:t>
            </a:r>
            <a:r>
              <a:rPr lang="en-US" sz="800" dirty="0"/>
              <a:t> </a:t>
            </a:r>
            <a:endParaRPr lang="en-US" sz="800" dirty="0"/>
          </a:p>
        </p:txBody>
      </p:sp>
      <p:pic>
        <p:nvPicPr>
          <p:cNvPr id="3074" name="Picture 2" descr="http://www.remembergroup.com/wp-content/uploads/2013/07/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884" y="1279093"/>
            <a:ext cx="3311769" cy="198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gameifications.com/wp-content/uploads/2013/03/Endowed_progress_effec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7" t="19194" r="18421" b="15422"/>
          <a:stretch/>
        </p:blipFill>
        <p:spPr bwMode="auto">
          <a:xfrm>
            <a:off x="8132884" y="3735649"/>
            <a:ext cx="3402623" cy="196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079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6134100" cy="1485900"/>
          </a:xfrm>
        </p:spPr>
        <p:txBody>
          <a:bodyPr/>
          <a:lstStyle/>
          <a:p>
            <a:r>
              <a:rPr lang="en-US" dirty="0"/>
              <a:t>Near Miss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488" y="1695833"/>
            <a:ext cx="6022731" cy="4502744"/>
          </a:xfrm>
        </p:spPr>
        <p:txBody>
          <a:bodyPr>
            <a:normAutofit/>
          </a:bodyPr>
          <a:lstStyle/>
          <a:p>
            <a:r>
              <a:rPr lang="en-US" sz="2400" dirty="0"/>
              <a:t>The human brain equates a very close “almost” as thrilling in a nearly similar way to a success. 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/>
              <a:t>HCI Application: </a:t>
            </a:r>
            <a:r>
              <a:rPr lang="en-US" sz="2400" dirty="0"/>
              <a:t>Showing users, especially in an applied skill test that can be retaken, how close they came to success can encourage users to try again</a:t>
            </a:r>
          </a:p>
        </p:txBody>
      </p:sp>
      <p:sp>
        <p:nvSpPr>
          <p:cNvPr id="4" name="Rectangle 3"/>
          <p:cNvSpPr/>
          <p:nvPr/>
        </p:nvSpPr>
        <p:spPr>
          <a:xfrm>
            <a:off x="8033953" y="5561931"/>
            <a:ext cx="49434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Image retrieved from </a:t>
            </a:r>
            <a:r>
              <a:rPr lang="en-US" sz="800" dirty="0">
                <a:hlinkClick r:id="rId2"/>
              </a:rPr>
              <a:t>http://3.bp.blogspot.com/-JQc3lYCeZQ4/UwtAFgyUW_I/AAAAAAAAAII/uTMPrKLELxc/s1600/AlmostWinning_coverart.jpg</a:t>
            </a:r>
            <a:r>
              <a:rPr lang="en-US" sz="800" dirty="0"/>
              <a:t> </a:t>
            </a:r>
            <a:endParaRPr lang="en-US" sz="800" dirty="0"/>
          </a:p>
        </p:txBody>
      </p:sp>
      <p:sp>
        <p:nvSpPr>
          <p:cNvPr id="5" name="Rectangle 4"/>
          <p:cNvSpPr/>
          <p:nvPr/>
        </p:nvSpPr>
        <p:spPr>
          <a:xfrm>
            <a:off x="7932003" y="3350538"/>
            <a:ext cx="4372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Image retrieved from </a:t>
            </a:r>
            <a:r>
              <a:rPr lang="en-US" sz="800" dirty="0">
                <a:hlinkClick r:id="rId3"/>
              </a:rPr>
              <a:t>http://4.bp.blogspot.com/-8UKeqHl3czU/VdRGqKVrmSI/AAAAAAAACWc/OsTKmdhPi6c/s1600/near%2Bwin.jpg</a:t>
            </a:r>
            <a:r>
              <a:rPr lang="en-US" sz="800" dirty="0"/>
              <a:t> </a:t>
            </a:r>
            <a:endParaRPr lang="en-US" sz="800" dirty="0"/>
          </a:p>
        </p:txBody>
      </p:sp>
      <p:pic>
        <p:nvPicPr>
          <p:cNvPr id="4098" name="Picture 2" descr="http://4.bp.blogspot.com/-8UKeqHl3czU/VdRGqKVrmSI/AAAAAAAACWc/OsTKmdhPi6c/s1600/near%2Bw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003" y="1006081"/>
            <a:ext cx="3804383" cy="232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3.bp.blogspot.com/-JQc3lYCeZQ4/UwtAFgyUW_I/AAAAAAAAAII/uTMPrKLELxc/s1600/AlmostWinning_coverar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84"/>
          <a:stretch/>
        </p:blipFill>
        <p:spPr bwMode="auto">
          <a:xfrm>
            <a:off x="7750786" y="3921447"/>
            <a:ext cx="4143861" cy="151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653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</a:t>
            </a:r>
          </a:p>
        </p:txBody>
      </p:sp>
    </p:spTree>
    <p:extLst>
      <p:ext uri="{BB962C8B-B14F-4D97-AF65-F5344CB8AC3E}">
        <p14:creationId xmlns:p14="http://schemas.microsoft.com/office/powerpoint/2010/main" val="462192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6134100" cy="1485900"/>
          </a:xfrm>
        </p:spPr>
        <p:txBody>
          <a:bodyPr/>
          <a:lstStyle/>
          <a:p>
            <a:r>
              <a:rPr lang="en-US" dirty="0"/>
              <a:t>The Barnum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488" y="1695833"/>
            <a:ext cx="6022731" cy="4502744"/>
          </a:xfrm>
        </p:spPr>
        <p:txBody>
          <a:bodyPr>
            <a:normAutofit/>
          </a:bodyPr>
          <a:lstStyle/>
          <a:p>
            <a:r>
              <a:rPr lang="en-US" sz="2400" dirty="0"/>
              <a:t>Humans readily identify with vague descriptions if they believe they are personalized.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/>
              <a:t>HCI Application: </a:t>
            </a:r>
            <a:r>
              <a:rPr lang="en-US" sz="2400" dirty="0"/>
              <a:t>Fostering comradery with users via an understanding of the “general” user’s likely feelings. </a:t>
            </a:r>
          </a:p>
          <a:p>
            <a:pPr lvl="1"/>
            <a:r>
              <a:rPr lang="en-US" sz="2400" dirty="0"/>
              <a:t>Can be a double edged sword: context destroys some value of the Barnum Effect, and can seem insincere if “seen through”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7650022" y="5772947"/>
            <a:ext cx="49434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Image retrieved from </a:t>
            </a:r>
            <a:r>
              <a:rPr lang="en-US" sz="800" dirty="0">
                <a:hlinkClick r:id="rId2"/>
              </a:rPr>
              <a:t>http://orig02.deviantart.net/a456/f/2008/011/0/4/ewcomics_no__12___horroscope_by_eddsworld.jpg</a:t>
            </a:r>
            <a:r>
              <a:rPr lang="en-US" sz="800" dirty="0"/>
              <a:t> </a:t>
            </a:r>
            <a:endParaRPr lang="en-US" sz="800" dirty="0"/>
          </a:p>
        </p:txBody>
      </p:sp>
      <p:sp>
        <p:nvSpPr>
          <p:cNvPr id="5" name="Rectangle 4"/>
          <p:cNvSpPr/>
          <p:nvPr/>
        </p:nvSpPr>
        <p:spPr>
          <a:xfrm>
            <a:off x="8220807" y="3752170"/>
            <a:ext cx="43727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Image retrieved from </a:t>
            </a:r>
            <a:r>
              <a:rPr lang="en-US" sz="800" dirty="0">
                <a:hlinkClick r:id="rId3"/>
              </a:rPr>
              <a:t>https://classicallyeducated.files.wordpress.com/2015/01/astrology-cartoon.png</a:t>
            </a:r>
            <a:r>
              <a:rPr lang="en-US" sz="800" dirty="0"/>
              <a:t> </a:t>
            </a:r>
            <a:endParaRPr lang="en-US" sz="800" dirty="0"/>
          </a:p>
        </p:txBody>
      </p:sp>
      <p:pic>
        <p:nvPicPr>
          <p:cNvPr id="5122" name="Picture 2" descr="https://classicallyeducated.files.wordpress.com/2015/01/astrology-carto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822" y="182547"/>
            <a:ext cx="2915627" cy="350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orig02.deviantart.net/a456/f/2008/011/0/4/ewcomics_no__12___horroscope_by_eddsworl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283" y="4191083"/>
            <a:ext cx="3703759" cy="148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970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6134100" cy="1485900"/>
          </a:xfrm>
        </p:spPr>
        <p:txBody>
          <a:bodyPr/>
          <a:lstStyle/>
          <a:p>
            <a:r>
              <a:rPr lang="en-US" dirty="0"/>
              <a:t>The Halo/Horns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488" y="1695833"/>
            <a:ext cx="6022731" cy="4502744"/>
          </a:xfrm>
        </p:spPr>
        <p:txBody>
          <a:bodyPr>
            <a:normAutofit/>
          </a:bodyPr>
          <a:lstStyle/>
          <a:p>
            <a:r>
              <a:rPr lang="en-US" sz="2400" dirty="0"/>
              <a:t>If one considers something (or someone) very good or bad in a specific area, this can “spill over” into perception of other areas.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/>
              <a:t>HCI Application: </a:t>
            </a:r>
            <a:r>
              <a:rPr lang="en-US" sz="2400" dirty="0"/>
              <a:t>Ensuring users gain a good first impression of your system through marketing, a great feature, reviews, etc. can make up for potential flaws or lacking features.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7427291" y="5755363"/>
            <a:ext cx="494349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Image retrieved from </a:t>
            </a:r>
            <a:r>
              <a:rPr lang="en-US" sz="800" dirty="0">
                <a:hlinkClick r:id="rId2"/>
              </a:rPr>
              <a:t>http://study.com/cimages/multimages/16/halo-effect-clothing-example.jpg</a:t>
            </a:r>
            <a:r>
              <a:rPr lang="en-US" sz="800" dirty="0"/>
              <a:t> </a:t>
            </a:r>
            <a:endParaRPr lang="en-US" sz="800" dirty="0"/>
          </a:p>
        </p:txBody>
      </p:sp>
      <p:sp>
        <p:nvSpPr>
          <p:cNvPr id="5" name="Rectangle 4"/>
          <p:cNvSpPr/>
          <p:nvPr/>
        </p:nvSpPr>
        <p:spPr>
          <a:xfrm>
            <a:off x="7712684" y="2328004"/>
            <a:ext cx="43727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Image retrieved from </a:t>
            </a:r>
            <a:r>
              <a:rPr lang="en-US" sz="800" dirty="0">
                <a:hlinkClick r:id="rId3"/>
              </a:rPr>
              <a:t>http://www.bizpenguin.com/wp-content/uploads/2014/12/horn-and-halo.jpg</a:t>
            </a:r>
            <a:r>
              <a:rPr lang="en-US" sz="800" dirty="0"/>
              <a:t> </a:t>
            </a:r>
            <a:endParaRPr lang="en-US" sz="800" dirty="0"/>
          </a:p>
        </p:txBody>
      </p:sp>
      <p:pic>
        <p:nvPicPr>
          <p:cNvPr id="6146" name="Picture 2" descr="http://www.bizpenguin.com/wp-content/uploads/2014/12/horn-and-ha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299" y="709329"/>
            <a:ext cx="3567479" cy="155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tudy.com/cimages/multimages/16/halo-effect-clothing-exampl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3175550"/>
            <a:ext cx="4412968" cy="250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03714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821</TotalTime>
  <Words>1693</Words>
  <Application>Microsoft Office PowerPoint</Application>
  <PresentationFormat>Widescreen</PresentationFormat>
  <Paragraphs>143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Franklin Gothic Book</vt:lpstr>
      <vt:lpstr>Wingdings</vt:lpstr>
      <vt:lpstr>Crop</vt:lpstr>
      <vt:lpstr>The Psychology of User Choices</vt:lpstr>
      <vt:lpstr>PowerPoint Presentation</vt:lpstr>
      <vt:lpstr>Persistence</vt:lpstr>
      <vt:lpstr>The Zeigarnik Effect</vt:lpstr>
      <vt:lpstr>Endowed Progress Effect</vt:lpstr>
      <vt:lpstr>Near Miss Effect</vt:lpstr>
      <vt:lpstr>Perception</vt:lpstr>
      <vt:lpstr>The Barnum Effect</vt:lpstr>
      <vt:lpstr>The Halo/Horns Effect</vt:lpstr>
      <vt:lpstr>Focusing Effect</vt:lpstr>
      <vt:lpstr>Cocktail Effect</vt:lpstr>
      <vt:lpstr>Perspective</vt:lpstr>
      <vt:lpstr>The Dunning-Kruger Effect</vt:lpstr>
      <vt:lpstr>Pygmalion/Rosenthal Effect</vt:lpstr>
      <vt:lpstr>Functional Fixedness</vt:lpstr>
      <vt:lpstr>Sociability</vt:lpstr>
      <vt:lpstr>Bystander Effect</vt:lpstr>
      <vt:lpstr>Online Disinhibition Effect</vt:lpstr>
      <vt:lpstr>Value</vt:lpstr>
      <vt:lpstr>Perceived Scarcity </vt:lpstr>
      <vt:lpstr>IKEA Effect</vt:lpstr>
      <vt:lpstr>The Paradox of Choice</vt:lpstr>
      <vt:lpstr>Questions? 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Psychology of User Choices</dc:title>
  <dc:creator>HP</dc:creator>
  <cp:lastModifiedBy>HP</cp:lastModifiedBy>
  <cp:revision>15</cp:revision>
  <dcterms:created xsi:type="dcterms:W3CDTF">2017-03-12T17:25:44Z</dcterms:created>
  <dcterms:modified xsi:type="dcterms:W3CDTF">2017-03-13T07:06:44Z</dcterms:modified>
</cp:coreProperties>
</file>