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74" r:id="rId9"/>
    <p:sldId id="264" r:id="rId10"/>
    <p:sldId id="275" r:id="rId11"/>
    <p:sldId id="276"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88E69C2-4B34-4140-B9E8-98216C500999}" type="datetimeFigureOut">
              <a:rPr lang="en-IN" smtClean="0"/>
              <a:t>03-20-2017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206605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88E69C2-4B34-4140-B9E8-98216C500999}" type="datetimeFigureOut">
              <a:rPr lang="en-IN" smtClean="0"/>
              <a:t>03-20-2017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21260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88E69C2-4B34-4140-B9E8-98216C500999}" type="datetimeFigureOut">
              <a:rPr lang="en-IN" smtClean="0"/>
              <a:t>03-20-2017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60956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88E69C2-4B34-4140-B9E8-98216C500999}" type="datetimeFigureOut">
              <a:rPr lang="en-IN" smtClean="0"/>
              <a:t>03-20-2017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66401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E69C2-4B34-4140-B9E8-98216C500999}" type="datetimeFigureOut">
              <a:rPr lang="en-IN" smtClean="0"/>
              <a:t>03-20-2017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207109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88E69C2-4B34-4140-B9E8-98216C500999}" type="datetimeFigureOut">
              <a:rPr lang="en-IN" smtClean="0"/>
              <a:t>03-20-2017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419223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88E69C2-4B34-4140-B9E8-98216C500999}" type="datetimeFigureOut">
              <a:rPr lang="en-IN" smtClean="0"/>
              <a:t>03-20-2017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80693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88E69C2-4B34-4140-B9E8-98216C500999}" type="datetimeFigureOut">
              <a:rPr lang="en-IN" smtClean="0"/>
              <a:t>03-20-2017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164331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E69C2-4B34-4140-B9E8-98216C500999}" type="datetimeFigureOut">
              <a:rPr lang="en-IN" smtClean="0"/>
              <a:t>03-20-2017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123073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E69C2-4B34-4140-B9E8-98216C500999}" type="datetimeFigureOut">
              <a:rPr lang="en-IN" smtClean="0"/>
              <a:t>03-20-2017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197119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E69C2-4B34-4140-B9E8-98216C500999}" type="datetimeFigureOut">
              <a:rPr lang="en-IN" smtClean="0"/>
              <a:t>03-20-2017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BFA333-3714-4016-AFA3-5C36AB25151C}" type="slidenum">
              <a:rPr lang="en-IN" smtClean="0"/>
              <a:t>‹#›</a:t>
            </a:fld>
            <a:endParaRPr lang="en-IN"/>
          </a:p>
        </p:txBody>
      </p:sp>
    </p:spTree>
    <p:extLst>
      <p:ext uri="{BB962C8B-B14F-4D97-AF65-F5344CB8AC3E}">
        <p14:creationId xmlns:p14="http://schemas.microsoft.com/office/powerpoint/2010/main" val="162727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E69C2-4B34-4140-B9E8-98216C500999}" type="datetimeFigureOut">
              <a:rPr lang="en-IN" smtClean="0"/>
              <a:t>03-20-2017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A333-3714-4016-AFA3-5C36AB25151C}" type="slidenum">
              <a:rPr lang="en-IN" smtClean="0"/>
              <a:t>‹#›</a:t>
            </a:fld>
            <a:endParaRPr lang="en-IN"/>
          </a:p>
        </p:txBody>
      </p:sp>
    </p:spTree>
    <p:extLst>
      <p:ext uri="{BB962C8B-B14F-4D97-AF65-F5344CB8AC3E}">
        <p14:creationId xmlns:p14="http://schemas.microsoft.com/office/powerpoint/2010/main" val="1914711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20888"/>
            <a:ext cx="8229600" cy="1143000"/>
          </a:xfrm>
        </p:spPr>
        <p:txBody>
          <a:bodyPr>
            <a:normAutofit fontScale="90000"/>
          </a:bodyPr>
          <a:lstStyle/>
          <a:p>
            <a:r>
              <a:rPr lang="fr-FR" dirty="0" smtClean="0"/>
              <a:t>Sentiment </a:t>
            </a:r>
            <a:r>
              <a:rPr lang="fr-FR" dirty="0" err="1" smtClean="0"/>
              <a:t>Analysis</a:t>
            </a:r>
            <a:r>
              <a:rPr lang="fr-FR" dirty="0" smtClean="0"/>
              <a:t> on Interactive </a:t>
            </a:r>
            <a:r>
              <a:rPr lang="fr-FR" dirty="0" err="1" smtClean="0"/>
              <a:t>Conversational</a:t>
            </a:r>
            <a:r>
              <a:rPr lang="fr-FR" dirty="0" smtClean="0"/>
              <a:t> Agent/</a:t>
            </a:r>
            <a:r>
              <a:rPr lang="fr-FR" dirty="0" err="1" smtClean="0"/>
              <a:t>Chatbots</a:t>
            </a:r>
            <a:endParaRPr lang="en-IN" dirty="0"/>
          </a:p>
        </p:txBody>
      </p:sp>
      <p:sp>
        <p:nvSpPr>
          <p:cNvPr id="3" name="TextBox 2"/>
          <p:cNvSpPr txBox="1"/>
          <p:nvPr/>
        </p:nvSpPr>
        <p:spPr>
          <a:xfrm>
            <a:off x="3059832" y="4005064"/>
            <a:ext cx="6408712" cy="954107"/>
          </a:xfrm>
          <a:prstGeom prst="rect">
            <a:avLst/>
          </a:prstGeom>
          <a:noFill/>
        </p:spPr>
        <p:txBody>
          <a:bodyPr wrap="square" rtlCol="0">
            <a:spAutoFit/>
          </a:bodyPr>
          <a:lstStyle/>
          <a:p>
            <a:r>
              <a:rPr lang="en-IN" sz="2800" dirty="0" err="1" smtClean="0"/>
              <a:t>Sameena</a:t>
            </a:r>
            <a:r>
              <a:rPr lang="en-IN" sz="2800" dirty="0" smtClean="0"/>
              <a:t> </a:t>
            </a:r>
            <a:r>
              <a:rPr lang="en-IN" sz="2800" dirty="0" err="1" smtClean="0"/>
              <a:t>Thabassum</a:t>
            </a:r>
            <a:endParaRPr lang="en-IN" sz="2800" dirty="0" smtClean="0"/>
          </a:p>
          <a:p>
            <a:r>
              <a:rPr lang="en-IN" sz="2800" dirty="0" smtClean="0"/>
              <a:t>sthabass@mtu.edu</a:t>
            </a:r>
            <a:endParaRPr lang="en-IN" sz="2800" dirty="0"/>
          </a:p>
        </p:txBody>
      </p:sp>
    </p:spTree>
    <p:extLst>
      <p:ext uri="{BB962C8B-B14F-4D97-AF65-F5344CB8AC3E}">
        <p14:creationId xmlns:p14="http://schemas.microsoft.com/office/powerpoint/2010/main" val="239582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296" y="1299351"/>
            <a:ext cx="8515200" cy="3785652"/>
          </a:xfrm>
          <a:prstGeom prst="rect">
            <a:avLst/>
          </a:prstGeom>
          <a:noFill/>
        </p:spPr>
        <p:txBody>
          <a:bodyPr wrap="square" rtlCol="0">
            <a:spAutoFit/>
          </a:bodyPr>
          <a:lstStyle/>
          <a:p>
            <a:pPr marL="285750" indent="-285750" algn="just">
              <a:buFont typeface="Arial" pitchFamily="34" charset="0"/>
              <a:buChar char="•"/>
            </a:pPr>
            <a:r>
              <a:rPr lang="en-IN" sz="2400" dirty="0" smtClean="0"/>
              <a:t>This process of recognizing sentiment is explained in the paper Sentiment Analysis to Improve Emotional Health of User </a:t>
            </a:r>
          </a:p>
          <a:p>
            <a:pPr marL="285750" indent="-285750" algn="just">
              <a:buFont typeface="Arial" pitchFamily="34" charset="0"/>
              <a:buChar char="•"/>
            </a:pPr>
            <a:endParaRPr lang="en-IN" sz="2400" b="1" dirty="0" smtClean="0"/>
          </a:p>
          <a:p>
            <a:pPr marL="285750" indent="-285750" algn="just">
              <a:buFont typeface="Arial" pitchFamily="34" charset="0"/>
              <a:buChar char="•"/>
            </a:pPr>
            <a:r>
              <a:rPr lang="en-IN" sz="2400" b="1" dirty="0" smtClean="0"/>
              <a:t>Pre-processing </a:t>
            </a:r>
            <a:endParaRPr lang="en-IN" sz="2400" dirty="0"/>
          </a:p>
          <a:p>
            <a:pPr algn="just"/>
            <a:r>
              <a:rPr lang="en-IN" sz="2400" dirty="0" smtClean="0"/>
              <a:t>Training dataset, is classified  into positive or negative.</a:t>
            </a:r>
            <a:r>
              <a:rPr lang="en-IN" sz="2400" dirty="0"/>
              <a:t> We can use Naïve Bayes classifier based on Supervised Learning. </a:t>
            </a:r>
            <a:endParaRPr lang="en-IN" sz="2400" dirty="0" smtClean="0"/>
          </a:p>
          <a:p>
            <a:pPr algn="just"/>
            <a:endParaRPr lang="en-IN" sz="2400" dirty="0" smtClean="0"/>
          </a:p>
          <a:p>
            <a:pPr marL="285750" indent="-285750" algn="just">
              <a:buFont typeface="Arial" pitchFamily="34" charset="0"/>
              <a:buChar char="•"/>
            </a:pPr>
            <a:r>
              <a:rPr lang="en-IN" sz="2400" b="1" dirty="0" smtClean="0"/>
              <a:t>Cleaning </a:t>
            </a:r>
            <a:r>
              <a:rPr lang="en-IN" sz="2400" b="1" dirty="0"/>
              <a:t>the Data </a:t>
            </a:r>
            <a:endParaRPr lang="en-IN" sz="2400" dirty="0"/>
          </a:p>
          <a:p>
            <a:pPr algn="just"/>
            <a:r>
              <a:rPr lang="en-IN" sz="2400" dirty="0" smtClean="0"/>
              <a:t>Before classifying the data, we need to remove unnecessary content from the data. Like hash tags and @usernames, Emoticons</a:t>
            </a:r>
          </a:p>
        </p:txBody>
      </p:sp>
      <p:sp>
        <p:nvSpPr>
          <p:cNvPr id="3" name="TextBox 2"/>
          <p:cNvSpPr txBox="1"/>
          <p:nvPr/>
        </p:nvSpPr>
        <p:spPr>
          <a:xfrm>
            <a:off x="521296" y="499132"/>
            <a:ext cx="8388424" cy="800219"/>
          </a:xfrm>
          <a:prstGeom prst="rect">
            <a:avLst/>
          </a:prstGeom>
          <a:noFill/>
        </p:spPr>
        <p:txBody>
          <a:bodyPr wrap="square" rtlCol="0">
            <a:spAutoFit/>
          </a:bodyPr>
          <a:lstStyle/>
          <a:p>
            <a:r>
              <a:rPr lang="en-IN" sz="2800" b="1" dirty="0" smtClean="0">
                <a:latin typeface="+mj-lt"/>
              </a:rPr>
              <a:t>Recognizing Emotion </a:t>
            </a:r>
            <a:endParaRPr lang="en-IN" sz="2800" dirty="0" smtClean="0">
              <a:latin typeface="+mj-lt"/>
            </a:endParaRPr>
          </a:p>
          <a:p>
            <a:endParaRPr lang="en-IN" dirty="0"/>
          </a:p>
        </p:txBody>
      </p:sp>
    </p:spTree>
    <p:extLst>
      <p:ext uri="{BB962C8B-B14F-4D97-AF65-F5344CB8AC3E}">
        <p14:creationId xmlns:p14="http://schemas.microsoft.com/office/powerpoint/2010/main" val="425530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1296" y="499132"/>
            <a:ext cx="8388424" cy="800219"/>
          </a:xfrm>
          <a:prstGeom prst="rect">
            <a:avLst/>
          </a:prstGeom>
          <a:noFill/>
        </p:spPr>
        <p:txBody>
          <a:bodyPr wrap="square" rtlCol="0">
            <a:spAutoFit/>
          </a:bodyPr>
          <a:lstStyle/>
          <a:p>
            <a:r>
              <a:rPr lang="en-IN" sz="2800" b="1" dirty="0" smtClean="0">
                <a:latin typeface="+mj-lt"/>
              </a:rPr>
              <a:t>Recognizing Emotion </a:t>
            </a:r>
            <a:endParaRPr lang="en-IN" sz="2800" dirty="0" smtClean="0">
              <a:latin typeface="+mj-lt"/>
            </a:endParaRPr>
          </a:p>
          <a:p>
            <a:endParaRPr lang="en-IN" dirty="0"/>
          </a:p>
        </p:txBody>
      </p:sp>
      <p:sp>
        <p:nvSpPr>
          <p:cNvPr id="4" name="TextBox 3"/>
          <p:cNvSpPr txBox="1"/>
          <p:nvPr/>
        </p:nvSpPr>
        <p:spPr>
          <a:xfrm>
            <a:off x="827584" y="1412776"/>
            <a:ext cx="7056784" cy="4524315"/>
          </a:xfrm>
          <a:prstGeom prst="rect">
            <a:avLst/>
          </a:prstGeom>
          <a:noFill/>
        </p:spPr>
        <p:txBody>
          <a:bodyPr wrap="square" rtlCol="0">
            <a:spAutoFit/>
          </a:bodyPr>
          <a:lstStyle/>
          <a:p>
            <a:pPr marL="342900" indent="-342900" algn="just">
              <a:buFont typeface="Arial" pitchFamily="34" charset="0"/>
              <a:buChar char="•"/>
            </a:pPr>
            <a:r>
              <a:rPr lang="en-IN" sz="2400" b="1" dirty="0"/>
              <a:t>Bag of Words (BOW) </a:t>
            </a:r>
            <a:endParaRPr lang="en-IN" sz="2400" dirty="0"/>
          </a:p>
          <a:p>
            <a:pPr algn="just"/>
            <a:r>
              <a:rPr lang="en-IN" sz="2400" dirty="0" smtClean="0"/>
              <a:t>Lists </a:t>
            </a:r>
            <a:r>
              <a:rPr lang="en-IN" sz="2400" dirty="0"/>
              <a:t>of all the words present in the tweets both negative and positive are maintained. </a:t>
            </a:r>
            <a:endParaRPr lang="en-IN" sz="2400" dirty="0" smtClean="0"/>
          </a:p>
          <a:p>
            <a:pPr marL="342900" indent="-342900" algn="just">
              <a:buFont typeface="Arial" pitchFamily="34" charset="0"/>
              <a:buChar char="•"/>
            </a:pPr>
            <a:r>
              <a:rPr lang="en-IN" sz="2400" b="1" dirty="0" smtClean="0"/>
              <a:t>N-grams </a:t>
            </a:r>
            <a:endParaRPr lang="en-IN" sz="2400" dirty="0"/>
          </a:p>
          <a:p>
            <a:pPr algn="just"/>
            <a:r>
              <a:rPr lang="en-IN" sz="2400" dirty="0"/>
              <a:t>N-grams are an ordered set of words with length n. </a:t>
            </a:r>
            <a:r>
              <a:rPr lang="en-IN" sz="2400" dirty="0" smtClean="0"/>
              <a:t>N-grams are used handle negations , adverbs and adjectives</a:t>
            </a:r>
            <a:endParaRPr lang="en-IN" sz="2400" dirty="0"/>
          </a:p>
          <a:p>
            <a:pPr marL="342900" indent="-342900" algn="just">
              <a:buFont typeface="Arial" pitchFamily="34" charset="0"/>
              <a:buChar char="•"/>
            </a:pPr>
            <a:r>
              <a:rPr lang="en-IN" sz="2400" b="1" dirty="0"/>
              <a:t>Negation Handling </a:t>
            </a:r>
            <a:endParaRPr lang="en-IN" sz="2400" dirty="0"/>
          </a:p>
          <a:p>
            <a:pPr algn="just"/>
            <a:r>
              <a:rPr lang="en-IN" sz="2400" dirty="0"/>
              <a:t>A major issue faced during the task of sentiment classification is that of handling negations. </a:t>
            </a:r>
            <a:r>
              <a:rPr lang="en-IN" sz="2400" dirty="0" smtClean="0"/>
              <a:t>It </a:t>
            </a:r>
            <a:r>
              <a:rPr lang="en-IN" sz="2400" dirty="0"/>
              <a:t>uses ‘!’ symbol to represent words following not. Thus not good is represented as ‘!good’.</a:t>
            </a:r>
          </a:p>
        </p:txBody>
      </p:sp>
    </p:spTree>
    <p:extLst>
      <p:ext uri="{BB962C8B-B14F-4D97-AF65-F5344CB8AC3E}">
        <p14:creationId xmlns:p14="http://schemas.microsoft.com/office/powerpoint/2010/main" val="53669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476672"/>
            <a:ext cx="3744416" cy="769441"/>
          </a:xfrm>
          <a:prstGeom prst="rect">
            <a:avLst/>
          </a:prstGeom>
          <a:noFill/>
        </p:spPr>
        <p:txBody>
          <a:bodyPr wrap="square" rtlCol="0">
            <a:spAutoFit/>
          </a:bodyPr>
          <a:lstStyle/>
          <a:p>
            <a:r>
              <a:rPr lang="en-IN" sz="4400" b="1" dirty="0"/>
              <a:t>Recent Work </a:t>
            </a:r>
            <a:endParaRPr lang="en-IN" sz="4400" dirty="0"/>
          </a:p>
        </p:txBody>
      </p:sp>
      <p:sp>
        <p:nvSpPr>
          <p:cNvPr id="4" name="TextBox 3"/>
          <p:cNvSpPr txBox="1"/>
          <p:nvPr/>
        </p:nvSpPr>
        <p:spPr>
          <a:xfrm>
            <a:off x="1187624" y="1484784"/>
            <a:ext cx="6912768" cy="4585871"/>
          </a:xfrm>
          <a:prstGeom prst="rect">
            <a:avLst/>
          </a:prstGeom>
          <a:noFill/>
        </p:spPr>
        <p:txBody>
          <a:bodyPr wrap="square" rtlCol="0">
            <a:spAutoFit/>
          </a:bodyPr>
          <a:lstStyle/>
          <a:p>
            <a:r>
              <a:rPr lang="en-IN" sz="2800" b="1" dirty="0"/>
              <a:t>Koko App </a:t>
            </a:r>
            <a:endParaRPr lang="en-IN" sz="2800" dirty="0"/>
          </a:p>
          <a:p>
            <a:pPr marL="285750" indent="-285750">
              <a:buFont typeface="Arial" pitchFamily="34" charset="0"/>
              <a:buChar char="•"/>
            </a:pPr>
            <a:r>
              <a:rPr lang="en-IN" sz="2400" dirty="0"/>
              <a:t>Koko is a start-up that has been working on developing empathic </a:t>
            </a:r>
            <a:r>
              <a:rPr lang="en-IN" sz="2400" dirty="0" err="1"/>
              <a:t>Chatbot</a:t>
            </a:r>
            <a:r>
              <a:rPr lang="en-IN" sz="2400" dirty="0"/>
              <a:t>. </a:t>
            </a:r>
            <a:endParaRPr lang="en-IN" sz="2400" dirty="0" smtClean="0"/>
          </a:p>
          <a:p>
            <a:pPr marL="285750" indent="-285750">
              <a:buFont typeface="Arial" pitchFamily="34" charset="0"/>
              <a:buChar char="•"/>
            </a:pPr>
            <a:endParaRPr lang="en-IN" sz="2400" dirty="0" smtClean="0"/>
          </a:p>
          <a:p>
            <a:pPr marL="285750" indent="-285750">
              <a:buFont typeface="Arial" pitchFamily="34" charset="0"/>
              <a:buChar char="•"/>
            </a:pPr>
            <a:r>
              <a:rPr lang="en-IN" sz="2400" dirty="0" smtClean="0"/>
              <a:t>MIT’s Media Lab. has launched Koko in 2014.</a:t>
            </a:r>
          </a:p>
          <a:p>
            <a:pPr marL="285750" indent="-285750">
              <a:buFont typeface="Arial" pitchFamily="34" charset="0"/>
              <a:buChar char="•"/>
            </a:pPr>
            <a:endParaRPr lang="en-IN" sz="2400" dirty="0" smtClean="0"/>
          </a:p>
          <a:p>
            <a:pPr marL="285750" indent="-285750">
              <a:buFont typeface="Arial" pitchFamily="34" charset="0"/>
              <a:buChar char="•"/>
            </a:pPr>
            <a:r>
              <a:rPr lang="en-IN" sz="2400" dirty="0" smtClean="0"/>
              <a:t>Koko with the partnership with </a:t>
            </a:r>
            <a:r>
              <a:rPr lang="en-IN" sz="2400" dirty="0" err="1" smtClean="0"/>
              <a:t>Kik</a:t>
            </a:r>
            <a:r>
              <a:rPr lang="en-IN" sz="2400" dirty="0" smtClean="0"/>
              <a:t>, an emotional tune up service, became an iPhone app that one could reach at any time with a simple text as well.</a:t>
            </a:r>
          </a:p>
          <a:p>
            <a:pPr marL="285750" indent="-285750">
              <a:buFont typeface="Arial" pitchFamily="34" charset="0"/>
              <a:buChar char="•"/>
            </a:pPr>
            <a:endParaRPr lang="en-IN" sz="2400" dirty="0" smtClean="0"/>
          </a:p>
          <a:p>
            <a:pPr marL="285750" indent="-285750">
              <a:buFont typeface="Arial" pitchFamily="34" charset="0"/>
              <a:buChar char="•"/>
            </a:pPr>
            <a:r>
              <a:rPr lang="en-IN" sz="2400" dirty="0" smtClean="0"/>
              <a:t>Koko has released a demo of </a:t>
            </a:r>
            <a:r>
              <a:rPr lang="en-IN" sz="2400" dirty="0" err="1" smtClean="0"/>
              <a:t>Alexa</a:t>
            </a:r>
            <a:r>
              <a:rPr lang="en-IN" sz="2400" dirty="0" smtClean="0"/>
              <a:t> when it was plugged into amazon platform. </a:t>
            </a:r>
            <a:endParaRPr lang="en-IN" sz="2400" dirty="0"/>
          </a:p>
        </p:txBody>
      </p:sp>
    </p:spTree>
    <p:extLst>
      <p:ext uri="{BB962C8B-B14F-4D97-AF65-F5344CB8AC3E}">
        <p14:creationId xmlns:p14="http://schemas.microsoft.com/office/powerpoint/2010/main" val="115341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476" y="692696"/>
            <a:ext cx="546780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84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6480720" cy="584775"/>
          </a:xfrm>
          <a:prstGeom prst="rect">
            <a:avLst/>
          </a:prstGeom>
        </p:spPr>
        <p:txBody>
          <a:bodyPr wrap="square">
            <a:spAutoFit/>
          </a:bodyPr>
          <a:lstStyle/>
          <a:p>
            <a:r>
              <a:rPr lang="en-IN" sz="3200" dirty="0" err="1" smtClean="0">
                <a:latin typeface="+mj-lt"/>
              </a:rPr>
              <a:t>Sarcasmbots</a:t>
            </a:r>
            <a:endParaRPr lang="en-IN" sz="3200" dirty="0">
              <a:latin typeface="+mj-lt"/>
            </a:endParaRPr>
          </a:p>
        </p:txBody>
      </p:sp>
      <p:sp>
        <p:nvSpPr>
          <p:cNvPr id="3" name="TextBox 2"/>
          <p:cNvSpPr txBox="1"/>
          <p:nvPr/>
        </p:nvSpPr>
        <p:spPr>
          <a:xfrm>
            <a:off x="755576" y="1628800"/>
            <a:ext cx="6912768" cy="3416320"/>
          </a:xfrm>
          <a:prstGeom prst="rect">
            <a:avLst/>
          </a:prstGeom>
          <a:noFill/>
        </p:spPr>
        <p:txBody>
          <a:bodyPr wrap="square" rtlCol="0">
            <a:spAutoFit/>
          </a:bodyPr>
          <a:lstStyle/>
          <a:p>
            <a:pPr marL="342900" indent="-342900" algn="just">
              <a:buFont typeface="Arial" pitchFamily="34" charset="0"/>
              <a:buChar char="•"/>
            </a:pPr>
            <a:r>
              <a:rPr lang="en-IN" sz="2400" dirty="0" err="1" smtClean="0"/>
              <a:t>Sarcasmbots</a:t>
            </a:r>
            <a:r>
              <a:rPr lang="en-IN" sz="2400" dirty="0" smtClean="0"/>
              <a:t> are an open-source sarcasm generation module for chatbots designed by students of IIT Bombay</a:t>
            </a:r>
          </a:p>
          <a:p>
            <a:pPr marL="342900" indent="-342900" algn="just">
              <a:buFont typeface="Arial" pitchFamily="34" charset="0"/>
              <a:buChar char="•"/>
            </a:pPr>
            <a:endParaRPr lang="en-IN" sz="2400" dirty="0" smtClean="0"/>
          </a:p>
          <a:p>
            <a:pPr marL="342900" indent="-342900" algn="just">
              <a:buFont typeface="Arial" pitchFamily="34" charset="0"/>
              <a:buChar char="•"/>
            </a:pPr>
            <a:r>
              <a:rPr lang="en-IN" sz="2400" dirty="0" smtClean="0"/>
              <a:t>This bots give a sarcastic reply for any user input. This Bots have three components in them, one input Analyser, two Generator Selector and three Sarcasm Generator.</a:t>
            </a:r>
          </a:p>
          <a:p>
            <a:endParaRPr lang="en-IN" sz="2400" dirty="0" smtClean="0"/>
          </a:p>
        </p:txBody>
      </p:sp>
    </p:spTree>
    <p:extLst>
      <p:ext uri="{BB962C8B-B14F-4D97-AF65-F5344CB8AC3E}">
        <p14:creationId xmlns:p14="http://schemas.microsoft.com/office/powerpoint/2010/main" val="66753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48680"/>
            <a:ext cx="2515344" cy="597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982644"/>
            <a:ext cx="4680520" cy="5539978"/>
          </a:xfrm>
          <a:prstGeom prst="rect">
            <a:avLst/>
          </a:prstGeom>
          <a:noFill/>
        </p:spPr>
        <p:txBody>
          <a:bodyPr wrap="square" rtlCol="0">
            <a:spAutoFit/>
          </a:bodyPr>
          <a:lstStyle/>
          <a:p>
            <a:r>
              <a:rPr lang="en-IN" sz="2400" dirty="0" smtClean="0"/>
              <a:t>The </a:t>
            </a:r>
            <a:r>
              <a:rPr lang="en-IN" sz="2400" dirty="0" err="1" smtClean="0"/>
              <a:t>Sarcasmbots</a:t>
            </a:r>
            <a:r>
              <a:rPr lang="en-IN" sz="2400" dirty="0" smtClean="0"/>
              <a:t> has eight Sarcasm generators, Offensive Word Response Generator, opposite Polarity Verb-situation Generator, Opposite Polarity person–attribute generator, </a:t>
            </a:r>
            <a:r>
              <a:rPr lang="en-IN" sz="2400" dirty="0" err="1" smtClean="0"/>
              <a:t>Irrealis</a:t>
            </a:r>
            <a:r>
              <a:rPr lang="en-IN" sz="2400" dirty="0" smtClean="0"/>
              <a:t> sarcasm generator, hyperbole generator, incongruent reason generator, sentiment –based sarcasm generator, random Response generator. The Generator selector decides on which sarcasm generator to select basing on some criteria in the input. </a:t>
            </a:r>
          </a:p>
          <a:p>
            <a:endParaRPr lang="en-IN" dirty="0"/>
          </a:p>
        </p:txBody>
      </p:sp>
    </p:spTree>
    <p:extLst>
      <p:ext uri="{BB962C8B-B14F-4D97-AF65-F5344CB8AC3E}">
        <p14:creationId xmlns:p14="http://schemas.microsoft.com/office/powerpoint/2010/main" val="177706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412776"/>
            <a:ext cx="7632848" cy="3785652"/>
          </a:xfrm>
          <a:prstGeom prst="rect">
            <a:avLst/>
          </a:prstGeom>
        </p:spPr>
        <p:txBody>
          <a:bodyPr wrap="square">
            <a:spAutoFit/>
          </a:bodyPr>
          <a:lstStyle/>
          <a:p>
            <a:pPr marL="342900" indent="-342900">
              <a:buFont typeface="Arial" pitchFamily="34" charset="0"/>
              <a:buChar char="•"/>
            </a:pPr>
            <a:endParaRPr lang="en-IN" sz="2400" dirty="0" smtClean="0"/>
          </a:p>
          <a:p>
            <a:pPr marL="342900" indent="-342900" algn="just">
              <a:buFont typeface="Arial" pitchFamily="34" charset="0"/>
              <a:buChar char="•"/>
            </a:pPr>
            <a:r>
              <a:rPr lang="en-IN" sz="2400" dirty="0" err="1" smtClean="0"/>
              <a:t>TayBot</a:t>
            </a:r>
            <a:r>
              <a:rPr lang="en-IN" sz="2400" dirty="0" smtClean="0"/>
              <a:t> is a </a:t>
            </a:r>
            <a:r>
              <a:rPr lang="en-IN" sz="2400" dirty="0" err="1" smtClean="0"/>
              <a:t>Chatbot</a:t>
            </a:r>
            <a:r>
              <a:rPr lang="en-IN" sz="2400" dirty="0" smtClean="0"/>
              <a:t> designed by Microsoft. It was designed to behave like 19-year-old American teenager. TAY means “Thinking About You”.</a:t>
            </a:r>
          </a:p>
          <a:p>
            <a:pPr marL="342900" indent="-342900" algn="just">
              <a:buFont typeface="Arial" pitchFamily="34" charset="0"/>
              <a:buChar char="•"/>
            </a:pPr>
            <a:endParaRPr lang="en-IN" sz="2400" dirty="0"/>
          </a:p>
          <a:p>
            <a:pPr marL="342900" indent="-342900" algn="just">
              <a:buFont typeface="Arial" pitchFamily="34" charset="0"/>
              <a:buChar char="•"/>
            </a:pPr>
            <a:r>
              <a:rPr lang="en-IN" sz="2400" dirty="0"/>
              <a:t>It was supposed to learn from the twitter conversations. </a:t>
            </a:r>
            <a:endParaRPr lang="en-IN" sz="2400" dirty="0" smtClean="0"/>
          </a:p>
          <a:p>
            <a:pPr marL="342900" indent="-342900" algn="just">
              <a:buFont typeface="Arial" pitchFamily="34" charset="0"/>
              <a:buChar char="•"/>
            </a:pPr>
            <a:endParaRPr lang="en-IN" sz="2400" dirty="0"/>
          </a:p>
          <a:p>
            <a:pPr marL="342900" indent="-342900" algn="just">
              <a:buFont typeface="Arial" pitchFamily="34" charset="0"/>
              <a:buChar char="•"/>
            </a:pPr>
            <a:r>
              <a:rPr lang="en-IN" sz="2400" dirty="0" smtClean="0"/>
              <a:t>Tay </a:t>
            </a:r>
            <a:r>
              <a:rPr lang="en-IN" sz="2400" dirty="0"/>
              <a:t>was launched on March23, 2016 with the user name @</a:t>
            </a:r>
            <a:r>
              <a:rPr lang="en-IN" sz="2400" dirty="0" err="1"/>
              <a:t>TayandYou</a:t>
            </a:r>
            <a:r>
              <a:rPr lang="en-IN" sz="2400" dirty="0"/>
              <a:t>. </a:t>
            </a:r>
            <a:endParaRPr lang="en-IN" sz="2400" dirty="0" smtClean="0"/>
          </a:p>
          <a:p>
            <a:pPr marL="342900" indent="-342900" algn="just">
              <a:buFont typeface="Arial" pitchFamily="34" charset="0"/>
              <a:buChar char="•"/>
            </a:pPr>
            <a:endParaRPr lang="en-IN" sz="2400" dirty="0"/>
          </a:p>
        </p:txBody>
      </p:sp>
      <p:sp>
        <p:nvSpPr>
          <p:cNvPr id="3" name="TextBox 2"/>
          <p:cNvSpPr txBox="1"/>
          <p:nvPr/>
        </p:nvSpPr>
        <p:spPr>
          <a:xfrm>
            <a:off x="1259632" y="764704"/>
            <a:ext cx="3312368" cy="523220"/>
          </a:xfrm>
          <a:prstGeom prst="rect">
            <a:avLst/>
          </a:prstGeom>
          <a:noFill/>
        </p:spPr>
        <p:txBody>
          <a:bodyPr wrap="square" rtlCol="0">
            <a:spAutoFit/>
          </a:bodyPr>
          <a:lstStyle/>
          <a:p>
            <a:r>
              <a:rPr lang="en-IN" sz="2800" b="1" dirty="0">
                <a:latin typeface="+mj-lt"/>
              </a:rPr>
              <a:t>Failure of TAY.AI: </a:t>
            </a:r>
            <a:endParaRPr lang="en-IN" sz="2800" dirty="0">
              <a:latin typeface="+mj-lt"/>
            </a:endParaRPr>
          </a:p>
        </p:txBody>
      </p:sp>
    </p:spTree>
    <p:extLst>
      <p:ext uri="{BB962C8B-B14F-4D97-AF65-F5344CB8AC3E}">
        <p14:creationId xmlns:p14="http://schemas.microsoft.com/office/powerpoint/2010/main" val="259859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96752"/>
            <a:ext cx="7560840" cy="2954655"/>
          </a:xfrm>
          <a:prstGeom prst="rect">
            <a:avLst/>
          </a:prstGeom>
        </p:spPr>
        <p:txBody>
          <a:bodyPr wrap="square">
            <a:spAutoFit/>
          </a:bodyPr>
          <a:lstStyle/>
          <a:p>
            <a:pPr marL="342900" indent="-342900">
              <a:buFont typeface="Arial" pitchFamily="34" charset="0"/>
              <a:buChar char="•"/>
            </a:pPr>
            <a:r>
              <a:rPr lang="en-IN" sz="2400" dirty="0" smtClean="0"/>
              <a:t>Later other twitter users started conversations with Tay regarding politically incorrect phrases and made Tay a racist </a:t>
            </a:r>
            <a:r>
              <a:rPr lang="en-IN" sz="2400" dirty="0" err="1" smtClean="0"/>
              <a:t>Chatbot</a:t>
            </a:r>
            <a:r>
              <a:rPr lang="en-IN" sz="2400" dirty="0" smtClean="0"/>
              <a:t>. </a:t>
            </a:r>
            <a:endParaRPr lang="en-IN" sz="2400" dirty="0"/>
          </a:p>
          <a:p>
            <a:pPr marL="342900" indent="-342900">
              <a:buFont typeface="Arial" pitchFamily="34" charset="0"/>
              <a:buChar char="•"/>
            </a:pPr>
            <a:r>
              <a:rPr lang="en-IN" sz="2400" dirty="0" smtClean="0"/>
              <a:t>Tay then started supporting genocide and Hitler. </a:t>
            </a:r>
          </a:p>
          <a:p>
            <a:endParaRPr lang="en-IN" dirty="0"/>
          </a:p>
          <a:p>
            <a:endParaRPr lang="en-IN" dirty="0" smtClean="0"/>
          </a:p>
          <a:p>
            <a:endParaRPr lang="en-IN" dirty="0" smtClean="0"/>
          </a:p>
          <a:p>
            <a:endParaRPr lang="en-IN" dirty="0"/>
          </a:p>
          <a:p>
            <a:endParaRPr lang="en-IN" dirty="0"/>
          </a:p>
        </p:txBody>
      </p:sp>
      <p:sp>
        <p:nvSpPr>
          <p:cNvPr id="3" name="Rectangle 2"/>
          <p:cNvSpPr/>
          <p:nvPr/>
        </p:nvSpPr>
        <p:spPr>
          <a:xfrm>
            <a:off x="899592" y="389855"/>
            <a:ext cx="2367508" cy="461665"/>
          </a:xfrm>
          <a:prstGeom prst="rect">
            <a:avLst/>
          </a:prstGeom>
        </p:spPr>
        <p:txBody>
          <a:bodyPr wrap="none">
            <a:spAutoFit/>
          </a:bodyPr>
          <a:lstStyle/>
          <a:p>
            <a:r>
              <a:rPr lang="en-IN" sz="2400" b="1" dirty="0" smtClean="0">
                <a:latin typeface="+mj-lt"/>
              </a:rPr>
              <a:t>Failure of TAY.AI: </a:t>
            </a:r>
            <a:endParaRPr lang="en-IN" sz="2400" dirty="0">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417" y="3212976"/>
            <a:ext cx="59436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14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848872" cy="532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83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38" y="-804863"/>
            <a:ext cx="13325476" cy="846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84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What is a Interactive Conversational Agent/</a:t>
            </a:r>
            <a:r>
              <a:rPr lang="en-IN" dirty="0" err="1" smtClean="0"/>
              <a:t>Chatbot</a:t>
            </a:r>
            <a:r>
              <a:rPr lang="en-IN" dirty="0" smtClean="0"/>
              <a:t>?</a:t>
            </a:r>
            <a:endParaRPr lang="en-IN" dirty="0"/>
          </a:p>
        </p:txBody>
      </p:sp>
      <p:sp>
        <p:nvSpPr>
          <p:cNvPr id="3" name="Content Placeholder 2"/>
          <p:cNvSpPr>
            <a:spLocks noGrp="1"/>
          </p:cNvSpPr>
          <p:nvPr>
            <p:ph idx="1"/>
          </p:nvPr>
        </p:nvSpPr>
        <p:spPr>
          <a:xfrm>
            <a:off x="467544" y="1916832"/>
            <a:ext cx="8229600" cy="4525963"/>
          </a:xfrm>
        </p:spPr>
        <p:txBody>
          <a:bodyPr/>
          <a:lstStyle/>
          <a:p>
            <a:r>
              <a:rPr lang="en-IN" dirty="0" smtClean="0"/>
              <a:t>Chatbots are the interactive conversational agents. They reply a user via auditory or textual methods.</a:t>
            </a:r>
          </a:p>
          <a:p>
            <a:r>
              <a:rPr lang="en-IN" dirty="0" smtClean="0"/>
              <a:t>Apple’s SIRI, Windows CORTANA are common chatbots used now a days.</a:t>
            </a:r>
          </a:p>
          <a:p>
            <a:r>
              <a:rPr lang="en-IN" dirty="0" smtClean="0"/>
              <a:t>ELIZA and PARRY are classic historic chatbots.</a:t>
            </a:r>
          </a:p>
          <a:p>
            <a:endParaRPr lang="en-IN" dirty="0"/>
          </a:p>
        </p:txBody>
      </p:sp>
    </p:spTree>
    <p:extLst>
      <p:ext uri="{BB962C8B-B14F-4D97-AF65-F5344CB8AC3E}">
        <p14:creationId xmlns:p14="http://schemas.microsoft.com/office/powerpoint/2010/main" val="1467564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582341"/>
            <a:ext cx="8208912" cy="3416320"/>
          </a:xfrm>
          <a:prstGeom prst="rect">
            <a:avLst/>
          </a:prstGeom>
        </p:spPr>
        <p:txBody>
          <a:bodyPr wrap="square">
            <a:spAutoFit/>
          </a:bodyPr>
          <a:lstStyle/>
          <a:p>
            <a:pPr marL="285750" indent="-285750" algn="just">
              <a:buFont typeface="Arial" pitchFamily="34" charset="0"/>
              <a:buChar char="•"/>
            </a:pPr>
            <a:r>
              <a:rPr lang="en-IN" sz="2400" dirty="0"/>
              <a:t>Humans try to reach out to other humans when in need of love and empathy. </a:t>
            </a:r>
            <a:endParaRPr lang="en-IN" sz="2400" dirty="0" smtClean="0"/>
          </a:p>
          <a:p>
            <a:pPr marL="285750" indent="-285750" algn="just">
              <a:buFont typeface="Arial" pitchFamily="34" charset="0"/>
              <a:buChar char="•"/>
            </a:pPr>
            <a:r>
              <a:rPr lang="en-IN" sz="2400" dirty="0" smtClean="0"/>
              <a:t>However</a:t>
            </a:r>
            <a:r>
              <a:rPr lang="en-IN" sz="2400" dirty="0"/>
              <a:t>, in modern times, where mobile phones have become the biggest companions of the humans, it is not wrong in implementing an empathetic </a:t>
            </a:r>
            <a:r>
              <a:rPr lang="en-IN" sz="2400" dirty="0" err="1"/>
              <a:t>Chatbot</a:t>
            </a:r>
            <a:r>
              <a:rPr lang="en-IN" sz="2400" dirty="0"/>
              <a:t>, which would help the user in times of need</a:t>
            </a:r>
            <a:r>
              <a:rPr lang="en-IN" sz="2400" dirty="0" smtClean="0"/>
              <a:t>.</a:t>
            </a:r>
          </a:p>
          <a:p>
            <a:pPr marL="285750" indent="-285750" algn="just">
              <a:buFont typeface="Arial" pitchFamily="34" charset="0"/>
              <a:buChar char="•"/>
            </a:pPr>
            <a:r>
              <a:rPr lang="en-IN" sz="2400" dirty="0" smtClean="0"/>
              <a:t> </a:t>
            </a:r>
            <a:r>
              <a:rPr lang="en-IN" sz="2400" dirty="0"/>
              <a:t>We can see that attempts are being made to turn these heartless Chatbots into empathetic friendly companions of human. </a:t>
            </a:r>
            <a:endParaRPr lang="en-IN" sz="2400" dirty="0" smtClean="0"/>
          </a:p>
        </p:txBody>
      </p:sp>
      <p:sp>
        <p:nvSpPr>
          <p:cNvPr id="3" name="TextBox 2"/>
          <p:cNvSpPr txBox="1"/>
          <p:nvPr/>
        </p:nvSpPr>
        <p:spPr>
          <a:xfrm>
            <a:off x="755576" y="692696"/>
            <a:ext cx="7200800" cy="523220"/>
          </a:xfrm>
          <a:prstGeom prst="rect">
            <a:avLst/>
          </a:prstGeom>
          <a:noFill/>
        </p:spPr>
        <p:txBody>
          <a:bodyPr wrap="square" rtlCol="0">
            <a:spAutoFit/>
          </a:bodyPr>
          <a:lstStyle/>
          <a:p>
            <a:r>
              <a:rPr lang="en-IN" sz="2800" dirty="0" smtClean="0">
                <a:latin typeface="+mj-lt"/>
              </a:rPr>
              <a:t>Conclusion</a:t>
            </a:r>
            <a:endParaRPr lang="en-IN" sz="2800" dirty="0">
              <a:latin typeface="+mj-lt"/>
            </a:endParaRPr>
          </a:p>
        </p:txBody>
      </p:sp>
    </p:spTree>
    <p:extLst>
      <p:ext uri="{BB962C8B-B14F-4D97-AF65-F5344CB8AC3E}">
        <p14:creationId xmlns:p14="http://schemas.microsoft.com/office/powerpoint/2010/main" val="346061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lstStyle/>
          <a:p>
            <a:r>
              <a:rPr lang="en-IN" dirty="0" smtClean="0"/>
              <a:t>What is </a:t>
            </a:r>
            <a:r>
              <a:rPr lang="en-IN" dirty="0"/>
              <a:t>S</a:t>
            </a:r>
            <a:r>
              <a:rPr lang="en-IN" dirty="0" smtClean="0"/>
              <a:t>entiment Analysis</a:t>
            </a:r>
            <a:endParaRPr lang="en-IN" dirty="0"/>
          </a:p>
        </p:txBody>
      </p:sp>
      <p:sp>
        <p:nvSpPr>
          <p:cNvPr id="3" name="Subtitle 2"/>
          <p:cNvSpPr>
            <a:spLocks noGrp="1"/>
          </p:cNvSpPr>
          <p:nvPr>
            <p:ph type="subTitle" idx="1"/>
          </p:nvPr>
        </p:nvSpPr>
        <p:spPr>
          <a:xfrm>
            <a:off x="899592" y="2060848"/>
            <a:ext cx="7920880" cy="3528392"/>
          </a:xfrm>
        </p:spPr>
        <p:txBody>
          <a:bodyPr>
            <a:noAutofit/>
          </a:bodyPr>
          <a:lstStyle/>
          <a:p>
            <a:pPr algn="just"/>
            <a:r>
              <a:rPr lang="en-IN" dirty="0" smtClean="0">
                <a:solidFill>
                  <a:schemeClr val="tx1"/>
                </a:solidFill>
              </a:rPr>
              <a:t>Sentiment Analysis refers to </a:t>
            </a:r>
            <a:r>
              <a:rPr lang="en-IN" dirty="0" smtClean="0">
                <a:solidFill>
                  <a:schemeClr val="tx1"/>
                </a:solidFill>
              </a:rPr>
              <a:t>the </a:t>
            </a:r>
            <a:r>
              <a:rPr lang="en-IN" dirty="0">
                <a:solidFill>
                  <a:schemeClr val="tx1"/>
                </a:solidFill>
              </a:rPr>
              <a:t>process of computationally identifying and categorizing opinions expressed in a piece of text, especially in order to determine whether the writer's attitude towards a particular topic, product, etc., is positive, negative, or neutral</a:t>
            </a:r>
          </a:p>
        </p:txBody>
      </p:sp>
    </p:spTree>
    <p:extLst>
      <p:ext uri="{BB962C8B-B14F-4D97-AF65-F5344CB8AC3E}">
        <p14:creationId xmlns:p14="http://schemas.microsoft.com/office/powerpoint/2010/main" val="338510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Why Sentiment Analysis on Chatbots </a:t>
            </a:r>
            <a:endParaRPr lang="en-IN" dirty="0"/>
          </a:p>
        </p:txBody>
      </p:sp>
      <p:sp>
        <p:nvSpPr>
          <p:cNvPr id="3" name="TextBox 2"/>
          <p:cNvSpPr txBox="1"/>
          <p:nvPr/>
        </p:nvSpPr>
        <p:spPr>
          <a:xfrm>
            <a:off x="827584" y="1340768"/>
            <a:ext cx="7848872" cy="2215991"/>
          </a:xfrm>
          <a:prstGeom prst="rect">
            <a:avLst/>
          </a:prstGeom>
          <a:noFill/>
        </p:spPr>
        <p:txBody>
          <a:bodyPr wrap="square" rtlCol="0">
            <a:spAutoFit/>
          </a:bodyPr>
          <a:lstStyle/>
          <a:p>
            <a:r>
              <a:rPr lang="en-IN" sz="2800" dirty="0" smtClean="0"/>
              <a:t>Recent studies have proved that Chatbots like SIRI failed to empathy in case of rape or sexual assault related questions.</a:t>
            </a:r>
          </a:p>
          <a:p>
            <a:endParaRPr lang="en-IN" dirty="0"/>
          </a:p>
          <a:p>
            <a:endParaRPr lang="en-IN" dirty="0"/>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17" y="2780928"/>
            <a:ext cx="220027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792686"/>
            <a:ext cx="2209800" cy="343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813970"/>
            <a:ext cx="2200275" cy="342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6340" y="6021288"/>
            <a:ext cx="7776864" cy="646331"/>
          </a:xfrm>
          <a:prstGeom prst="rect">
            <a:avLst/>
          </a:prstGeom>
          <a:noFill/>
        </p:spPr>
        <p:txBody>
          <a:bodyPr wrap="square" rtlCol="0">
            <a:spAutoFit/>
          </a:bodyPr>
          <a:lstStyle/>
          <a:p>
            <a:endParaRPr lang="en-IN" dirty="0"/>
          </a:p>
          <a:p>
            <a:r>
              <a:rPr lang="en-IN" dirty="0"/>
              <a:t> </a:t>
            </a:r>
            <a:r>
              <a:rPr lang="en-IN" i="1" dirty="0"/>
              <a:t>Images by Sara </a:t>
            </a:r>
            <a:r>
              <a:rPr lang="en-IN" i="1" dirty="0" err="1"/>
              <a:t>Wachter</a:t>
            </a:r>
            <a:r>
              <a:rPr lang="en-IN" i="1" dirty="0"/>
              <a:t>-Boettcher via Medium</a:t>
            </a:r>
            <a:endParaRPr lang="en-IN" dirty="0"/>
          </a:p>
        </p:txBody>
      </p:sp>
    </p:spTree>
    <p:extLst>
      <p:ext uri="{BB962C8B-B14F-4D97-AF65-F5344CB8AC3E}">
        <p14:creationId xmlns:p14="http://schemas.microsoft.com/office/powerpoint/2010/main" val="1689845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725161"/>
            <a:ext cx="7848872" cy="1508105"/>
          </a:xfrm>
          <a:prstGeom prst="rect">
            <a:avLst/>
          </a:prstGeom>
          <a:noFill/>
        </p:spPr>
        <p:txBody>
          <a:bodyPr wrap="square" rtlCol="0">
            <a:spAutoFit/>
          </a:bodyPr>
          <a:lstStyle/>
          <a:p>
            <a:r>
              <a:rPr lang="en-IN" sz="2800" dirty="0" smtClean="0"/>
              <a:t>Recent Updates of SIRI has learned to respond to such queries</a:t>
            </a:r>
          </a:p>
          <a:p>
            <a:endParaRPr lang="en-IN" dirty="0"/>
          </a:p>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48" y="2264098"/>
            <a:ext cx="3055987" cy="378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71" y="2264099"/>
            <a:ext cx="3028013" cy="378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055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84783"/>
            <a:ext cx="8136904" cy="3785652"/>
          </a:xfrm>
          <a:prstGeom prst="rect">
            <a:avLst/>
          </a:prstGeom>
          <a:noFill/>
        </p:spPr>
        <p:txBody>
          <a:bodyPr wrap="square" rtlCol="0">
            <a:spAutoFit/>
          </a:bodyPr>
          <a:lstStyle/>
          <a:p>
            <a:pPr marL="285750" indent="-285750" algn="just">
              <a:buFont typeface="Arial" pitchFamily="34" charset="0"/>
              <a:buChar char="•"/>
            </a:pPr>
            <a:r>
              <a:rPr lang="en-IN" sz="2400" dirty="0" smtClean="0"/>
              <a:t>Imagine a case where , a person experiences heart stroke and tells SIRI about it.</a:t>
            </a:r>
          </a:p>
          <a:p>
            <a:pPr marL="285750" indent="-285750" algn="just">
              <a:buFont typeface="Arial" pitchFamily="34" charset="0"/>
              <a:buChar char="•"/>
            </a:pPr>
            <a:endParaRPr lang="en-IN" sz="2400" dirty="0" smtClean="0"/>
          </a:p>
          <a:p>
            <a:pPr marL="285750" indent="-285750" algn="just">
              <a:buFont typeface="Arial" pitchFamily="34" charset="0"/>
              <a:buChar char="•"/>
            </a:pPr>
            <a:r>
              <a:rPr lang="en-IN" sz="2400" dirty="0" smtClean="0"/>
              <a:t> At such times we don’t want a “I did not get you ” reply from SIRI. </a:t>
            </a:r>
          </a:p>
          <a:p>
            <a:pPr marL="285750" indent="-285750" algn="just">
              <a:buFont typeface="Arial" pitchFamily="34" charset="0"/>
              <a:buChar char="•"/>
            </a:pPr>
            <a:endParaRPr lang="en-IN" sz="2400" dirty="0"/>
          </a:p>
          <a:p>
            <a:pPr marL="285750" indent="-285750" algn="just">
              <a:buFont typeface="Arial" pitchFamily="34" charset="0"/>
              <a:buChar char="•"/>
            </a:pPr>
            <a:r>
              <a:rPr lang="en-IN" sz="2400" dirty="0" smtClean="0"/>
              <a:t>Not just SIRI but most of the smart phone AI’s like CORTANA, S Voice, Google Now failed in showing compassion.</a:t>
            </a:r>
          </a:p>
          <a:p>
            <a:pPr marL="285750" indent="-285750" algn="just">
              <a:buFont typeface="Arial" pitchFamily="34" charset="0"/>
              <a:buChar char="•"/>
            </a:pPr>
            <a:endParaRPr lang="en-IN" sz="2400" dirty="0"/>
          </a:p>
          <a:p>
            <a:pPr marL="285750" indent="-285750" algn="just">
              <a:buFont typeface="Arial" pitchFamily="34" charset="0"/>
              <a:buChar char="•"/>
            </a:pPr>
            <a:r>
              <a:rPr lang="en-IN" sz="2400" dirty="0" smtClean="0"/>
              <a:t>It would be great if these agents can refer users to helplines </a:t>
            </a:r>
            <a:endParaRPr lang="en-IN" sz="2400" dirty="0"/>
          </a:p>
        </p:txBody>
      </p:sp>
      <p:sp>
        <p:nvSpPr>
          <p:cNvPr id="6" name="Rectangle 5"/>
          <p:cNvSpPr/>
          <p:nvPr/>
        </p:nvSpPr>
        <p:spPr>
          <a:xfrm>
            <a:off x="1259632" y="620688"/>
            <a:ext cx="6768752" cy="523220"/>
          </a:xfrm>
          <a:prstGeom prst="rect">
            <a:avLst/>
          </a:prstGeom>
        </p:spPr>
        <p:txBody>
          <a:bodyPr wrap="square">
            <a:spAutoFit/>
          </a:bodyPr>
          <a:lstStyle/>
          <a:p>
            <a:r>
              <a:rPr lang="en-IN" sz="2800" dirty="0" smtClean="0">
                <a:latin typeface="+mj-lt"/>
              </a:rPr>
              <a:t>Why Sentiment Analysis on Chatbots </a:t>
            </a:r>
            <a:endParaRPr lang="en-IN" sz="2800" dirty="0">
              <a:latin typeface="+mj-lt"/>
            </a:endParaRPr>
          </a:p>
        </p:txBody>
      </p:sp>
    </p:spTree>
    <p:extLst>
      <p:ext uri="{BB962C8B-B14F-4D97-AF65-F5344CB8AC3E}">
        <p14:creationId xmlns:p14="http://schemas.microsoft.com/office/powerpoint/2010/main" val="392402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988840"/>
            <a:ext cx="8568952" cy="2308324"/>
          </a:xfrm>
          <a:prstGeom prst="rect">
            <a:avLst/>
          </a:prstGeom>
          <a:noFill/>
        </p:spPr>
        <p:txBody>
          <a:bodyPr wrap="square" rtlCol="0">
            <a:spAutoFit/>
          </a:bodyPr>
          <a:lstStyle/>
          <a:p>
            <a:pPr marL="285750" indent="-285750" algn="just">
              <a:buFont typeface="Arial" pitchFamily="34" charset="0"/>
              <a:buChar char="•"/>
            </a:pPr>
            <a:r>
              <a:rPr lang="en-IN" sz="2400" dirty="0" smtClean="0"/>
              <a:t>When </a:t>
            </a:r>
            <a:r>
              <a:rPr lang="en-IN" sz="2400" dirty="0" err="1" smtClean="0"/>
              <a:t>Chatbot</a:t>
            </a:r>
            <a:r>
              <a:rPr lang="en-IN" sz="2400" dirty="0" smtClean="0"/>
              <a:t> </a:t>
            </a:r>
            <a:r>
              <a:rPr lang="en-IN" sz="2400" dirty="0"/>
              <a:t>is capable of understanding the sentiment of user, then he/she can comfortably interact with the </a:t>
            </a:r>
            <a:r>
              <a:rPr lang="en-IN" sz="2400" dirty="0" err="1"/>
              <a:t>Chatbot</a:t>
            </a:r>
            <a:r>
              <a:rPr lang="en-IN" sz="2400" dirty="0"/>
              <a:t>. </a:t>
            </a:r>
            <a:endParaRPr lang="en-IN" sz="2400" dirty="0" smtClean="0"/>
          </a:p>
          <a:p>
            <a:pPr marL="285750" indent="-285750" algn="just">
              <a:buFont typeface="Arial" pitchFamily="34" charset="0"/>
              <a:buChar char="•"/>
            </a:pPr>
            <a:endParaRPr lang="en-IN" sz="2400" dirty="0" smtClean="0"/>
          </a:p>
          <a:p>
            <a:pPr marL="285750" indent="-285750" algn="just">
              <a:buFont typeface="Arial" pitchFamily="34" charset="0"/>
              <a:buChar char="•"/>
            </a:pPr>
            <a:r>
              <a:rPr lang="en-IN" sz="2400" dirty="0" smtClean="0"/>
              <a:t>If </a:t>
            </a:r>
            <a:r>
              <a:rPr lang="en-IN" sz="2400" dirty="0"/>
              <a:t>a </a:t>
            </a:r>
            <a:r>
              <a:rPr lang="en-IN" sz="2400" dirty="0" err="1"/>
              <a:t>Chatbot</a:t>
            </a:r>
            <a:r>
              <a:rPr lang="en-IN" sz="2400" dirty="0"/>
              <a:t> is able to show gratitude to the user or apologize when the user is not pleased with the reply, then conversation becomes more natural and human like. </a:t>
            </a:r>
            <a:endParaRPr lang="en-IN" sz="2400" dirty="0" smtClean="0"/>
          </a:p>
        </p:txBody>
      </p:sp>
      <p:sp>
        <p:nvSpPr>
          <p:cNvPr id="3" name="Rectangle 2"/>
          <p:cNvSpPr/>
          <p:nvPr/>
        </p:nvSpPr>
        <p:spPr>
          <a:xfrm>
            <a:off x="971600" y="791126"/>
            <a:ext cx="6768752" cy="523220"/>
          </a:xfrm>
          <a:prstGeom prst="rect">
            <a:avLst/>
          </a:prstGeom>
        </p:spPr>
        <p:txBody>
          <a:bodyPr wrap="square">
            <a:spAutoFit/>
          </a:bodyPr>
          <a:lstStyle/>
          <a:p>
            <a:r>
              <a:rPr lang="en-IN" sz="2800" dirty="0" smtClean="0">
                <a:latin typeface="+mj-lt"/>
              </a:rPr>
              <a:t>Why Sentiment Analysis on Chatbots </a:t>
            </a:r>
            <a:endParaRPr lang="en-IN" sz="2800" dirty="0">
              <a:latin typeface="+mj-lt"/>
            </a:endParaRPr>
          </a:p>
        </p:txBody>
      </p:sp>
    </p:spTree>
    <p:extLst>
      <p:ext uri="{BB962C8B-B14F-4D97-AF65-F5344CB8AC3E}">
        <p14:creationId xmlns:p14="http://schemas.microsoft.com/office/powerpoint/2010/main" val="10589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274838"/>
            <a:ext cx="7272808" cy="3046988"/>
          </a:xfrm>
          <a:prstGeom prst="rect">
            <a:avLst/>
          </a:prstGeom>
        </p:spPr>
        <p:txBody>
          <a:bodyPr wrap="square">
            <a:spAutoFit/>
          </a:bodyPr>
          <a:lstStyle/>
          <a:p>
            <a:pPr marL="285750" indent="-285750" algn="just">
              <a:buFont typeface="Arial" pitchFamily="34" charset="0"/>
              <a:buChar char="•"/>
            </a:pPr>
            <a:r>
              <a:rPr lang="en-IN" sz="2400" dirty="0" smtClean="0"/>
              <a:t>This can be used for data mining purposes also. Chat logs can be used to know what displeased a user and what fascinates a user. This can help a lot to improve customer services. </a:t>
            </a:r>
          </a:p>
          <a:p>
            <a:pPr marL="285750" indent="-285750" algn="just">
              <a:buFont typeface="Arial" pitchFamily="34" charset="0"/>
              <a:buChar char="•"/>
            </a:pPr>
            <a:endParaRPr lang="en-IN" sz="2400" dirty="0" smtClean="0"/>
          </a:p>
          <a:p>
            <a:pPr marL="285750" indent="-285750" algn="just">
              <a:buFont typeface="Arial" pitchFamily="34" charset="0"/>
              <a:buChar char="•"/>
            </a:pPr>
            <a:r>
              <a:rPr lang="en-IN" sz="2400" dirty="0" smtClean="0"/>
              <a:t>Using Sentiment Analysis, a new mode of understanding the user’s interactions will become available. </a:t>
            </a:r>
            <a:endParaRPr lang="en-IN" sz="2400" dirty="0"/>
          </a:p>
        </p:txBody>
      </p:sp>
      <p:sp>
        <p:nvSpPr>
          <p:cNvPr id="3" name="Rectangle 2"/>
          <p:cNvSpPr/>
          <p:nvPr/>
        </p:nvSpPr>
        <p:spPr>
          <a:xfrm>
            <a:off x="1331640" y="1052736"/>
            <a:ext cx="5618076" cy="523220"/>
          </a:xfrm>
          <a:prstGeom prst="rect">
            <a:avLst/>
          </a:prstGeom>
        </p:spPr>
        <p:txBody>
          <a:bodyPr wrap="none">
            <a:spAutoFit/>
          </a:bodyPr>
          <a:lstStyle/>
          <a:p>
            <a:r>
              <a:rPr lang="en-IN" sz="2800" dirty="0">
                <a:latin typeface="+mj-lt"/>
              </a:rPr>
              <a:t>Why Sentiment Analysis on Chatbots </a:t>
            </a:r>
            <a:endParaRPr lang="en-IN" sz="2800" dirty="0">
              <a:latin typeface="+mj-lt"/>
            </a:endParaRPr>
          </a:p>
        </p:txBody>
      </p:sp>
    </p:spTree>
    <p:extLst>
      <p:ext uri="{BB962C8B-B14F-4D97-AF65-F5344CB8AC3E}">
        <p14:creationId xmlns:p14="http://schemas.microsoft.com/office/powerpoint/2010/main" val="295812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311" y="2204864"/>
            <a:ext cx="576262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59632" y="908720"/>
            <a:ext cx="6048672" cy="954107"/>
          </a:xfrm>
          <a:prstGeom prst="rect">
            <a:avLst/>
          </a:prstGeom>
          <a:noFill/>
        </p:spPr>
        <p:txBody>
          <a:bodyPr wrap="square" rtlCol="0">
            <a:spAutoFit/>
          </a:bodyPr>
          <a:lstStyle/>
          <a:p>
            <a:pPr algn="ctr"/>
            <a:r>
              <a:rPr lang="en-IN" sz="2800" dirty="0"/>
              <a:t>Basic structure of a </a:t>
            </a:r>
            <a:r>
              <a:rPr lang="en-IN" sz="2800" dirty="0" err="1"/>
              <a:t>Chatbot</a:t>
            </a:r>
            <a:r>
              <a:rPr lang="en-IN" sz="2800" dirty="0"/>
              <a:t> with sentiment analysis </a:t>
            </a:r>
          </a:p>
        </p:txBody>
      </p:sp>
    </p:spTree>
    <p:extLst>
      <p:ext uri="{BB962C8B-B14F-4D97-AF65-F5344CB8AC3E}">
        <p14:creationId xmlns:p14="http://schemas.microsoft.com/office/powerpoint/2010/main" val="1806049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835</Words>
  <Application>Microsoft Office PowerPoint</Application>
  <PresentationFormat>On-screen Show (4:3)</PresentationFormat>
  <Paragraphs>78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Sentiment Analysis on Interactive Conversational Agent/Chatbots</vt:lpstr>
      <vt:lpstr>What is a Interactive Conversational Agent/Chatbot?</vt:lpstr>
      <vt:lpstr>What is Sentiment Analysis</vt:lpstr>
      <vt:lpstr>Why Sentiment Analysis on Chatbots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Sentiment Analysis on Interactive Conversational Agent/Chatbots</dc:title>
  <dc:creator>USER</dc:creator>
  <cp:lastModifiedBy>USER</cp:lastModifiedBy>
  <cp:revision>23</cp:revision>
  <dcterms:created xsi:type="dcterms:W3CDTF">2017-03-20T23:53:35Z</dcterms:created>
  <dcterms:modified xsi:type="dcterms:W3CDTF">2017-03-21T06:19:39Z</dcterms:modified>
</cp:coreProperties>
</file>