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Montserrat"/>
      <p:regular r:id="rId20"/>
      <p:bold r:id="rId21"/>
      <p:italic r:id="rId22"/>
      <p:boldItalic r:id="rId23"/>
    </p:embeddedFon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7E4BCA-C149-439B-AD39-CD348A9A016F}">
  <a:tblStyle styleId="{DA7E4BCA-C149-439B-AD39-CD348A9A016F}"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Comfortaa-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57EFB"/>
        </a:solid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rgbClr val="FFFFFF"/>
                </a:solidFill>
                <a:latin typeface="Comfortaa"/>
                <a:ea typeface="Comfortaa"/>
                <a:cs typeface="Comfortaa"/>
                <a:sym typeface="Comfortaa"/>
              </a:rPr>
              <a:t>Team 5 - Traffic Counters</a:t>
            </a:r>
            <a:endParaRPr>
              <a:solidFill>
                <a:srgbClr val="FFFFFF"/>
              </a:solidFill>
              <a:latin typeface="Comfortaa"/>
              <a:ea typeface="Comfortaa"/>
              <a:cs typeface="Comfortaa"/>
              <a:sym typeface="Comfortaa"/>
            </a:endParaRPr>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D9D9D9"/>
                </a:solidFill>
                <a:latin typeface="Montserrat"/>
                <a:ea typeface="Montserrat"/>
                <a:cs typeface="Montserrat"/>
                <a:sym typeface="Montserrat"/>
              </a:rPr>
              <a:t>Cognitive Walkthrough 2/15/2018</a:t>
            </a:r>
            <a:endParaRPr>
              <a:solidFill>
                <a:srgbClr val="D9D9D9"/>
              </a:solidFill>
              <a:latin typeface="Montserrat"/>
              <a:ea typeface="Montserrat"/>
              <a:cs typeface="Montserrat"/>
              <a:sym typeface="Montserrat"/>
            </a:endParaRPr>
          </a:p>
        </p:txBody>
      </p:sp>
      <p:cxnSp>
        <p:nvCxnSpPr>
          <p:cNvPr id="56" name="Shape 56"/>
          <p:cNvCxnSpPr/>
          <p:nvPr/>
        </p:nvCxnSpPr>
        <p:spPr>
          <a:xfrm>
            <a:off x="501800" y="2655375"/>
            <a:ext cx="7798800" cy="0"/>
          </a:xfrm>
          <a:prstGeom prst="straightConnector1">
            <a:avLst/>
          </a:prstGeom>
          <a:noFill/>
          <a:ln cap="flat" cmpd="sng" w="28575">
            <a:solidFill>
              <a:srgbClr val="FFFFFF"/>
            </a:solidFill>
            <a:prstDash val="solid"/>
            <a:round/>
            <a:headEnd len="lg" w="lg" type="none"/>
            <a:tailEnd len="lg" w="lg" type="none"/>
          </a:ln>
        </p:spPr>
      </p:cxnSp>
      <p:sp>
        <p:nvSpPr>
          <p:cNvPr id="57" name="Shape 57"/>
          <p:cNvSpPr txBox="1"/>
          <p:nvPr/>
        </p:nvSpPr>
        <p:spPr>
          <a:xfrm>
            <a:off x="1282375" y="3442950"/>
            <a:ext cx="3289500" cy="144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Caden Sumner</a:t>
            </a:r>
            <a:endParaRPr>
              <a:solidFill>
                <a:srgbClr val="FFFFFF"/>
              </a:solidFill>
            </a:endParaRPr>
          </a:p>
          <a:p>
            <a:pPr indent="0" lvl="0" marL="0" rtl="0" algn="ctr">
              <a:spcBef>
                <a:spcPts val="0"/>
              </a:spcBef>
              <a:spcAft>
                <a:spcPts val="0"/>
              </a:spcAft>
              <a:buNone/>
            </a:pPr>
            <a:r>
              <a:rPr lang="en">
                <a:solidFill>
                  <a:srgbClr val="FFFFFF"/>
                </a:solidFill>
              </a:rPr>
              <a:t>Noah de Longpré</a:t>
            </a:r>
            <a:endParaRPr>
              <a:solidFill>
                <a:srgbClr val="FFFFFF"/>
              </a:solidFill>
            </a:endParaRPr>
          </a:p>
          <a:p>
            <a:pPr indent="0" lvl="0" marL="0" rtl="0" algn="ctr">
              <a:spcBef>
                <a:spcPts val="0"/>
              </a:spcBef>
              <a:spcAft>
                <a:spcPts val="0"/>
              </a:spcAft>
              <a:buNone/>
            </a:pPr>
            <a:r>
              <a:rPr lang="en">
                <a:solidFill>
                  <a:srgbClr val="FFFFFF"/>
                </a:solidFill>
              </a:rPr>
              <a:t>Qu Shunhao</a:t>
            </a:r>
            <a:endParaRPr>
              <a:solidFill>
                <a:srgbClr val="FFFFFF"/>
              </a:solidFill>
            </a:endParaRPr>
          </a:p>
          <a:p>
            <a:pPr indent="0" lvl="0" marL="0" rtl="0" algn="ctr">
              <a:spcBef>
                <a:spcPts val="0"/>
              </a:spcBef>
              <a:spcAft>
                <a:spcPts val="0"/>
              </a:spcAft>
              <a:buNone/>
            </a:pPr>
            <a:r>
              <a:rPr lang="en">
                <a:solidFill>
                  <a:srgbClr val="FFFFFF"/>
                </a:solidFill>
              </a:rPr>
              <a:t>Connor </a:t>
            </a:r>
            <a:r>
              <a:rPr lang="en">
                <a:solidFill>
                  <a:srgbClr val="FFFFFF"/>
                </a:solidFill>
              </a:rPr>
              <a:t>Przybyla</a:t>
            </a:r>
            <a:endParaRPr>
              <a:solidFill>
                <a:srgbClr val="FFFFFF"/>
              </a:solidFill>
            </a:endParaRPr>
          </a:p>
          <a:p>
            <a:pPr indent="0" lvl="0" marL="0" rtl="0" algn="ctr">
              <a:spcBef>
                <a:spcPts val="0"/>
              </a:spcBef>
              <a:spcAft>
                <a:spcPts val="0"/>
              </a:spcAft>
              <a:buNone/>
            </a:pPr>
            <a:r>
              <a:rPr lang="en">
                <a:solidFill>
                  <a:srgbClr val="FFFFFF"/>
                </a:solidFill>
              </a:rPr>
              <a:t>Dustin Rens</a:t>
            </a:r>
            <a:endParaRPr>
              <a:solidFill>
                <a:srgbClr val="FFFFFF"/>
              </a:solidFill>
            </a:endParaRPr>
          </a:p>
          <a:p>
            <a:pPr indent="0" lvl="0" marL="0" algn="ctr">
              <a:spcBef>
                <a:spcPts val="0"/>
              </a:spcBef>
              <a:spcAft>
                <a:spcPts val="0"/>
              </a:spcAft>
              <a:buNone/>
            </a:pPr>
            <a:r>
              <a:rPr lang="en">
                <a:solidFill>
                  <a:srgbClr val="FFFFFF"/>
                </a:solidFill>
              </a:rPr>
              <a:t>Jamie Berger</a:t>
            </a:r>
            <a:endParaRPr>
              <a:solidFill>
                <a:srgbClr val="FFFFFF"/>
              </a:solidFill>
            </a:endParaRPr>
          </a:p>
        </p:txBody>
      </p:sp>
      <p:sp>
        <p:nvSpPr>
          <p:cNvPr id="58" name="Shape 58"/>
          <p:cNvSpPr txBox="1"/>
          <p:nvPr/>
        </p:nvSpPr>
        <p:spPr>
          <a:xfrm>
            <a:off x="4048350" y="3442950"/>
            <a:ext cx="3289500" cy="144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Eamonn Daley</a:t>
            </a:r>
            <a:endParaRPr>
              <a:solidFill>
                <a:srgbClr val="FFFFFF"/>
              </a:solidFill>
            </a:endParaRPr>
          </a:p>
          <a:p>
            <a:pPr indent="0" lvl="0" marL="0" rtl="0" algn="ctr">
              <a:spcBef>
                <a:spcPts val="0"/>
              </a:spcBef>
              <a:spcAft>
                <a:spcPts val="0"/>
              </a:spcAft>
              <a:buNone/>
            </a:pPr>
            <a:r>
              <a:rPr lang="en">
                <a:solidFill>
                  <a:srgbClr val="FFFFFF"/>
                </a:solidFill>
              </a:rPr>
              <a:t>Ethan Manarin</a:t>
            </a:r>
            <a:br>
              <a:rPr lang="en">
                <a:solidFill>
                  <a:srgbClr val="FFFFFF"/>
                </a:solidFill>
              </a:rPr>
            </a:br>
            <a:r>
              <a:rPr lang="en">
                <a:solidFill>
                  <a:srgbClr val="FFFFFF"/>
                </a:solidFill>
              </a:rPr>
              <a:t>Richard Carpenter</a:t>
            </a:r>
            <a:br>
              <a:rPr lang="en">
                <a:solidFill>
                  <a:srgbClr val="FFFFFF"/>
                </a:solidFill>
              </a:rPr>
            </a:br>
            <a:r>
              <a:rPr lang="en">
                <a:solidFill>
                  <a:srgbClr val="FFFFFF"/>
                </a:solidFill>
              </a:rPr>
              <a:t>Joe Mayrose</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57EFB"/>
        </a:solidFill>
      </p:bgPr>
    </p:bg>
    <p:spTree>
      <p:nvGrpSpPr>
        <p:cNvPr id="108" name="Shape 108"/>
        <p:cNvGrpSpPr/>
        <p:nvPr/>
      </p:nvGrpSpPr>
      <p:grpSpPr>
        <a:xfrm>
          <a:off x="0" y="0"/>
          <a:ext cx="0" cy="0"/>
          <a:chOff x="0" y="0"/>
          <a:chExt cx="0" cy="0"/>
        </a:xfrm>
      </p:grpSpPr>
      <p:sp>
        <p:nvSpPr>
          <p:cNvPr id="109" name="Shape 109"/>
          <p:cNvSpPr txBox="1"/>
          <p:nvPr>
            <p:ph type="title"/>
          </p:nvPr>
        </p:nvSpPr>
        <p:spPr>
          <a:xfrm>
            <a:off x="0" y="526350"/>
            <a:ext cx="91440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Comfortaa"/>
                <a:ea typeface="Comfortaa"/>
                <a:cs typeface="Comfortaa"/>
                <a:sym typeface="Comfortaa"/>
              </a:rPr>
              <a:t>Usage Scenario 2</a:t>
            </a:r>
            <a:r>
              <a:rPr lang="en">
                <a:solidFill>
                  <a:srgbClr val="FFFFFF"/>
                </a:solidFill>
                <a:latin typeface="Comfortaa"/>
                <a:ea typeface="Comfortaa"/>
                <a:cs typeface="Comfortaa"/>
                <a:sym typeface="Comfortaa"/>
              </a:rPr>
              <a:t>:</a:t>
            </a:r>
            <a:br>
              <a:rPr lang="en">
                <a:solidFill>
                  <a:srgbClr val="FFFFFF"/>
                </a:solidFill>
                <a:latin typeface="Comfortaa"/>
                <a:ea typeface="Comfortaa"/>
                <a:cs typeface="Comfortaa"/>
                <a:sym typeface="Comfortaa"/>
              </a:rPr>
            </a:br>
            <a:r>
              <a:rPr lang="en">
                <a:solidFill>
                  <a:srgbClr val="FFFFFF"/>
                </a:solidFill>
                <a:latin typeface="Comfortaa"/>
                <a:ea typeface="Comfortaa"/>
                <a:cs typeface="Comfortaa"/>
                <a:sym typeface="Comfortaa"/>
              </a:rPr>
              <a:t> Professor Pulling Data</a:t>
            </a:r>
            <a:endParaRPr>
              <a:solidFill>
                <a:srgbClr val="FFFFFF"/>
              </a:solidFill>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rgbClr val="157EFB"/>
                </a:solidFill>
                <a:latin typeface="Comfortaa"/>
                <a:ea typeface="Comfortaa"/>
                <a:cs typeface="Comfortaa"/>
                <a:sym typeface="Comfortaa"/>
              </a:rPr>
              <a:t>Scenario</a:t>
            </a:r>
            <a:endParaRPr>
              <a:solidFill>
                <a:srgbClr val="157EFB"/>
              </a:solidFill>
              <a:latin typeface="Comfortaa"/>
              <a:ea typeface="Comfortaa"/>
              <a:cs typeface="Comfortaa"/>
              <a:sym typeface="Comfortaa"/>
            </a:endParaRPr>
          </a:p>
        </p:txBody>
      </p:sp>
      <p:sp>
        <p:nvSpPr>
          <p:cNvPr id="115" name="Shape 115"/>
          <p:cNvSpPr txBox="1"/>
          <p:nvPr>
            <p:ph idx="1" type="subTitle"/>
          </p:nvPr>
        </p:nvSpPr>
        <p:spPr>
          <a:xfrm>
            <a:off x="265500" y="2503375"/>
            <a:ext cx="4045200" cy="1235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solidFill>
                  <a:srgbClr val="157EFB"/>
                </a:solidFill>
                <a:latin typeface="Comfortaa"/>
                <a:ea typeface="Comfortaa"/>
                <a:cs typeface="Comfortaa"/>
                <a:sym typeface="Comfortaa"/>
              </a:rPr>
              <a:t>Description</a:t>
            </a:r>
            <a:endParaRPr>
              <a:solidFill>
                <a:srgbClr val="157EFB"/>
              </a:solidFill>
            </a:endParaRPr>
          </a:p>
        </p:txBody>
      </p:sp>
      <p:sp>
        <p:nvSpPr>
          <p:cNvPr id="116" name="Shape 11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nSpc>
                <a:spcPct val="100000"/>
              </a:lnSpc>
              <a:spcBef>
                <a:spcPts val="0"/>
              </a:spcBef>
              <a:spcAft>
                <a:spcPts val="0"/>
              </a:spcAft>
              <a:buClr>
                <a:schemeClr val="dk1"/>
              </a:buClr>
              <a:buSzPts val="1100"/>
              <a:buFont typeface="Arial"/>
              <a:buNone/>
            </a:pPr>
            <a:r>
              <a:rPr lang="en" sz="1400">
                <a:solidFill>
                  <a:srgbClr val="157EFB"/>
                </a:solidFill>
                <a:latin typeface="Comfortaa"/>
                <a:ea typeface="Comfortaa"/>
                <a:cs typeface="Comfortaa"/>
                <a:sym typeface="Comfortaa"/>
              </a:rPr>
              <a:t>For a project in this course, the professor requires that the students go to a specific traffic intersection and collect data regarding the movements of vehicles that interact with the intersection. He provides the students with an interactive web application. This web application allows the students to record the traffic data and outputs this recorded information into a csv file for the professor to view and analyze. </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157EFB"/>
                </a:solidFill>
                <a:latin typeface="Comfortaa"/>
                <a:ea typeface="Comfortaa"/>
                <a:cs typeface="Comfortaa"/>
                <a:sym typeface="Comfortaa"/>
              </a:rPr>
              <a:t>Usability Goals &amp; Concerns</a:t>
            </a:r>
            <a:endParaRPr>
              <a:solidFill>
                <a:srgbClr val="157EFB"/>
              </a:solidFill>
              <a:latin typeface="Comfortaa"/>
              <a:ea typeface="Comfortaa"/>
              <a:cs typeface="Comfortaa"/>
              <a:sym typeface="Comfortaa"/>
            </a:endParaRPr>
          </a:p>
        </p:txBody>
      </p:sp>
      <p:sp>
        <p:nvSpPr>
          <p:cNvPr id="122" name="Shape 1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Font typeface="Comfortaa"/>
              <a:buChar char="●"/>
            </a:pPr>
            <a:r>
              <a:rPr lang="en">
                <a:latin typeface="Comfortaa"/>
                <a:ea typeface="Comfortaa"/>
                <a:cs typeface="Comfortaa"/>
                <a:sym typeface="Comfortaa"/>
              </a:rPr>
              <a:t>Goals</a:t>
            </a:r>
            <a:endParaRPr>
              <a:latin typeface="Comfortaa"/>
              <a:ea typeface="Comfortaa"/>
              <a:cs typeface="Comfortaa"/>
              <a:sym typeface="Comfortaa"/>
            </a:endParaRPr>
          </a:p>
          <a:p>
            <a:pPr indent="-317500" lvl="1" marL="914400" rtl="0">
              <a:spcBef>
                <a:spcPts val="0"/>
              </a:spcBef>
              <a:spcAft>
                <a:spcPts val="0"/>
              </a:spcAft>
              <a:buSzPts val="1400"/>
              <a:buFont typeface="Comfortaa"/>
              <a:buChar char="○"/>
            </a:pPr>
            <a:r>
              <a:rPr lang="en">
                <a:latin typeface="Comfortaa"/>
                <a:ea typeface="Comfortaa"/>
                <a:cs typeface="Comfortaa"/>
                <a:sym typeface="Comfortaa"/>
              </a:rPr>
              <a:t>Easy for the professor to integrate into his current collection of data</a:t>
            </a:r>
            <a:endParaRPr>
              <a:latin typeface="Comfortaa"/>
              <a:ea typeface="Comfortaa"/>
              <a:cs typeface="Comfortaa"/>
              <a:sym typeface="Comfortaa"/>
            </a:endParaRPr>
          </a:p>
          <a:p>
            <a:pPr indent="-317500" lvl="1" marL="914400" rtl="0">
              <a:spcBef>
                <a:spcPts val="1600"/>
              </a:spcBef>
              <a:spcAft>
                <a:spcPts val="0"/>
              </a:spcAft>
              <a:buSzPts val="1400"/>
              <a:buFont typeface="Comfortaa"/>
              <a:buChar char="○"/>
            </a:pPr>
            <a:r>
              <a:rPr lang="en">
                <a:latin typeface="Comfortaa"/>
                <a:ea typeface="Comfortaa"/>
                <a:cs typeface="Comfortaa"/>
                <a:sym typeface="Comfortaa"/>
              </a:rPr>
              <a:t>Easy to obtain the csv files from students</a:t>
            </a:r>
            <a:endParaRPr>
              <a:latin typeface="Comfortaa"/>
              <a:ea typeface="Comfortaa"/>
              <a:cs typeface="Comfortaa"/>
              <a:sym typeface="Comfortaa"/>
            </a:endParaRPr>
          </a:p>
          <a:p>
            <a:pPr indent="-342900" lvl="0" marL="457200" rtl="0">
              <a:spcBef>
                <a:spcPts val="1600"/>
              </a:spcBef>
              <a:spcAft>
                <a:spcPts val="0"/>
              </a:spcAft>
              <a:buSzPts val="1800"/>
              <a:buFont typeface="Comfortaa"/>
              <a:buChar char="●"/>
            </a:pPr>
            <a:r>
              <a:rPr lang="en">
                <a:latin typeface="Comfortaa"/>
                <a:ea typeface="Comfortaa"/>
                <a:cs typeface="Comfortaa"/>
                <a:sym typeface="Comfortaa"/>
              </a:rPr>
              <a:t>Concerns</a:t>
            </a:r>
            <a:endParaRPr>
              <a:latin typeface="Comfortaa"/>
              <a:ea typeface="Comfortaa"/>
              <a:cs typeface="Comfortaa"/>
              <a:sym typeface="Comfortaa"/>
            </a:endParaRPr>
          </a:p>
          <a:p>
            <a:pPr indent="-317500" lvl="1" marL="914400" rtl="0">
              <a:spcBef>
                <a:spcPts val="1600"/>
              </a:spcBef>
              <a:spcAft>
                <a:spcPts val="0"/>
              </a:spcAft>
              <a:buSzPts val="1400"/>
              <a:buFont typeface="Comfortaa"/>
              <a:buChar char="○"/>
            </a:pPr>
            <a:r>
              <a:rPr lang="en">
                <a:latin typeface="Comfortaa"/>
                <a:ea typeface="Comfortaa"/>
                <a:cs typeface="Comfortaa"/>
                <a:sym typeface="Comfortaa"/>
              </a:rPr>
              <a:t>If sent through email, measurements could be lost</a:t>
            </a:r>
            <a:endParaRPr>
              <a:latin typeface="Comfortaa"/>
              <a:ea typeface="Comfortaa"/>
              <a:cs typeface="Comfortaa"/>
              <a:sym typeface="Comfortaa"/>
            </a:endParaRPr>
          </a:p>
          <a:p>
            <a:pPr indent="0" lvl="0" marL="457200" rtl="0">
              <a:spcBef>
                <a:spcPts val="1600"/>
              </a:spcBef>
              <a:spcAft>
                <a:spcPts val="0"/>
              </a:spcAft>
              <a:buNone/>
            </a:pPr>
            <a:r>
              <a:t/>
            </a:r>
            <a:endParaRPr>
              <a:latin typeface="Comfortaa"/>
              <a:ea typeface="Comfortaa"/>
              <a:cs typeface="Comfortaa"/>
              <a:sym typeface="Comfortaa"/>
            </a:endParaRPr>
          </a:p>
          <a:p>
            <a:pPr indent="0" lvl="0" marL="0">
              <a:spcBef>
                <a:spcPts val="1600"/>
              </a:spcBef>
              <a:spcAft>
                <a:spcPts val="1600"/>
              </a:spcAft>
              <a:buNone/>
            </a:pPr>
            <a:r>
              <a:rPr lang="en">
                <a:latin typeface="Comfortaa"/>
                <a:ea typeface="Comfortaa"/>
                <a:cs typeface="Comfortaa"/>
                <a:sym typeface="Comfortaa"/>
              </a:rPr>
              <a:t>	</a:t>
            </a:r>
            <a:endParaRPr>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157EFB"/>
                </a:solidFill>
                <a:latin typeface="Comfortaa"/>
                <a:ea typeface="Comfortaa"/>
                <a:cs typeface="Comfortaa"/>
                <a:sym typeface="Comfortaa"/>
              </a:rPr>
              <a:t>Simplified </a:t>
            </a:r>
            <a:r>
              <a:rPr lang="en">
                <a:solidFill>
                  <a:srgbClr val="157EFB"/>
                </a:solidFill>
                <a:latin typeface="Comfortaa"/>
                <a:ea typeface="Comfortaa"/>
                <a:cs typeface="Comfortaa"/>
                <a:sym typeface="Comfortaa"/>
              </a:rPr>
              <a:t>CSV File </a:t>
            </a:r>
            <a:endParaRPr>
              <a:solidFill>
                <a:srgbClr val="157EFB"/>
              </a:solidFill>
              <a:latin typeface="Comfortaa"/>
              <a:ea typeface="Comfortaa"/>
              <a:cs typeface="Comfortaa"/>
              <a:sym typeface="Comfortaa"/>
            </a:endParaRPr>
          </a:p>
        </p:txBody>
      </p:sp>
      <p:sp>
        <p:nvSpPr>
          <p:cNvPr id="128" name="Shape 1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An example of the data collected &amp; sent to the client.</a:t>
            </a:r>
            <a:endParaRPr/>
          </a:p>
        </p:txBody>
      </p:sp>
      <p:graphicFrame>
        <p:nvGraphicFramePr>
          <p:cNvPr id="129" name="Shape 129"/>
          <p:cNvGraphicFramePr/>
          <p:nvPr/>
        </p:nvGraphicFramePr>
        <p:xfrm>
          <a:off x="311663" y="1809750"/>
          <a:ext cx="3000000" cy="3000000"/>
        </p:xfrm>
        <a:graphic>
          <a:graphicData uri="http://schemas.openxmlformats.org/drawingml/2006/table">
            <a:tbl>
              <a:tblPr>
                <a:noFill/>
                <a:tableStyleId>{DA7E4BCA-C149-439B-AD39-CD348A9A016F}</a:tableStyleId>
              </a:tblPr>
              <a:tblGrid>
                <a:gridCol w="855400"/>
                <a:gridCol w="984275"/>
                <a:gridCol w="645375"/>
                <a:gridCol w="1305775"/>
                <a:gridCol w="834600"/>
                <a:gridCol w="725000"/>
                <a:gridCol w="724050"/>
                <a:gridCol w="862400"/>
                <a:gridCol w="783875"/>
                <a:gridCol w="799825"/>
              </a:tblGrid>
              <a:tr h="381000">
                <a:tc>
                  <a:txBody>
                    <a:bodyPr>
                      <a:noAutofit/>
                    </a:bodyPr>
                    <a:lstStyle/>
                    <a:p>
                      <a:pPr indent="0" lvl="0" marL="0" algn="ctr">
                        <a:spcBef>
                          <a:spcPts val="0"/>
                        </a:spcBef>
                        <a:spcAft>
                          <a:spcPts val="0"/>
                        </a:spcAft>
                        <a:buNone/>
                      </a:pPr>
                      <a:r>
                        <a:rPr b="1" lang="en"/>
                        <a:t>Student Name</a:t>
                      </a:r>
                      <a:endParaRPr b="1"/>
                    </a:p>
                  </a:txBody>
                  <a:tcPr marT="91425" marB="91425" marR="91425" marL="91425" anchor="ctr"/>
                </a:tc>
                <a:tc>
                  <a:txBody>
                    <a:bodyPr>
                      <a:noAutofit/>
                    </a:bodyPr>
                    <a:lstStyle/>
                    <a:p>
                      <a:pPr indent="0" lvl="0" marL="0" algn="ctr">
                        <a:spcBef>
                          <a:spcPts val="0"/>
                        </a:spcBef>
                        <a:spcAft>
                          <a:spcPts val="0"/>
                        </a:spcAft>
                        <a:buNone/>
                      </a:pPr>
                      <a:r>
                        <a:rPr b="1" lang="en"/>
                        <a:t>Date</a:t>
                      </a:r>
                      <a:endParaRPr b="1"/>
                    </a:p>
                  </a:txBody>
                  <a:tcPr marT="91425" marB="91425" marR="91425" marL="91425" anchor="ctr"/>
                </a:tc>
                <a:tc>
                  <a:txBody>
                    <a:bodyPr>
                      <a:noAutofit/>
                    </a:bodyPr>
                    <a:lstStyle/>
                    <a:p>
                      <a:pPr indent="0" lvl="0" marL="0" rtl="0" algn="ctr">
                        <a:spcBef>
                          <a:spcPts val="0"/>
                        </a:spcBef>
                        <a:spcAft>
                          <a:spcPts val="0"/>
                        </a:spcAft>
                        <a:buNone/>
                      </a:pPr>
                      <a:r>
                        <a:rPr b="1" lang="en"/>
                        <a:t>Time</a:t>
                      </a:r>
                      <a:endParaRPr b="1"/>
                    </a:p>
                  </a:txBody>
                  <a:tcPr marT="91425" marB="91425" marR="91425" marL="91425" anchor="ctr"/>
                </a:tc>
                <a:tc>
                  <a:txBody>
                    <a:bodyPr>
                      <a:noAutofit/>
                    </a:bodyPr>
                    <a:lstStyle/>
                    <a:p>
                      <a:pPr indent="0" lvl="0" marL="0" algn="ctr">
                        <a:spcBef>
                          <a:spcPts val="0"/>
                        </a:spcBef>
                        <a:spcAft>
                          <a:spcPts val="0"/>
                        </a:spcAft>
                        <a:buNone/>
                      </a:pPr>
                      <a:r>
                        <a:rPr b="1" lang="en"/>
                        <a:t>Intersection ID</a:t>
                      </a:r>
                      <a:endParaRPr b="1"/>
                    </a:p>
                  </a:txBody>
                  <a:tcPr marT="91425" marB="91425" marR="91425" marL="91425" anchor="ctr"/>
                </a:tc>
                <a:tc>
                  <a:txBody>
                    <a:bodyPr>
                      <a:noAutofit/>
                    </a:bodyPr>
                    <a:lstStyle/>
                    <a:p>
                      <a:pPr indent="0" lvl="0" marL="0" algn="ctr">
                        <a:spcBef>
                          <a:spcPts val="0"/>
                        </a:spcBef>
                        <a:spcAft>
                          <a:spcPts val="0"/>
                        </a:spcAft>
                        <a:buNone/>
                      </a:pPr>
                      <a:r>
                        <a:rPr b="1" lang="en"/>
                        <a:t>Time Interval (mins)</a:t>
                      </a:r>
                      <a:endParaRPr b="1"/>
                    </a:p>
                  </a:txBody>
                  <a:tcPr marT="91425" marB="91425" marR="91425" marL="91425" anchor="ctr"/>
                </a:tc>
                <a:tc>
                  <a:txBody>
                    <a:bodyPr>
                      <a:noAutofit/>
                    </a:bodyPr>
                    <a:lstStyle/>
                    <a:p>
                      <a:pPr indent="0" lvl="0" marL="0" algn="ctr">
                        <a:spcBef>
                          <a:spcPts val="0"/>
                        </a:spcBef>
                        <a:spcAft>
                          <a:spcPts val="0"/>
                        </a:spcAft>
                        <a:buNone/>
                      </a:pPr>
                      <a:r>
                        <a:rPr b="1" lang="en"/>
                        <a:t>Car - Right</a:t>
                      </a:r>
                      <a:endParaRPr b="1"/>
                    </a:p>
                  </a:txBody>
                  <a:tcPr marT="91425" marB="91425" marR="91425" marL="91425" anchor="ctr"/>
                </a:tc>
                <a:tc>
                  <a:txBody>
                    <a:bodyPr>
                      <a:noAutofit/>
                    </a:bodyPr>
                    <a:lstStyle/>
                    <a:p>
                      <a:pPr indent="0" lvl="0" marL="0" algn="ctr">
                        <a:spcBef>
                          <a:spcPts val="0"/>
                        </a:spcBef>
                        <a:spcAft>
                          <a:spcPts val="0"/>
                        </a:spcAft>
                        <a:buNone/>
                      </a:pPr>
                      <a:r>
                        <a:rPr b="1" lang="en"/>
                        <a:t>Car - Left</a:t>
                      </a:r>
                      <a:endParaRPr b="1"/>
                    </a:p>
                  </a:txBody>
                  <a:tcPr marT="91425" marB="91425" marR="91425" marL="91425" anchor="ctr"/>
                </a:tc>
                <a:tc>
                  <a:txBody>
                    <a:bodyPr>
                      <a:noAutofit/>
                    </a:bodyPr>
                    <a:lstStyle/>
                    <a:p>
                      <a:pPr indent="0" lvl="0" marL="0" algn="ctr">
                        <a:spcBef>
                          <a:spcPts val="0"/>
                        </a:spcBef>
                        <a:spcAft>
                          <a:spcPts val="0"/>
                        </a:spcAft>
                        <a:buNone/>
                      </a:pPr>
                      <a:r>
                        <a:rPr b="1" lang="en"/>
                        <a:t>Car - Straight</a:t>
                      </a:r>
                      <a:endParaRPr b="1"/>
                    </a:p>
                  </a:txBody>
                  <a:tcPr marT="91425" marB="91425" marR="91425" marL="91425" anchor="ctr"/>
                </a:tc>
                <a:tc>
                  <a:txBody>
                    <a:bodyPr>
                      <a:noAutofit/>
                    </a:bodyPr>
                    <a:lstStyle/>
                    <a:p>
                      <a:pPr indent="0" lvl="0" marL="0" algn="ctr">
                        <a:spcBef>
                          <a:spcPts val="0"/>
                        </a:spcBef>
                        <a:spcAft>
                          <a:spcPts val="0"/>
                        </a:spcAft>
                        <a:buNone/>
                      </a:pPr>
                      <a:r>
                        <a:rPr b="1" lang="en"/>
                        <a:t>Truck - Right</a:t>
                      </a:r>
                      <a:endParaRPr b="1"/>
                    </a:p>
                  </a:txBody>
                  <a:tcPr marT="91425" marB="91425" marR="91425" marL="91425" anchor="ctr"/>
                </a:tc>
                <a:tc>
                  <a:txBody>
                    <a:bodyPr>
                      <a:noAutofit/>
                    </a:bodyPr>
                    <a:lstStyle/>
                    <a:p>
                      <a:pPr indent="0" lvl="0" marL="0" algn="ctr">
                        <a:spcBef>
                          <a:spcPts val="0"/>
                        </a:spcBef>
                        <a:spcAft>
                          <a:spcPts val="0"/>
                        </a:spcAft>
                        <a:buNone/>
                      </a:pPr>
                      <a:r>
                        <a:rPr b="1" lang="en"/>
                        <a:t>Truck - Left</a:t>
                      </a:r>
                      <a:endParaRPr b="1"/>
                    </a:p>
                  </a:txBody>
                  <a:tcPr marT="91425" marB="91425" marR="91425" marL="91425" anchor="ctr"/>
                </a:tc>
              </a:tr>
              <a:tr h="381000">
                <a:tc>
                  <a:txBody>
                    <a:bodyPr>
                      <a:noAutofit/>
                    </a:bodyPr>
                    <a:lstStyle/>
                    <a:p>
                      <a:pPr indent="0" lvl="0" marL="0">
                        <a:spcBef>
                          <a:spcPts val="0"/>
                        </a:spcBef>
                        <a:spcAft>
                          <a:spcPts val="0"/>
                        </a:spcAft>
                        <a:buNone/>
                      </a:pPr>
                      <a:r>
                        <a:rPr lang="en"/>
                        <a:t>Robert Johnson</a:t>
                      </a:r>
                      <a:endParaRPr/>
                    </a:p>
                  </a:txBody>
                  <a:tcPr marT="91425" marB="91425" marR="91425" marL="91425"/>
                </a:tc>
                <a:tc>
                  <a:txBody>
                    <a:bodyPr>
                      <a:noAutofit/>
                    </a:bodyPr>
                    <a:lstStyle/>
                    <a:p>
                      <a:pPr indent="0" lvl="0" marL="0">
                        <a:spcBef>
                          <a:spcPts val="0"/>
                        </a:spcBef>
                        <a:spcAft>
                          <a:spcPts val="0"/>
                        </a:spcAft>
                        <a:buNone/>
                      </a:pPr>
                      <a:r>
                        <a:rPr lang="en"/>
                        <a:t>2/15/2018</a:t>
                      </a:r>
                      <a:endParaRPr/>
                    </a:p>
                  </a:txBody>
                  <a:tcPr marT="91425" marB="91425" marR="91425" marL="91425"/>
                </a:tc>
                <a:tc>
                  <a:txBody>
                    <a:bodyPr>
                      <a:noAutofit/>
                    </a:bodyPr>
                    <a:lstStyle/>
                    <a:p>
                      <a:pPr indent="0" lvl="0" marL="0" rtl="0">
                        <a:spcBef>
                          <a:spcPts val="0"/>
                        </a:spcBef>
                        <a:spcAft>
                          <a:spcPts val="0"/>
                        </a:spcAft>
                        <a:buNone/>
                      </a:pPr>
                      <a:r>
                        <a:rPr lang="en"/>
                        <a:t>14:30</a:t>
                      </a:r>
                      <a:endParaRPr/>
                    </a:p>
                  </a:txBody>
                  <a:tcPr marT="91425" marB="91425" marR="91425" marL="91425"/>
                </a:tc>
                <a:tc>
                  <a:txBody>
                    <a:bodyPr>
                      <a:noAutofit/>
                    </a:bodyPr>
                    <a:lstStyle/>
                    <a:p>
                      <a:pPr indent="0" lvl="0" marL="0">
                        <a:spcBef>
                          <a:spcPts val="0"/>
                        </a:spcBef>
                        <a:spcAft>
                          <a:spcPts val="0"/>
                        </a:spcAft>
                        <a:buNone/>
                      </a:pPr>
                      <a:r>
                        <a:rPr lang="en"/>
                        <a:t>3</a:t>
                      </a:r>
                      <a:endParaRPr/>
                    </a:p>
                  </a:txBody>
                  <a:tcPr marT="91425" marB="91425" marR="91425" marL="91425"/>
                </a:tc>
                <a:tc>
                  <a:txBody>
                    <a:bodyPr>
                      <a:noAutofit/>
                    </a:bodyPr>
                    <a:lstStyle/>
                    <a:p>
                      <a:pPr indent="0" lvl="0" marL="0">
                        <a:spcBef>
                          <a:spcPts val="0"/>
                        </a:spcBef>
                        <a:spcAft>
                          <a:spcPts val="0"/>
                        </a:spcAft>
                        <a:buNone/>
                      </a:pPr>
                      <a:r>
                        <a:rPr lang="en"/>
                        <a:t>15</a:t>
                      </a:r>
                      <a:endParaRPr/>
                    </a:p>
                  </a:txBody>
                  <a:tcPr marT="91425" marB="91425" marR="91425" marL="91425"/>
                </a:tc>
                <a:tc>
                  <a:txBody>
                    <a:bodyPr>
                      <a:noAutofit/>
                    </a:bodyPr>
                    <a:lstStyle/>
                    <a:p>
                      <a:pPr indent="0" lvl="0" marL="0">
                        <a:spcBef>
                          <a:spcPts val="0"/>
                        </a:spcBef>
                        <a:spcAft>
                          <a:spcPts val="0"/>
                        </a:spcAft>
                        <a:buNone/>
                      </a:pPr>
                      <a:r>
                        <a:rPr lang="en"/>
                        <a:t>7</a:t>
                      </a:r>
                      <a:endParaRPr/>
                    </a:p>
                  </a:txBody>
                  <a:tcPr marT="91425" marB="91425" marR="91425" marL="91425"/>
                </a:tc>
                <a:tc>
                  <a:txBody>
                    <a:bodyPr>
                      <a:noAutofit/>
                    </a:bodyPr>
                    <a:lstStyle/>
                    <a:p>
                      <a:pPr indent="0" lvl="0" marL="0">
                        <a:spcBef>
                          <a:spcPts val="0"/>
                        </a:spcBef>
                        <a:spcAft>
                          <a:spcPts val="0"/>
                        </a:spcAft>
                        <a:buNone/>
                      </a:pPr>
                      <a:r>
                        <a:rPr lang="en"/>
                        <a:t>5</a:t>
                      </a:r>
                      <a:endParaRPr/>
                    </a:p>
                  </a:txBody>
                  <a:tcPr marT="91425" marB="91425" marR="91425" marL="91425"/>
                </a:tc>
                <a:tc>
                  <a:txBody>
                    <a:bodyPr>
                      <a:noAutofit/>
                    </a:bodyPr>
                    <a:lstStyle/>
                    <a:p>
                      <a:pPr indent="0" lvl="0" marL="0">
                        <a:spcBef>
                          <a:spcPts val="0"/>
                        </a:spcBef>
                        <a:spcAft>
                          <a:spcPts val="0"/>
                        </a:spcAft>
                        <a:buNone/>
                      </a:pPr>
                      <a:r>
                        <a:rPr lang="en"/>
                        <a:t>10</a:t>
                      </a:r>
                      <a:endParaRPr/>
                    </a:p>
                  </a:txBody>
                  <a:tcPr marT="91425" marB="91425" marR="91425" marL="91425"/>
                </a:tc>
                <a:tc>
                  <a:txBody>
                    <a:bodyPr>
                      <a:noAutofit/>
                    </a:bodyPr>
                    <a:lstStyle/>
                    <a:p>
                      <a:pPr indent="0" lvl="0" marL="0">
                        <a:spcBef>
                          <a:spcPts val="0"/>
                        </a:spcBef>
                        <a:spcAft>
                          <a:spcPts val="0"/>
                        </a:spcAft>
                        <a:buNone/>
                      </a:pPr>
                      <a:r>
                        <a:rPr lang="en"/>
                        <a:t>2</a:t>
                      </a:r>
                      <a:endParaRPr/>
                    </a:p>
                  </a:txBody>
                  <a:tcPr marT="91425" marB="91425" marR="91425" marL="91425"/>
                </a:tc>
                <a:tc>
                  <a:txBody>
                    <a:bodyPr>
                      <a:noAutofit/>
                    </a:bodyPr>
                    <a:lstStyle/>
                    <a:p>
                      <a:pPr indent="0" lvl="0" marL="0">
                        <a:spcBef>
                          <a:spcPts val="0"/>
                        </a:spcBef>
                        <a:spcAft>
                          <a:spcPts val="0"/>
                        </a:spcAft>
                        <a:buNone/>
                      </a:pPr>
                      <a:r>
                        <a:rPr lang="en"/>
                        <a:t>1</a:t>
                      </a:r>
                      <a:endParaRPr/>
                    </a:p>
                  </a:txBody>
                  <a:tcPr marT="91425" marB="91425" marR="91425" marL="91425"/>
                </a:tc>
              </a:tr>
              <a:tr h="396200">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r>
              <a:tr h="396200">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rgbClr val="157EFB"/>
                </a:solidFill>
                <a:latin typeface="Comfortaa"/>
                <a:ea typeface="Comfortaa"/>
                <a:cs typeface="Comfortaa"/>
                <a:sym typeface="Comfortaa"/>
              </a:rPr>
              <a:t>Database Layouts</a:t>
            </a:r>
            <a:endParaRPr>
              <a:solidFill>
                <a:srgbClr val="157EFB"/>
              </a:solidFill>
              <a:latin typeface="Comfortaa"/>
              <a:ea typeface="Comfortaa"/>
              <a:cs typeface="Comfortaa"/>
              <a:sym typeface="Comfortaa"/>
            </a:endParaRPr>
          </a:p>
        </p:txBody>
      </p:sp>
      <p:sp>
        <p:nvSpPr>
          <p:cNvPr id="135" name="Shape 135"/>
          <p:cNvSpPr txBox="1"/>
          <p:nvPr>
            <p:ph idx="1" type="body"/>
          </p:nvPr>
        </p:nvSpPr>
        <p:spPr>
          <a:xfrm>
            <a:off x="311700" y="1152475"/>
            <a:ext cx="8520600" cy="39327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228600" lvl="0" marL="0" rtl="0">
              <a:spcBef>
                <a:spcPts val="0"/>
              </a:spcBef>
              <a:spcAft>
                <a:spcPts val="0"/>
              </a:spcAft>
              <a:buNone/>
            </a:pPr>
            <a:r>
              <a:rPr lang="en" sz="2200">
                <a:latin typeface="Comfortaa"/>
                <a:ea typeface="Comfortaa"/>
                <a:cs typeface="Comfortaa"/>
                <a:sym typeface="Comfortaa"/>
              </a:rPr>
              <a:t>UserInfo -- Information of users</a:t>
            </a:r>
            <a:endParaRPr sz="2200">
              <a:latin typeface="Comfortaa"/>
              <a:ea typeface="Comfortaa"/>
              <a:cs typeface="Comfortaa"/>
              <a:sym typeface="Comfortaa"/>
            </a:endParaRPr>
          </a:p>
          <a:p>
            <a:pPr indent="228600" lvl="0" marL="0" rtl="0">
              <a:spcBef>
                <a:spcPts val="0"/>
              </a:spcBef>
              <a:spcAft>
                <a:spcPts val="0"/>
              </a:spcAft>
              <a:buClr>
                <a:schemeClr val="dk1"/>
              </a:buClr>
              <a:buSzPts val="1100"/>
              <a:buFont typeface="Arial"/>
              <a:buNone/>
            </a:pPr>
            <a:r>
              <a:t/>
            </a:r>
            <a:endParaRPr sz="2200">
              <a:latin typeface="Comfortaa"/>
              <a:ea typeface="Comfortaa"/>
              <a:cs typeface="Comfortaa"/>
              <a:sym typeface="Comfortaa"/>
            </a:endParaRPr>
          </a:p>
          <a:p>
            <a:pPr indent="228600" lvl="0" marL="0" rtl="0">
              <a:spcBef>
                <a:spcPts val="0"/>
              </a:spcBef>
              <a:spcAft>
                <a:spcPts val="0"/>
              </a:spcAft>
              <a:buNone/>
            </a:pPr>
            <a:r>
              <a:rPr lang="en" sz="2200">
                <a:latin typeface="Comfortaa"/>
                <a:ea typeface="Comfortaa"/>
                <a:cs typeface="Comfortaa"/>
                <a:sym typeface="Comfortaa"/>
              </a:rPr>
              <a:t>RecorderInfo -- Information of recorder</a:t>
            </a:r>
            <a:endParaRPr sz="2200">
              <a:latin typeface="Comfortaa"/>
              <a:ea typeface="Comfortaa"/>
              <a:cs typeface="Comfortaa"/>
              <a:sym typeface="Comfortaa"/>
            </a:endParaRPr>
          </a:p>
          <a:p>
            <a:pPr indent="228600" lvl="0" marL="0" rtl="0">
              <a:spcBef>
                <a:spcPts val="0"/>
              </a:spcBef>
              <a:spcAft>
                <a:spcPts val="0"/>
              </a:spcAft>
              <a:buClr>
                <a:schemeClr val="dk1"/>
              </a:buClr>
              <a:buSzPts val="1100"/>
              <a:buFont typeface="Arial"/>
              <a:buNone/>
            </a:pPr>
            <a:r>
              <a:t/>
            </a:r>
            <a:endParaRPr sz="2200">
              <a:latin typeface="Comfortaa"/>
              <a:ea typeface="Comfortaa"/>
              <a:cs typeface="Comfortaa"/>
              <a:sym typeface="Comfortaa"/>
            </a:endParaRPr>
          </a:p>
          <a:p>
            <a:pPr indent="228600" lvl="0" marL="0" rtl="0">
              <a:spcBef>
                <a:spcPts val="0"/>
              </a:spcBef>
              <a:spcAft>
                <a:spcPts val="0"/>
              </a:spcAft>
              <a:buNone/>
            </a:pPr>
            <a:r>
              <a:rPr lang="en" sz="2200">
                <a:latin typeface="Comfortaa"/>
                <a:ea typeface="Comfortaa"/>
                <a:cs typeface="Comfortaa"/>
                <a:sym typeface="Comfortaa"/>
              </a:rPr>
              <a:t>TimeInfo -- Information of recording time</a:t>
            </a:r>
            <a:endParaRPr sz="2200">
              <a:latin typeface="Comfortaa"/>
              <a:ea typeface="Comfortaa"/>
              <a:cs typeface="Comfortaa"/>
              <a:sym typeface="Comfortaa"/>
            </a:endParaRPr>
          </a:p>
          <a:p>
            <a:pPr indent="228600" lvl="0" marL="0" rtl="0">
              <a:spcBef>
                <a:spcPts val="0"/>
              </a:spcBef>
              <a:spcAft>
                <a:spcPts val="0"/>
              </a:spcAft>
              <a:buClr>
                <a:schemeClr val="dk1"/>
              </a:buClr>
              <a:buSzPts val="1100"/>
              <a:buFont typeface="Arial"/>
              <a:buNone/>
            </a:pPr>
            <a:r>
              <a:t/>
            </a:r>
            <a:endParaRPr sz="2200">
              <a:latin typeface="Comfortaa"/>
              <a:ea typeface="Comfortaa"/>
              <a:cs typeface="Comfortaa"/>
              <a:sym typeface="Comfortaa"/>
            </a:endParaRPr>
          </a:p>
          <a:p>
            <a:pPr indent="228600" lvl="0" marL="0" rtl="0">
              <a:spcBef>
                <a:spcPts val="0"/>
              </a:spcBef>
              <a:spcAft>
                <a:spcPts val="0"/>
              </a:spcAft>
              <a:buNone/>
            </a:pPr>
            <a:r>
              <a:rPr lang="en" sz="2200">
                <a:latin typeface="Comfortaa"/>
                <a:ea typeface="Comfortaa"/>
                <a:cs typeface="Comfortaa"/>
                <a:sym typeface="Comfortaa"/>
              </a:rPr>
              <a:t>Automobile -- Information of automobile</a:t>
            </a:r>
            <a:endParaRPr sz="2200">
              <a:latin typeface="Comfortaa"/>
              <a:ea typeface="Comfortaa"/>
              <a:cs typeface="Comfortaa"/>
              <a:sym typeface="Comfortaa"/>
            </a:endParaRPr>
          </a:p>
          <a:p>
            <a:pPr indent="228600" lvl="0" marL="0" rtl="0">
              <a:spcBef>
                <a:spcPts val="0"/>
              </a:spcBef>
              <a:spcAft>
                <a:spcPts val="0"/>
              </a:spcAft>
              <a:buClr>
                <a:schemeClr val="dk1"/>
              </a:buClr>
              <a:buSzPts val="1100"/>
              <a:buFont typeface="Arial"/>
              <a:buNone/>
            </a:pPr>
            <a:r>
              <a:t/>
            </a:r>
            <a:endParaRPr sz="2200">
              <a:latin typeface="Comfortaa"/>
              <a:ea typeface="Comfortaa"/>
              <a:cs typeface="Comfortaa"/>
              <a:sym typeface="Comfortaa"/>
            </a:endParaRPr>
          </a:p>
          <a:p>
            <a:pPr indent="228600" lvl="0" marL="0" rtl="0">
              <a:spcBef>
                <a:spcPts val="0"/>
              </a:spcBef>
              <a:spcAft>
                <a:spcPts val="0"/>
              </a:spcAft>
              <a:buClr>
                <a:schemeClr val="dk1"/>
              </a:buClr>
              <a:buSzPts val="1100"/>
              <a:buFont typeface="Arial"/>
              <a:buNone/>
            </a:pPr>
            <a:r>
              <a:rPr lang="en" sz="2200">
                <a:latin typeface="Comfortaa"/>
                <a:ea typeface="Comfortaa"/>
                <a:cs typeface="Comfortaa"/>
                <a:sym typeface="Comfortaa"/>
              </a:rPr>
              <a:t>Record -- Collected Data</a:t>
            </a:r>
            <a:endParaRPr sz="2200">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rgbClr val="157EFB"/>
                </a:solidFill>
                <a:latin typeface="Comfortaa"/>
                <a:ea typeface="Comfortaa"/>
                <a:cs typeface="Comfortaa"/>
                <a:sym typeface="Comfortaa"/>
              </a:rPr>
              <a:t>Users / Environment</a:t>
            </a:r>
            <a:endParaRPr b="1">
              <a:solidFill>
                <a:srgbClr val="157EFB"/>
              </a:solidFill>
              <a:latin typeface="Comfortaa"/>
              <a:ea typeface="Comfortaa"/>
              <a:cs typeface="Comfortaa"/>
              <a:sym typeface="Comfortaa"/>
            </a:endParaRPr>
          </a:p>
        </p:txBody>
      </p:sp>
      <p:sp>
        <p:nvSpPr>
          <p:cNvPr id="64" name="Shape 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2400">
                <a:latin typeface="Comfortaa"/>
                <a:ea typeface="Comfortaa"/>
                <a:cs typeface="Comfortaa"/>
                <a:sym typeface="Comfortaa"/>
              </a:rPr>
              <a:t>Users</a:t>
            </a:r>
            <a:endParaRPr sz="2400">
              <a:latin typeface="Comfortaa"/>
              <a:ea typeface="Comfortaa"/>
              <a:cs typeface="Comfortaa"/>
              <a:sym typeface="Comfortaa"/>
            </a:endParaRPr>
          </a:p>
          <a:p>
            <a:pPr indent="-342900" lvl="0" marL="457200" rtl="0">
              <a:spcBef>
                <a:spcPts val="0"/>
              </a:spcBef>
              <a:spcAft>
                <a:spcPts val="0"/>
              </a:spcAft>
              <a:buSzPts val="1800"/>
              <a:buFont typeface="Comfortaa"/>
              <a:buChar char="●"/>
            </a:pPr>
            <a:r>
              <a:rPr lang="en">
                <a:latin typeface="Comfortaa"/>
                <a:ea typeface="Comfortaa"/>
                <a:cs typeface="Comfortaa"/>
                <a:sym typeface="Comfortaa"/>
              </a:rPr>
              <a:t>MTU students enrolled in traffic engineering course</a:t>
            </a:r>
            <a:endParaRPr>
              <a:latin typeface="Comfortaa"/>
              <a:ea typeface="Comfortaa"/>
              <a:cs typeface="Comfortaa"/>
              <a:sym typeface="Comfortaa"/>
            </a:endParaRPr>
          </a:p>
          <a:p>
            <a:pPr indent="-342900" lvl="0" marL="457200" rtl="0">
              <a:spcBef>
                <a:spcPts val="0"/>
              </a:spcBef>
              <a:spcAft>
                <a:spcPts val="0"/>
              </a:spcAft>
              <a:buSzPts val="1800"/>
              <a:buFont typeface="Comfortaa"/>
              <a:buChar char="●"/>
            </a:pPr>
            <a:r>
              <a:rPr lang="en">
                <a:latin typeface="Comfortaa"/>
                <a:ea typeface="Comfortaa"/>
                <a:cs typeface="Comfortaa"/>
                <a:sym typeface="Comfortaa"/>
              </a:rPr>
              <a:t>MTU professor of traffic engineering course</a:t>
            </a:r>
            <a:br>
              <a:rPr lang="en">
                <a:latin typeface="Comfortaa"/>
                <a:ea typeface="Comfortaa"/>
                <a:cs typeface="Comfortaa"/>
                <a:sym typeface="Comfortaa"/>
              </a:rPr>
            </a:br>
            <a:endParaRPr>
              <a:latin typeface="Comfortaa"/>
              <a:ea typeface="Comfortaa"/>
              <a:cs typeface="Comfortaa"/>
              <a:sym typeface="Comfortaa"/>
            </a:endParaRPr>
          </a:p>
          <a:p>
            <a:pPr indent="0" lvl="0" marL="0" rtl="0">
              <a:lnSpc>
                <a:spcPct val="150000"/>
              </a:lnSpc>
              <a:spcBef>
                <a:spcPts val="0"/>
              </a:spcBef>
              <a:spcAft>
                <a:spcPts val="0"/>
              </a:spcAft>
              <a:buNone/>
            </a:pPr>
            <a:r>
              <a:rPr lang="en" sz="2400">
                <a:latin typeface="Comfortaa"/>
                <a:ea typeface="Comfortaa"/>
                <a:cs typeface="Comfortaa"/>
                <a:sym typeface="Comfortaa"/>
              </a:rPr>
              <a:t>Environment</a:t>
            </a:r>
            <a:endParaRPr sz="2400">
              <a:latin typeface="Comfortaa"/>
              <a:ea typeface="Comfortaa"/>
              <a:cs typeface="Comfortaa"/>
              <a:sym typeface="Comfortaa"/>
            </a:endParaRPr>
          </a:p>
          <a:p>
            <a:pPr indent="-342900" lvl="0" marL="457200" rtl="0">
              <a:spcBef>
                <a:spcPts val="0"/>
              </a:spcBef>
              <a:spcAft>
                <a:spcPts val="0"/>
              </a:spcAft>
              <a:buSzPts val="1800"/>
              <a:buFont typeface="Comfortaa"/>
              <a:buChar char="●"/>
            </a:pPr>
            <a:r>
              <a:rPr lang="en">
                <a:latin typeface="Comfortaa"/>
                <a:ea typeface="Comfortaa"/>
                <a:cs typeface="Comfortaa"/>
                <a:sym typeface="Comfortaa"/>
              </a:rPr>
              <a:t>4-way intersections</a:t>
            </a:r>
            <a:endParaRPr>
              <a:latin typeface="Comfortaa"/>
              <a:ea typeface="Comfortaa"/>
              <a:cs typeface="Comfortaa"/>
              <a:sym typeface="Comfortaa"/>
            </a:endParaRPr>
          </a:p>
          <a:p>
            <a:pPr indent="-342900" lvl="0" marL="457200">
              <a:spcBef>
                <a:spcPts val="0"/>
              </a:spcBef>
              <a:spcAft>
                <a:spcPts val="0"/>
              </a:spcAft>
              <a:buSzPts val="1800"/>
              <a:buFont typeface="Comfortaa"/>
              <a:buChar char="●"/>
            </a:pPr>
            <a:r>
              <a:rPr lang="en">
                <a:latin typeface="Comfortaa"/>
                <a:ea typeface="Comfortaa"/>
                <a:cs typeface="Comfortaa"/>
                <a:sym typeface="Comfortaa"/>
              </a:rPr>
              <a:t>Outdoors</a:t>
            </a:r>
            <a:endParaRPr>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57EFB"/>
        </a:solidFill>
      </p:bgPr>
    </p:bg>
    <p:spTree>
      <p:nvGrpSpPr>
        <p:cNvPr id="68" name="Shape 68"/>
        <p:cNvGrpSpPr/>
        <p:nvPr/>
      </p:nvGrpSpPr>
      <p:grpSpPr>
        <a:xfrm>
          <a:off x="0" y="0"/>
          <a:ext cx="0" cy="0"/>
          <a:chOff x="0" y="0"/>
          <a:chExt cx="0" cy="0"/>
        </a:xfrm>
      </p:grpSpPr>
      <p:sp>
        <p:nvSpPr>
          <p:cNvPr id="69" name="Shape 69"/>
          <p:cNvSpPr txBox="1"/>
          <p:nvPr>
            <p:ph type="title"/>
          </p:nvPr>
        </p:nvSpPr>
        <p:spPr>
          <a:xfrm>
            <a:off x="0" y="526350"/>
            <a:ext cx="9144000" cy="40908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b="1" lang="en">
                <a:solidFill>
                  <a:srgbClr val="FFFFFF"/>
                </a:solidFill>
                <a:latin typeface="Comfortaa"/>
                <a:ea typeface="Comfortaa"/>
                <a:cs typeface="Comfortaa"/>
                <a:sym typeface="Comfortaa"/>
              </a:rPr>
              <a:t>Usage Scenario 1</a:t>
            </a:r>
            <a:r>
              <a:rPr lang="en">
                <a:solidFill>
                  <a:srgbClr val="FFFFFF"/>
                </a:solidFill>
                <a:latin typeface="Comfortaa"/>
                <a:ea typeface="Comfortaa"/>
                <a:cs typeface="Comfortaa"/>
                <a:sym typeface="Comfortaa"/>
              </a:rPr>
              <a:t>:</a:t>
            </a:r>
            <a:br>
              <a:rPr lang="en">
                <a:solidFill>
                  <a:srgbClr val="FFFFFF"/>
                </a:solidFill>
                <a:latin typeface="Comfortaa"/>
                <a:ea typeface="Comfortaa"/>
                <a:cs typeface="Comfortaa"/>
                <a:sym typeface="Comfortaa"/>
              </a:rPr>
            </a:br>
            <a:r>
              <a:rPr lang="en">
                <a:solidFill>
                  <a:srgbClr val="FFFFFF"/>
                </a:solidFill>
                <a:latin typeface="Comfortaa"/>
                <a:ea typeface="Comfortaa"/>
                <a:cs typeface="Comfortaa"/>
                <a:sym typeface="Comfortaa"/>
              </a:rPr>
              <a:t> Students Counting Traffic</a:t>
            </a:r>
            <a:endParaRPr>
              <a:solidFill>
                <a:srgbClr val="FFFFFF"/>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rgbClr val="157EFB"/>
                </a:solidFill>
                <a:latin typeface="Comfortaa"/>
                <a:ea typeface="Comfortaa"/>
                <a:cs typeface="Comfortaa"/>
                <a:sym typeface="Comfortaa"/>
              </a:rPr>
              <a:t>Scenario</a:t>
            </a:r>
            <a:endParaRPr>
              <a:solidFill>
                <a:srgbClr val="157EFB"/>
              </a:solidFill>
              <a:latin typeface="Comfortaa"/>
              <a:ea typeface="Comfortaa"/>
              <a:cs typeface="Comfortaa"/>
              <a:sym typeface="Comfortaa"/>
            </a:endParaRPr>
          </a:p>
        </p:txBody>
      </p:sp>
      <p:sp>
        <p:nvSpPr>
          <p:cNvPr id="75" name="Shape 75"/>
          <p:cNvSpPr txBox="1"/>
          <p:nvPr>
            <p:ph idx="1" type="subTitle"/>
          </p:nvPr>
        </p:nvSpPr>
        <p:spPr>
          <a:xfrm>
            <a:off x="265500" y="2503375"/>
            <a:ext cx="4045200" cy="12351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800">
                <a:solidFill>
                  <a:srgbClr val="157EFB"/>
                </a:solidFill>
                <a:latin typeface="Comfortaa"/>
                <a:ea typeface="Comfortaa"/>
                <a:cs typeface="Comfortaa"/>
                <a:sym typeface="Comfortaa"/>
              </a:rPr>
              <a:t>Description</a:t>
            </a:r>
            <a:endParaRPr sz="1800">
              <a:solidFill>
                <a:srgbClr val="157EFB"/>
              </a:solidFill>
            </a:endParaRPr>
          </a:p>
        </p:txBody>
      </p:sp>
      <p:sp>
        <p:nvSpPr>
          <p:cNvPr id="76" name="Shape 7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n" sz="1400">
                <a:solidFill>
                  <a:srgbClr val="157EFB"/>
                </a:solidFill>
                <a:latin typeface="Comfortaa"/>
                <a:ea typeface="Comfortaa"/>
                <a:cs typeface="Comfortaa"/>
                <a:sym typeface="Comfortaa"/>
              </a:rPr>
              <a:t>Robert Johnson, a Civil Engineering student has enrolled in CEE 4402 - Traffic Engineering. This student has been assigned a project that includes collecting data at a traffic intersection. His professor has required him to use a web application that allows users to record data regarding vehicle movements at specific intersections. After the student completes his data collections, the web application will convert the recorded information into a csv file that meets the specific specification of the professor.</a:t>
            </a:r>
            <a:endParaRPr sz="1400">
              <a:solidFill>
                <a:srgbClr val="157EFB"/>
              </a:solidFill>
              <a:latin typeface="Comfortaa"/>
              <a:ea typeface="Comfortaa"/>
              <a:cs typeface="Comfortaa"/>
              <a:sym typeface="Comfortaa"/>
            </a:endParaRPr>
          </a:p>
          <a:p>
            <a:pPr indent="0" lvl="0" marL="0" rtl="0">
              <a:lnSpc>
                <a:spcPct val="100000"/>
              </a:lnSpc>
              <a:spcBef>
                <a:spcPts val="0"/>
              </a:spcBef>
              <a:spcAft>
                <a:spcPts val="0"/>
              </a:spcAft>
              <a:buNone/>
            </a:pPr>
            <a:r>
              <a:t/>
            </a:r>
            <a:endParaRPr sz="1400">
              <a:solidFill>
                <a:srgbClr val="157EFB"/>
              </a:solidFill>
              <a:latin typeface="Comfortaa"/>
              <a:ea typeface="Comfortaa"/>
              <a:cs typeface="Comfortaa"/>
              <a:sym typeface="Comfortaa"/>
            </a:endParaRPr>
          </a:p>
          <a:p>
            <a:pPr indent="0" lvl="0" marL="0" rtl="0">
              <a:lnSpc>
                <a:spcPct val="100000"/>
              </a:lnSpc>
              <a:spcBef>
                <a:spcPts val="0"/>
              </a:spcBef>
              <a:spcAft>
                <a:spcPts val="0"/>
              </a:spcAft>
              <a:buClr>
                <a:schemeClr val="dk1"/>
              </a:buClr>
              <a:buSzPts val="1100"/>
              <a:buFont typeface="Arial"/>
              <a:buNone/>
            </a:pPr>
            <a:r>
              <a:t/>
            </a:r>
            <a:endParaRPr sz="1400">
              <a:solidFill>
                <a:srgbClr val="157EFB"/>
              </a:solidFill>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0F4FF"/>
        </a:solidFill>
      </p:bgPr>
    </p:bg>
    <p:spTree>
      <p:nvGrpSpPr>
        <p:cNvPr id="80"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1141815" y="0"/>
            <a:ext cx="686037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0F4FF"/>
        </a:solidFill>
      </p:bgPr>
    </p:bg>
    <p:spTree>
      <p:nvGrpSpPr>
        <p:cNvPr id="85" name="Shape 85"/>
        <p:cNvGrpSpPr/>
        <p:nvPr/>
      </p:nvGrpSpPr>
      <p:grpSpPr>
        <a:xfrm>
          <a:off x="0" y="0"/>
          <a:ext cx="0" cy="0"/>
          <a:chOff x="0" y="0"/>
          <a:chExt cx="0" cy="0"/>
        </a:xfrm>
      </p:grpSpPr>
      <p:pic>
        <p:nvPicPr>
          <p:cNvPr id="86" name="Shape 86"/>
          <p:cNvPicPr preferRelativeResize="0"/>
          <p:nvPr/>
        </p:nvPicPr>
        <p:blipFill rotWithShape="1">
          <a:blip r:embed="rId3">
            <a:alphaModFix/>
          </a:blip>
          <a:srcRect b="0" l="0" r="0" t="0"/>
          <a:stretch/>
        </p:blipFill>
        <p:spPr>
          <a:xfrm>
            <a:off x="1141817" y="0"/>
            <a:ext cx="6860365" cy="5143500"/>
          </a:xfrm>
          <a:prstGeom prst="rect">
            <a:avLst/>
          </a:prstGeom>
          <a:noFill/>
          <a:ln>
            <a:noFill/>
          </a:ln>
        </p:spPr>
      </p:pic>
      <p:sp>
        <p:nvSpPr>
          <p:cNvPr id="87" name="Shape 87"/>
          <p:cNvSpPr txBox="1"/>
          <p:nvPr/>
        </p:nvSpPr>
        <p:spPr>
          <a:xfrm>
            <a:off x="473950" y="2899275"/>
            <a:ext cx="1205700" cy="1031400"/>
          </a:xfrm>
          <a:prstGeom prst="rect">
            <a:avLst/>
          </a:prstGeom>
          <a:noFill/>
          <a:ln>
            <a:noFill/>
          </a:ln>
        </p:spPr>
        <p:txBody>
          <a:bodyPr anchorCtr="0" anchor="t" bIns="91425" lIns="91425" spcFirstLastPara="1" rIns="91425" wrap="square" tIns="91425">
            <a:noAutofit/>
          </a:bodyPr>
          <a:lstStyle/>
          <a:p>
            <a:pPr indent="0" lvl="0" marL="0" algn="just">
              <a:spcBef>
                <a:spcPts val="0"/>
              </a:spcBef>
              <a:spcAft>
                <a:spcPts val="0"/>
              </a:spcAft>
              <a:buNone/>
            </a:pPr>
            <a:r>
              <a:rPr lang="en">
                <a:solidFill>
                  <a:srgbClr val="666666"/>
                </a:solidFill>
              </a:rPr>
              <a:t>Considering intersection dropdown</a:t>
            </a:r>
            <a:endParaRPr>
              <a:solidFill>
                <a:srgbClr val="666666"/>
              </a:solidFill>
            </a:endParaRPr>
          </a:p>
        </p:txBody>
      </p:sp>
      <p:cxnSp>
        <p:nvCxnSpPr>
          <p:cNvPr id="88" name="Shape 88"/>
          <p:cNvCxnSpPr/>
          <p:nvPr/>
        </p:nvCxnSpPr>
        <p:spPr>
          <a:xfrm>
            <a:off x="1596025" y="3282675"/>
            <a:ext cx="1679700" cy="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0F4FF"/>
        </a:solidFill>
      </p:bgPr>
    </p:bg>
    <p:spTree>
      <p:nvGrpSpPr>
        <p:cNvPr id="92"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b="0" l="0" r="0" t="0"/>
          <a:stretch/>
        </p:blipFill>
        <p:spPr>
          <a:xfrm>
            <a:off x="1141817" y="0"/>
            <a:ext cx="686036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0F4FF"/>
        </a:solidFill>
      </p:bgPr>
    </p:bg>
    <p:spTree>
      <p:nvGrpSpPr>
        <p:cNvPr id="97" name="Shape 97"/>
        <p:cNvGrpSpPr/>
        <p:nvPr/>
      </p:nvGrpSpPr>
      <p:grpSpPr>
        <a:xfrm>
          <a:off x="0" y="0"/>
          <a:ext cx="0" cy="0"/>
          <a:chOff x="0" y="0"/>
          <a:chExt cx="0" cy="0"/>
        </a:xfrm>
      </p:grpSpPr>
      <p:pic>
        <p:nvPicPr>
          <p:cNvPr id="98" name="Shape 98"/>
          <p:cNvPicPr preferRelativeResize="0"/>
          <p:nvPr/>
        </p:nvPicPr>
        <p:blipFill rotWithShape="1">
          <a:blip r:embed="rId3">
            <a:alphaModFix/>
          </a:blip>
          <a:srcRect b="0" l="0" r="0" t="0"/>
          <a:stretch/>
        </p:blipFill>
        <p:spPr>
          <a:xfrm>
            <a:off x="1141817" y="0"/>
            <a:ext cx="686036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157EFB"/>
                </a:solidFill>
                <a:latin typeface="Comfortaa"/>
                <a:ea typeface="Comfortaa"/>
                <a:cs typeface="Comfortaa"/>
                <a:sym typeface="Comfortaa"/>
              </a:rPr>
              <a:t>Usability Goals &amp; Concerns</a:t>
            </a:r>
            <a:endParaRPr>
              <a:solidFill>
                <a:srgbClr val="157EFB"/>
              </a:solidFill>
              <a:latin typeface="Comfortaa"/>
              <a:ea typeface="Comfortaa"/>
              <a:cs typeface="Comfortaa"/>
              <a:sym typeface="Comfortaa"/>
            </a:endParaRPr>
          </a:p>
        </p:txBody>
      </p:sp>
      <p:sp>
        <p:nvSpPr>
          <p:cNvPr id="104" name="Shape 10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Font typeface="Comfortaa"/>
              <a:buChar char="●"/>
            </a:pPr>
            <a:r>
              <a:rPr lang="en">
                <a:latin typeface="Comfortaa"/>
                <a:ea typeface="Comfortaa"/>
                <a:cs typeface="Comfortaa"/>
                <a:sym typeface="Comfortaa"/>
              </a:rPr>
              <a:t>Goals</a:t>
            </a:r>
            <a:endParaRPr>
              <a:latin typeface="Comfortaa"/>
              <a:ea typeface="Comfortaa"/>
              <a:cs typeface="Comfortaa"/>
              <a:sym typeface="Comfortaa"/>
            </a:endParaRPr>
          </a:p>
          <a:p>
            <a:pPr indent="-317500" lvl="1" marL="914400" rtl="0">
              <a:spcBef>
                <a:spcPts val="0"/>
              </a:spcBef>
              <a:spcAft>
                <a:spcPts val="0"/>
              </a:spcAft>
              <a:buSzPts val="1400"/>
              <a:buFont typeface="Comfortaa"/>
              <a:buChar char="○"/>
            </a:pPr>
            <a:r>
              <a:rPr lang="en">
                <a:latin typeface="Comfortaa"/>
                <a:ea typeface="Comfortaa"/>
                <a:cs typeface="Comfortaa"/>
                <a:sym typeface="Comfortaa"/>
              </a:rPr>
              <a:t>We want to make sure the app is easy to use and learn</a:t>
            </a:r>
            <a:endParaRPr>
              <a:latin typeface="Comfortaa"/>
              <a:ea typeface="Comfortaa"/>
              <a:cs typeface="Comfortaa"/>
              <a:sym typeface="Comfortaa"/>
            </a:endParaRPr>
          </a:p>
          <a:p>
            <a:pPr indent="-317500" lvl="1" marL="914400" rtl="0">
              <a:spcBef>
                <a:spcPts val="1600"/>
              </a:spcBef>
              <a:spcAft>
                <a:spcPts val="0"/>
              </a:spcAft>
              <a:buSzPts val="1400"/>
              <a:buFont typeface="Comfortaa"/>
              <a:buChar char="○"/>
            </a:pPr>
            <a:r>
              <a:rPr lang="en">
                <a:latin typeface="Comfortaa"/>
                <a:ea typeface="Comfortaa"/>
                <a:cs typeface="Comfortaa"/>
                <a:sym typeface="Comfortaa"/>
              </a:rPr>
              <a:t>Users can easily change mistakes and review input data</a:t>
            </a:r>
            <a:endParaRPr>
              <a:latin typeface="Comfortaa"/>
              <a:ea typeface="Comfortaa"/>
              <a:cs typeface="Comfortaa"/>
              <a:sym typeface="Comfortaa"/>
            </a:endParaRPr>
          </a:p>
          <a:p>
            <a:pPr indent="-342900" lvl="0" marL="457200" rtl="0">
              <a:spcBef>
                <a:spcPts val="1600"/>
              </a:spcBef>
              <a:spcAft>
                <a:spcPts val="0"/>
              </a:spcAft>
              <a:buSzPts val="1800"/>
              <a:buFont typeface="Comfortaa"/>
              <a:buChar char="●"/>
            </a:pPr>
            <a:r>
              <a:rPr lang="en">
                <a:latin typeface="Comfortaa"/>
                <a:ea typeface="Comfortaa"/>
                <a:cs typeface="Comfortaa"/>
                <a:sym typeface="Comfortaa"/>
              </a:rPr>
              <a:t>Concerns</a:t>
            </a:r>
            <a:endParaRPr>
              <a:latin typeface="Comfortaa"/>
              <a:ea typeface="Comfortaa"/>
              <a:cs typeface="Comfortaa"/>
              <a:sym typeface="Comfortaa"/>
            </a:endParaRPr>
          </a:p>
          <a:p>
            <a:pPr indent="-317500" lvl="1" marL="914400" rtl="0">
              <a:spcBef>
                <a:spcPts val="1600"/>
              </a:spcBef>
              <a:spcAft>
                <a:spcPts val="0"/>
              </a:spcAft>
              <a:buSzPts val="1400"/>
              <a:buFont typeface="Comfortaa"/>
              <a:buChar char="○"/>
            </a:pPr>
            <a:r>
              <a:rPr lang="en">
                <a:latin typeface="Comfortaa"/>
                <a:ea typeface="Comfortaa"/>
                <a:cs typeface="Comfortaa"/>
                <a:sym typeface="Comfortaa"/>
              </a:rPr>
              <a:t>Loss of connection / Loss of Data</a:t>
            </a:r>
            <a:endParaRPr>
              <a:latin typeface="Comfortaa"/>
              <a:ea typeface="Comfortaa"/>
              <a:cs typeface="Comfortaa"/>
              <a:sym typeface="Comfortaa"/>
            </a:endParaRPr>
          </a:p>
          <a:p>
            <a:pPr indent="-317500" lvl="1" marL="914400" rtl="0">
              <a:spcBef>
                <a:spcPts val="1600"/>
              </a:spcBef>
              <a:spcAft>
                <a:spcPts val="0"/>
              </a:spcAft>
              <a:buSzPts val="1400"/>
              <a:buFont typeface="Comfortaa"/>
              <a:buChar char="○"/>
            </a:pPr>
            <a:r>
              <a:rPr lang="en">
                <a:latin typeface="Comfortaa"/>
                <a:ea typeface="Comfortaa"/>
                <a:cs typeface="Comfortaa"/>
                <a:sym typeface="Comfortaa"/>
              </a:rPr>
              <a:t>Visibility during all hours of the day</a:t>
            </a:r>
            <a:endParaRPr>
              <a:latin typeface="Comfortaa"/>
              <a:ea typeface="Comfortaa"/>
              <a:cs typeface="Comfortaa"/>
              <a:sym typeface="Comfortaa"/>
            </a:endParaRPr>
          </a:p>
          <a:p>
            <a:pPr indent="0" lvl="0" marL="0" rtl="0">
              <a:spcBef>
                <a:spcPts val="1600"/>
              </a:spcBef>
              <a:spcAft>
                <a:spcPts val="1600"/>
              </a:spcAft>
              <a:buNone/>
            </a:pPr>
            <a:r>
              <a:rPr lang="en">
                <a:latin typeface="Comfortaa"/>
                <a:ea typeface="Comfortaa"/>
                <a:cs typeface="Comfortaa"/>
                <a:sym typeface="Comfortaa"/>
              </a:rPr>
              <a:t>	</a:t>
            </a:r>
            <a:endParaRPr>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