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71" r:id="rId8"/>
    <p:sldId id="259" r:id="rId9"/>
    <p:sldId id="260" r:id="rId10"/>
    <p:sldId id="268" r:id="rId11"/>
    <p:sldId id="269" r:id="rId12"/>
    <p:sldId id="270" r:id="rId13"/>
    <p:sldId id="272" r:id="rId14"/>
    <p:sldId id="262" r:id="rId15"/>
    <p:sldId id="273" r:id="rId16"/>
    <p:sldId id="263" r:id="rId17"/>
    <p:sldId id="274" r:id="rId18"/>
    <p:sldId id="264" r:id="rId19"/>
    <p:sldId id="275" r:id="rId20"/>
    <p:sldId id="276" r:id="rId21"/>
    <p:sldId id="265" r:id="rId22"/>
    <p:sldId id="278" r:id="rId23"/>
    <p:sldId id="279" r:id="rId24"/>
    <p:sldId id="266" r:id="rId25"/>
    <p:sldId id="277"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548F8-D154-4B10-A35A-54F79EB8FCF8}" v="83" dt="2021-04-22T09:17:11.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p:scale>
          <a:sx n="57" d="100"/>
          <a:sy n="57" d="100"/>
        </p:scale>
        <p:origin x="1834" y="6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F9BB-0455-4BE4-9E56-9C1A1259C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3F389C-BA9E-4CB0-8D37-3734D2697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59253C-4E81-4173-A9FE-14772BA5193D}"/>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5" name="Footer Placeholder 4">
            <a:extLst>
              <a:ext uri="{FF2B5EF4-FFF2-40B4-BE49-F238E27FC236}">
                <a16:creationId xmlns:a16="http://schemas.microsoft.com/office/drawing/2014/main" id="{4733EE2D-256C-47C4-BAD2-8C3BF9A5D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CB01F-EBBE-4E9C-BBC5-196D3237B705}"/>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379139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E220-48BB-46EA-A9F0-22A5AB4AD5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80AE17-382C-495C-91BC-0582E3AA0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4B892-6053-4F7A-A04F-0693861FF94F}"/>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5" name="Footer Placeholder 4">
            <a:extLst>
              <a:ext uri="{FF2B5EF4-FFF2-40B4-BE49-F238E27FC236}">
                <a16:creationId xmlns:a16="http://schemas.microsoft.com/office/drawing/2014/main" id="{0E91A081-243B-47D6-8D82-4B24F6065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1F484-8AA5-4229-9F28-4F3ED639916E}"/>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184302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61BEC-AFB7-4F70-9F74-02142936CE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591913-6357-4770-92D8-CCF65198C4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F3D90-CA71-4D3B-8DF6-2B12FF5661F7}"/>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5" name="Footer Placeholder 4">
            <a:extLst>
              <a:ext uri="{FF2B5EF4-FFF2-40B4-BE49-F238E27FC236}">
                <a16:creationId xmlns:a16="http://schemas.microsoft.com/office/drawing/2014/main" id="{B49F0ECD-7AB1-4CEA-A58A-48A14D93C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8E6C3-E33F-4D06-9E21-323197DE6A30}"/>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408476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252E-BFC3-40DC-A0F8-EFB85F78B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99050-3038-455C-A3BB-8C1E4F858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F8080-C29F-4906-A2C5-517DA0C9E2AB}"/>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5" name="Footer Placeholder 4">
            <a:extLst>
              <a:ext uri="{FF2B5EF4-FFF2-40B4-BE49-F238E27FC236}">
                <a16:creationId xmlns:a16="http://schemas.microsoft.com/office/drawing/2014/main" id="{929686AA-0C35-4FCA-A330-6626E4A4F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6135E-9517-4C18-BEED-7E7CACBAE51C}"/>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59059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DEA2-5477-455F-9D6E-784E89E4F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92875B-A45F-4414-9DD9-AE68C5F29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20AA9-2053-4F2E-92F9-E6A2BFC83461}"/>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5" name="Footer Placeholder 4">
            <a:extLst>
              <a:ext uri="{FF2B5EF4-FFF2-40B4-BE49-F238E27FC236}">
                <a16:creationId xmlns:a16="http://schemas.microsoft.com/office/drawing/2014/main" id="{E00412F7-02D9-4EE1-910F-F66592385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2AFA9-7ADF-4F16-A98D-60DD601857F2}"/>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157214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044E-6E88-4C61-A36F-06A287CA9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F1F10-29C9-49E2-A683-1278C9873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33FE48-EE6C-4665-87F4-C32BA594BF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AC4B7-F185-4D91-8DF5-9B90E8058553}"/>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6" name="Footer Placeholder 5">
            <a:extLst>
              <a:ext uri="{FF2B5EF4-FFF2-40B4-BE49-F238E27FC236}">
                <a16:creationId xmlns:a16="http://schemas.microsoft.com/office/drawing/2014/main" id="{7C488CAB-B507-43DB-AC5B-CE1E0B307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1B242-1392-42DE-A8DA-0F67F5FB33C0}"/>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325220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E048-CB62-4149-8887-8A180F16B1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6C764-58ED-42DC-8BDD-D7023094D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471899-1C79-472E-839A-778CA6411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F20671-2F1F-4F04-85F1-8FFA6002E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4D4AD-A486-49BD-B7FA-B6FD77C6F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784DF-8B98-4067-B330-F87C69FAFCAE}"/>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8" name="Footer Placeholder 7">
            <a:extLst>
              <a:ext uri="{FF2B5EF4-FFF2-40B4-BE49-F238E27FC236}">
                <a16:creationId xmlns:a16="http://schemas.microsoft.com/office/drawing/2014/main" id="{EABE0A1A-0255-4577-BF70-2187EAF5B8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050DB4-8CE1-4402-8165-CF75CE8273E3}"/>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276671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6126-D839-4D51-9C7B-1B27CAD13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71208C-769D-42AE-A8DE-F336D80B25B3}"/>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4" name="Footer Placeholder 3">
            <a:extLst>
              <a:ext uri="{FF2B5EF4-FFF2-40B4-BE49-F238E27FC236}">
                <a16:creationId xmlns:a16="http://schemas.microsoft.com/office/drawing/2014/main" id="{AFDB290D-1645-4043-A639-705B5141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533D08-F125-42C2-A763-5A5DC50A1E62}"/>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81779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AB0FC3-9140-401A-A4B1-8E288588D832}"/>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3" name="Footer Placeholder 2">
            <a:extLst>
              <a:ext uri="{FF2B5EF4-FFF2-40B4-BE49-F238E27FC236}">
                <a16:creationId xmlns:a16="http://schemas.microsoft.com/office/drawing/2014/main" id="{DB2D2976-1B2A-42AC-B8FF-2C26B7B3BB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DCBFE-896B-44B0-9CD4-404639207A26}"/>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54606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F89D-EF91-4899-BB7C-41A524CA7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12FBE3-761E-4E74-B6E5-921B8F759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DD44FE-4117-461A-A034-AF3FBFFBE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CD8A6-10CB-451F-8901-831920C832A5}"/>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6" name="Footer Placeholder 5">
            <a:extLst>
              <a:ext uri="{FF2B5EF4-FFF2-40B4-BE49-F238E27FC236}">
                <a16:creationId xmlns:a16="http://schemas.microsoft.com/office/drawing/2014/main" id="{B7210658-3B74-4512-9959-0C36B0BF9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10C73-B2FB-453C-8D95-9B8E2196EA9A}"/>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267232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A112-9E82-4644-8DCF-208A45DE2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F7EEB6-4F66-442F-9FC6-459F60E54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71C959-A179-4F1A-BDED-BA59C179F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C726E-FDDB-404E-9FC8-92B2BE7EFD0E}"/>
              </a:ext>
            </a:extLst>
          </p:cNvPr>
          <p:cNvSpPr>
            <a:spLocks noGrp="1"/>
          </p:cNvSpPr>
          <p:nvPr>
            <p:ph type="dt" sz="half" idx="10"/>
          </p:nvPr>
        </p:nvSpPr>
        <p:spPr/>
        <p:txBody>
          <a:bodyPr/>
          <a:lstStyle/>
          <a:p>
            <a:fld id="{5ABB0E2A-BB98-4E59-9F46-DBE06EBD6B10}" type="datetimeFigureOut">
              <a:rPr lang="en-US" smtClean="0"/>
              <a:t>4/19/2021</a:t>
            </a:fld>
            <a:endParaRPr lang="en-US"/>
          </a:p>
        </p:txBody>
      </p:sp>
      <p:sp>
        <p:nvSpPr>
          <p:cNvPr id="6" name="Footer Placeholder 5">
            <a:extLst>
              <a:ext uri="{FF2B5EF4-FFF2-40B4-BE49-F238E27FC236}">
                <a16:creationId xmlns:a16="http://schemas.microsoft.com/office/drawing/2014/main" id="{C4CE1B2C-55FE-4CE8-8393-EB71F5428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CE207-5F89-4BBA-8498-5995EE9889F9}"/>
              </a:ext>
            </a:extLst>
          </p:cNvPr>
          <p:cNvSpPr>
            <a:spLocks noGrp="1"/>
          </p:cNvSpPr>
          <p:nvPr>
            <p:ph type="sldNum" sz="quarter" idx="12"/>
          </p:nvPr>
        </p:nvSpPr>
        <p:spPr/>
        <p:txBody>
          <a:bodyPr/>
          <a:lstStyle/>
          <a:p>
            <a:fld id="{51EADB5E-4DAB-4154-9154-62B91F99DFEB}" type="slidenum">
              <a:rPr lang="en-US" smtClean="0"/>
              <a:t>‹#›</a:t>
            </a:fld>
            <a:endParaRPr lang="en-US"/>
          </a:p>
        </p:txBody>
      </p:sp>
    </p:spTree>
    <p:extLst>
      <p:ext uri="{BB962C8B-B14F-4D97-AF65-F5344CB8AC3E}">
        <p14:creationId xmlns:p14="http://schemas.microsoft.com/office/powerpoint/2010/main" val="271951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C62750-1937-4219-A052-8A5254A863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0D3F40-6CC1-41A2-9DDE-2AC69977A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08502-4618-436B-9D6F-5A3F5C78E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B0E2A-BB98-4E59-9F46-DBE06EBD6B10}" type="datetimeFigureOut">
              <a:rPr lang="en-US" smtClean="0"/>
              <a:t>4/19/2021</a:t>
            </a:fld>
            <a:endParaRPr lang="en-US"/>
          </a:p>
        </p:txBody>
      </p:sp>
      <p:sp>
        <p:nvSpPr>
          <p:cNvPr id="5" name="Footer Placeholder 4">
            <a:extLst>
              <a:ext uri="{FF2B5EF4-FFF2-40B4-BE49-F238E27FC236}">
                <a16:creationId xmlns:a16="http://schemas.microsoft.com/office/drawing/2014/main" id="{9B08E0C9-1AEF-4BDD-8D9A-15E78AD79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29373C-9FF6-4F9E-847E-A2E1541CB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ADB5E-4DAB-4154-9154-62B91F99DFEB}" type="slidenum">
              <a:rPr lang="en-US" smtClean="0"/>
              <a:t>‹#›</a:t>
            </a:fld>
            <a:endParaRPr lang="en-US"/>
          </a:p>
        </p:txBody>
      </p:sp>
    </p:spTree>
    <p:extLst>
      <p:ext uri="{BB962C8B-B14F-4D97-AF65-F5344CB8AC3E}">
        <p14:creationId xmlns:p14="http://schemas.microsoft.com/office/powerpoint/2010/main" val="2788279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sl.mtu.edu/classes/cs4760/www/projects/s21/grad8/ww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E874C-97B5-48D5-8E7D-06215130DB7A}"/>
              </a:ext>
            </a:extLst>
          </p:cNvPr>
          <p:cNvSpPr>
            <a:spLocks noGrp="1"/>
          </p:cNvSpPr>
          <p:nvPr>
            <p:ph type="ctrTitle"/>
          </p:nvPr>
        </p:nvSpPr>
        <p:spPr>
          <a:xfrm>
            <a:off x="1524000" y="1376363"/>
            <a:ext cx="9144000" cy="2521594"/>
          </a:xfrm>
        </p:spPr>
        <p:txBody>
          <a:bodyPr>
            <a:normAutofit/>
          </a:bodyPr>
          <a:lstStyle/>
          <a:p>
            <a:r>
              <a:rPr lang="en-US" sz="7000"/>
              <a:t>Soil Infiltration </a:t>
            </a:r>
            <a:br>
              <a:rPr lang="en-US" sz="7000"/>
            </a:br>
            <a:r>
              <a:rPr lang="en-US" sz="7000"/>
              <a:t>Usability Test Report</a:t>
            </a:r>
          </a:p>
        </p:txBody>
      </p:sp>
      <p:sp>
        <p:nvSpPr>
          <p:cNvPr id="3" name="Subtitle 2">
            <a:extLst>
              <a:ext uri="{FF2B5EF4-FFF2-40B4-BE49-F238E27FC236}">
                <a16:creationId xmlns:a16="http://schemas.microsoft.com/office/drawing/2014/main" id="{537D4359-5202-4836-AB86-BA2BFA2DFB70}"/>
              </a:ext>
            </a:extLst>
          </p:cNvPr>
          <p:cNvSpPr>
            <a:spLocks noGrp="1"/>
          </p:cNvSpPr>
          <p:nvPr>
            <p:ph type="subTitle" idx="1"/>
          </p:nvPr>
        </p:nvSpPr>
        <p:spPr>
          <a:xfrm>
            <a:off x="1524000" y="4617728"/>
            <a:ext cx="9144000" cy="944339"/>
          </a:xfrm>
        </p:spPr>
        <p:txBody>
          <a:bodyPr>
            <a:normAutofit/>
          </a:bodyPr>
          <a:lstStyle/>
          <a:p>
            <a:endParaRPr lang="en-US" dirty="0"/>
          </a:p>
          <a:p>
            <a:r>
              <a:rPr lang="en-US" dirty="0">
                <a:latin typeface="Times New Roman" panose="02020603050405020304" pitchFamily="18" charset="0"/>
                <a:cs typeface="Times New Roman" panose="02020603050405020304" pitchFamily="18" charset="0"/>
              </a:rPr>
              <a:t>Usability expert : Pooja mothukuri </a:t>
            </a:r>
          </a:p>
        </p:txBody>
      </p:sp>
      <p:cxnSp>
        <p:nvCxnSpPr>
          <p:cNvPr id="30" name="Straight Connector 29">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13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E961-E68D-4020-981F-787723207BEA}"/>
              </a:ext>
            </a:extLst>
          </p:cNvPr>
          <p:cNvSpPr>
            <a:spLocks noGrp="1"/>
          </p:cNvSpPr>
          <p:nvPr>
            <p:ph type="title"/>
          </p:nvPr>
        </p:nvSpPr>
        <p:spPr/>
        <p:txBody>
          <a:bodyPr/>
          <a:lstStyle/>
          <a:p>
            <a:r>
              <a:rPr lang="en-US" dirty="0"/>
              <a:t>Scenario1 : </a:t>
            </a:r>
            <a:r>
              <a:rPr lang="en-US" sz="3000" dirty="0">
                <a:solidFill>
                  <a:srgbClr val="000000"/>
                </a:solidFill>
                <a:effectLst/>
                <a:latin typeface="Times New Roman" panose="02020603050405020304" pitchFamily="18" charset="0"/>
                <a:ea typeface="Times New Roman" panose="02020603050405020304" pitchFamily="18" charset="0"/>
              </a:rPr>
              <a:t>Non Student (road engineer )</a:t>
            </a:r>
            <a:endParaRPr lang="en-US" sz="3000" dirty="0"/>
          </a:p>
        </p:txBody>
      </p:sp>
      <p:sp>
        <p:nvSpPr>
          <p:cNvPr id="3" name="Content Placeholder 2">
            <a:extLst>
              <a:ext uri="{FF2B5EF4-FFF2-40B4-BE49-F238E27FC236}">
                <a16:creationId xmlns:a16="http://schemas.microsoft.com/office/drawing/2014/main" id="{8EDDD465-04ED-48FA-ABFE-5F0EE7CA76AD}"/>
              </a:ext>
            </a:extLst>
          </p:cNvPr>
          <p:cNvSpPr>
            <a:spLocks noGrp="1"/>
          </p:cNvSpPr>
          <p:nvPr>
            <p:ph idx="1"/>
          </p:nvPr>
        </p:nvSpPr>
        <p:spPr/>
        <p:txBody>
          <a:bodyPr/>
          <a:lstStyle/>
          <a:p>
            <a:pPr marL="0" indent="0">
              <a:buNone/>
            </a:pPr>
            <a:r>
              <a:rPr lang="en-US" sz="3000" b="1" u="sng" dirty="0"/>
              <a:t>Test result :</a:t>
            </a:r>
          </a:p>
          <a:p>
            <a:pPr marL="0" indent="0">
              <a:buNone/>
            </a:pPr>
            <a:endParaRPr lang="en-US" sz="3000" b="1" u="sng" dirty="0"/>
          </a:p>
          <a:p>
            <a:r>
              <a:rPr lang="en-US" dirty="0">
                <a:latin typeface="Times New Roman" panose="02020603050405020304" pitchFamily="18" charset="0"/>
                <a:cs typeface="Times New Roman" panose="02020603050405020304" pitchFamily="18" charset="0"/>
              </a:rPr>
              <a:t>Time taken  to navigate: &lt;3sec</a:t>
            </a:r>
          </a:p>
          <a:p>
            <a:r>
              <a:rPr lang="en-US" dirty="0">
                <a:latin typeface="Times New Roman" panose="02020603050405020304" pitchFamily="18" charset="0"/>
                <a:cs typeface="Times New Roman" panose="02020603050405020304" pitchFamily="18" charset="0"/>
              </a:rPr>
              <a:t>No questions asked by participants during first scenario.</a:t>
            </a:r>
          </a:p>
          <a:p>
            <a:r>
              <a:rPr lang="en-US" dirty="0">
                <a:latin typeface="Times New Roman" panose="02020603050405020304" pitchFamily="18" charset="0"/>
                <a:cs typeface="Times New Roman" panose="02020603050405020304" pitchFamily="18" charset="0"/>
              </a:rPr>
              <a:t>They are comfortable while doing their tasks.</a:t>
            </a:r>
          </a:p>
          <a:p>
            <a:r>
              <a:rPr lang="en-US" dirty="0">
                <a:latin typeface="Times New Roman" panose="02020603050405020304" pitchFamily="18" charset="0"/>
                <a:cs typeface="Times New Roman" panose="02020603050405020304" pitchFamily="18" charset="0"/>
              </a:rPr>
              <a:t>Overall feedback given by the participant - satisfied</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48374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85F1-12CF-45DD-BF37-84E7700F0D9B}"/>
              </a:ext>
            </a:extLst>
          </p:cNvPr>
          <p:cNvSpPr>
            <a:spLocks noGrp="1"/>
          </p:cNvSpPr>
          <p:nvPr>
            <p:ph type="title"/>
          </p:nvPr>
        </p:nvSpPr>
        <p:spPr/>
        <p:txBody>
          <a:bodyPr/>
          <a:lstStyle/>
          <a:p>
            <a:r>
              <a:rPr lang="en-US" dirty="0"/>
              <a:t>Scenario2 – Research student </a:t>
            </a:r>
            <a:br>
              <a:rPr lang="en-US" dirty="0"/>
            </a:br>
            <a:endParaRPr lang="en-US" dirty="0"/>
          </a:p>
        </p:txBody>
      </p:sp>
      <p:sp>
        <p:nvSpPr>
          <p:cNvPr id="3" name="Content Placeholder 2">
            <a:extLst>
              <a:ext uri="{FF2B5EF4-FFF2-40B4-BE49-F238E27FC236}">
                <a16:creationId xmlns:a16="http://schemas.microsoft.com/office/drawing/2014/main" id="{5524BE12-B415-43C2-A3F5-3D6392C30858}"/>
              </a:ext>
            </a:extLst>
          </p:cNvPr>
          <p:cNvSpPr>
            <a:spLocks noGrp="1"/>
          </p:cNvSpPr>
          <p:nvPr>
            <p:ph idx="1"/>
          </p:nvPr>
        </p:nvSpPr>
        <p:spPr/>
        <p:txBody>
          <a:bodyPr>
            <a:normAutofit lnSpcReduction="10000"/>
          </a:bodyPr>
          <a:lstStyle/>
          <a:p>
            <a:pPr marL="0" indent="0">
              <a:buNone/>
            </a:pPr>
            <a:r>
              <a:rPr lang="en-US" b="1" u="sng" dirty="0"/>
              <a:t>Goal:</a:t>
            </a:r>
          </a:p>
          <a:p>
            <a:endParaRPr lang="en-US" dirty="0"/>
          </a:p>
          <a:p>
            <a:r>
              <a:rPr lang="en-US" dirty="0"/>
              <a:t>To determine if participant is able to enter data and save it</a:t>
            </a:r>
          </a:p>
          <a:p>
            <a:endParaRPr lang="en-US" b="1" u="sng" dirty="0"/>
          </a:p>
          <a:p>
            <a:pPr marL="0" indent="0">
              <a:buNone/>
            </a:pPr>
            <a:r>
              <a:rPr lang="en-US" sz="2800" b="1" u="sng" dirty="0">
                <a:solidFill>
                  <a:srgbClr val="000000"/>
                </a:solidFill>
                <a:effectLst/>
                <a:latin typeface="Times New Roman" panose="02020603050405020304" pitchFamily="18" charset="0"/>
                <a:ea typeface="Times New Roman" panose="02020603050405020304" pitchFamily="18" charset="0"/>
              </a:rPr>
              <a:t>Task list :</a:t>
            </a:r>
          </a:p>
          <a:p>
            <a:pPr marL="0" indent="0">
              <a:buNone/>
            </a:pPr>
            <a:endParaRPr lang="en-US" sz="2800" b="1" u="sng" dirty="0">
              <a:solidFill>
                <a:srgbClr val="000000"/>
              </a:solidFill>
              <a:effectLst/>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Read pop up and enter given data in the input fields</a:t>
            </a:r>
          </a:p>
          <a:p>
            <a:r>
              <a:rPr lang="en-US" sz="2800" dirty="0">
                <a:solidFill>
                  <a:srgbClr val="000000"/>
                </a:solidFill>
                <a:effectLst/>
                <a:latin typeface="Times New Roman" panose="02020603050405020304" pitchFamily="18" charset="0"/>
                <a:ea typeface="Times New Roman" panose="02020603050405020304" pitchFamily="18" charset="0"/>
              </a:rPr>
              <a:t>Checked for the entered data in the table</a:t>
            </a:r>
          </a:p>
          <a:p>
            <a:r>
              <a:rPr lang="en-US" dirty="0">
                <a:solidFill>
                  <a:srgbClr val="000000"/>
                </a:solidFill>
                <a:latin typeface="Times New Roman" panose="02020603050405020304" pitchFamily="18" charset="0"/>
                <a:ea typeface="Times New Roman" panose="02020603050405020304" pitchFamily="18" charset="0"/>
              </a:rPr>
              <a:t>Save and return to main page</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287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957B-7767-4037-A496-3B0ECA0D5CBE}"/>
              </a:ext>
            </a:extLst>
          </p:cNvPr>
          <p:cNvSpPr>
            <a:spLocks noGrp="1"/>
          </p:cNvSpPr>
          <p:nvPr>
            <p:ph type="title"/>
          </p:nvPr>
        </p:nvSpPr>
        <p:spPr/>
        <p:txBody>
          <a:bodyPr/>
          <a:lstStyle/>
          <a:p>
            <a:r>
              <a:rPr lang="en-US" dirty="0"/>
              <a:t>Scenario2 – Research student</a:t>
            </a:r>
          </a:p>
        </p:txBody>
      </p:sp>
      <p:sp>
        <p:nvSpPr>
          <p:cNvPr id="3" name="Content Placeholder 2">
            <a:extLst>
              <a:ext uri="{FF2B5EF4-FFF2-40B4-BE49-F238E27FC236}">
                <a16:creationId xmlns:a16="http://schemas.microsoft.com/office/drawing/2014/main" id="{99C8B8BA-6EC1-4923-B6D4-784CA8FEE1C5}"/>
              </a:ext>
            </a:extLst>
          </p:cNvPr>
          <p:cNvSpPr>
            <a:spLocks noGrp="1"/>
          </p:cNvSpPr>
          <p:nvPr>
            <p:ph idx="1"/>
          </p:nvPr>
        </p:nvSpPr>
        <p:spPr/>
        <p:txBody>
          <a:bodyPr>
            <a:normAutofit/>
          </a:bodyPr>
          <a:lstStyle/>
          <a:p>
            <a:pPr marL="0" indent="0">
              <a:buNone/>
            </a:pPr>
            <a:r>
              <a:rPr lang="en-US" sz="2800" b="1" u="sng" dirty="0"/>
              <a:t>Test result :</a:t>
            </a:r>
          </a:p>
          <a:p>
            <a:endParaRPr lang="en-US" dirty="0"/>
          </a:p>
          <a:p>
            <a:r>
              <a:rPr lang="en-US" dirty="0">
                <a:latin typeface="Times New Roman" panose="02020603050405020304" pitchFamily="18" charset="0"/>
                <a:cs typeface="Times New Roman" panose="02020603050405020304" pitchFamily="18" charset="0"/>
              </a:rPr>
              <a:t>Time taken  to navigate: &lt;3sec</a:t>
            </a:r>
          </a:p>
          <a:p>
            <a:r>
              <a:rPr lang="en-US" dirty="0">
                <a:latin typeface="Times New Roman" panose="02020603050405020304" pitchFamily="18" charset="0"/>
                <a:cs typeface="Times New Roman" panose="02020603050405020304" pitchFamily="18" charset="0"/>
              </a:rPr>
              <a:t>Participants took some time at the preset values, but they figure it out</a:t>
            </a:r>
          </a:p>
          <a:p>
            <a:r>
              <a:rPr lang="en-US" dirty="0">
                <a:latin typeface="Times New Roman" panose="02020603050405020304" pitchFamily="18" charset="0"/>
                <a:cs typeface="Times New Roman" panose="02020603050405020304" pitchFamily="18" charset="0"/>
              </a:rPr>
              <a:t>They seem confused while doing their tasks.</a:t>
            </a:r>
          </a:p>
          <a:p>
            <a:pPr marL="0" indent="0">
              <a:buNone/>
            </a:pPr>
            <a:r>
              <a:rPr lang="en-US" dirty="0">
                <a:latin typeface="Times New Roman" panose="02020603050405020304" pitchFamily="18" charset="0"/>
                <a:cs typeface="Times New Roman" panose="02020603050405020304" pitchFamily="18" charset="0"/>
              </a:rPr>
              <a:t>	- After entering volumetric data</a:t>
            </a:r>
          </a:p>
          <a:p>
            <a:r>
              <a:rPr lang="en-US" dirty="0">
                <a:latin typeface="Times New Roman" panose="02020603050405020304" pitchFamily="18" charset="0"/>
                <a:cs typeface="Times New Roman" panose="02020603050405020304" pitchFamily="18" charset="0"/>
              </a:rPr>
              <a:t>Overall feedback given by the participant - satisfied</a:t>
            </a:r>
          </a:p>
          <a:p>
            <a:pPr lvl="1"/>
            <a:endParaRPr lang="en-US" dirty="0"/>
          </a:p>
        </p:txBody>
      </p:sp>
    </p:spTree>
    <p:extLst>
      <p:ext uri="{BB962C8B-B14F-4D97-AF65-F5344CB8AC3E}">
        <p14:creationId xmlns:p14="http://schemas.microsoft.com/office/powerpoint/2010/main" val="102849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F65D-55D2-4F81-848B-138D443B11C2}"/>
              </a:ext>
            </a:extLst>
          </p:cNvPr>
          <p:cNvSpPr>
            <a:spLocks noGrp="1"/>
          </p:cNvSpPr>
          <p:nvPr>
            <p:ph type="title"/>
          </p:nvPr>
        </p:nvSpPr>
        <p:spPr/>
        <p:txBody>
          <a:bodyPr/>
          <a:lstStyle/>
          <a:p>
            <a:r>
              <a:rPr lang="en-US" dirty="0"/>
              <a:t>Scenario3 - Research student</a:t>
            </a:r>
            <a:br>
              <a:rPr lang="en-US" dirty="0"/>
            </a:br>
            <a:endParaRPr lang="en-US" dirty="0"/>
          </a:p>
        </p:txBody>
      </p:sp>
      <p:sp>
        <p:nvSpPr>
          <p:cNvPr id="3" name="Content Placeholder 2">
            <a:extLst>
              <a:ext uri="{FF2B5EF4-FFF2-40B4-BE49-F238E27FC236}">
                <a16:creationId xmlns:a16="http://schemas.microsoft.com/office/drawing/2014/main" id="{AF353A4C-3D99-4C47-94B1-037110B0F9D1}"/>
              </a:ext>
            </a:extLst>
          </p:cNvPr>
          <p:cNvSpPr>
            <a:spLocks noGrp="1"/>
          </p:cNvSpPr>
          <p:nvPr>
            <p:ph idx="1"/>
          </p:nvPr>
        </p:nvSpPr>
        <p:spPr/>
        <p:txBody>
          <a:bodyPr/>
          <a:lstStyle/>
          <a:p>
            <a:pPr marL="0" indent="0">
              <a:buNone/>
            </a:pPr>
            <a:r>
              <a:rPr lang="en-US" u="sng" dirty="0"/>
              <a:t>Goal: </a:t>
            </a:r>
          </a:p>
          <a:p>
            <a:r>
              <a:rPr lang="en-US" dirty="0"/>
              <a:t>To determine if user is able to edit and review from previous test data</a:t>
            </a:r>
          </a:p>
          <a:p>
            <a:endParaRPr lang="en-US" dirty="0"/>
          </a:p>
          <a:p>
            <a:pPr marL="0" indent="0">
              <a:buNone/>
            </a:pPr>
            <a:r>
              <a:rPr lang="en-US" sz="2800" b="1" u="sng" dirty="0">
                <a:solidFill>
                  <a:srgbClr val="000000"/>
                </a:solidFill>
                <a:effectLst/>
                <a:latin typeface="Times New Roman" panose="02020603050405020304" pitchFamily="18" charset="0"/>
                <a:ea typeface="Times New Roman" panose="02020603050405020304" pitchFamily="18" charset="0"/>
              </a:rPr>
              <a:t>Task list :</a:t>
            </a:r>
          </a:p>
          <a:p>
            <a:r>
              <a:rPr lang="en-US" dirty="0"/>
              <a:t>In previous test data edit title, location and picture</a:t>
            </a:r>
          </a:p>
          <a:p>
            <a:r>
              <a:rPr lang="en-US" dirty="0"/>
              <a:t>After editing save and return to main page</a:t>
            </a:r>
          </a:p>
          <a:p>
            <a:r>
              <a:rPr lang="en-US" dirty="0"/>
              <a:t>Review the edited data</a:t>
            </a:r>
          </a:p>
          <a:p>
            <a:endParaRPr lang="en-US" dirty="0"/>
          </a:p>
        </p:txBody>
      </p:sp>
    </p:spTree>
    <p:extLst>
      <p:ext uri="{BB962C8B-B14F-4D97-AF65-F5344CB8AC3E}">
        <p14:creationId xmlns:p14="http://schemas.microsoft.com/office/powerpoint/2010/main" val="34120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AD6E-810E-4C87-A1EB-6C49283DB813}"/>
              </a:ext>
            </a:extLst>
          </p:cNvPr>
          <p:cNvSpPr>
            <a:spLocks noGrp="1"/>
          </p:cNvSpPr>
          <p:nvPr>
            <p:ph type="title"/>
          </p:nvPr>
        </p:nvSpPr>
        <p:spPr/>
        <p:txBody>
          <a:bodyPr/>
          <a:lstStyle/>
          <a:p>
            <a:r>
              <a:rPr lang="en-US" dirty="0"/>
              <a:t>Scenario3 - Research student</a:t>
            </a:r>
            <a:br>
              <a:rPr lang="en-US" dirty="0"/>
            </a:br>
            <a:endParaRPr lang="en-US" dirty="0"/>
          </a:p>
        </p:txBody>
      </p:sp>
      <p:sp>
        <p:nvSpPr>
          <p:cNvPr id="3" name="Content Placeholder 2">
            <a:extLst>
              <a:ext uri="{FF2B5EF4-FFF2-40B4-BE49-F238E27FC236}">
                <a16:creationId xmlns:a16="http://schemas.microsoft.com/office/drawing/2014/main" id="{AE40366D-5DEB-4D8F-916B-8717C91B68B3}"/>
              </a:ext>
            </a:extLst>
          </p:cNvPr>
          <p:cNvSpPr>
            <a:spLocks noGrp="1"/>
          </p:cNvSpPr>
          <p:nvPr>
            <p:ph idx="1"/>
          </p:nvPr>
        </p:nvSpPr>
        <p:spPr/>
        <p:txBody>
          <a:bodyPr/>
          <a:lstStyle/>
          <a:p>
            <a:r>
              <a:rPr lang="en-US" sz="2800" b="1" u="sng" dirty="0"/>
              <a:t>Test result :</a:t>
            </a:r>
          </a:p>
          <a:p>
            <a:pPr marL="0" indent="0">
              <a:buNone/>
            </a:pPr>
            <a:endParaRPr lang="en-US" b="1" u="sng" dirty="0"/>
          </a:p>
          <a:p>
            <a:r>
              <a:rPr lang="en-US" dirty="0">
                <a:latin typeface="Times New Roman" panose="02020603050405020304" pitchFamily="18" charset="0"/>
                <a:cs typeface="Times New Roman" panose="02020603050405020304" pitchFamily="18" charset="0"/>
              </a:rPr>
              <a:t>Time taken  to navigate: &lt;3sec</a:t>
            </a:r>
          </a:p>
          <a:p>
            <a:r>
              <a:rPr lang="en-US" dirty="0">
                <a:latin typeface="Times New Roman" panose="02020603050405020304" pitchFamily="18" charset="0"/>
                <a:cs typeface="Times New Roman" panose="02020603050405020304" pitchFamily="18" charset="0"/>
              </a:rPr>
              <a:t>Participants looked around the page and they figure it out in no time.</a:t>
            </a:r>
          </a:p>
          <a:p>
            <a:r>
              <a:rPr lang="en-US" dirty="0">
                <a:latin typeface="Times New Roman" panose="02020603050405020304" pitchFamily="18" charset="0"/>
                <a:cs typeface="Times New Roman" panose="02020603050405020304" pitchFamily="18" charset="0"/>
              </a:rPr>
              <a:t>They seem confused while doing their tasks.</a:t>
            </a:r>
          </a:p>
          <a:p>
            <a:pPr marL="0" indent="0">
              <a:buNone/>
            </a:pPr>
            <a:r>
              <a:rPr lang="en-US" dirty="0">
                <a:latin typeface="Times New Roman" panose="02020603050405020304" pitchFamily="18" charset="0"/>
                <a:cs typeface="Times New Roman" panose="02020603050405020304" pitchFamily="18" charset="0"/>
              </a:rPr>
              <a:t>	- Especially to save their changes and return to the main page</a:t>
            </a:r>
          </a:p>
          <a:p>
            <a:r>
              <a:rPr lang="en-US" dirty="0">
                <a:latin typeface="Times New Roman" panose="02020603050405020304" pitchFamily="18" charset="0"/>
                <a:cs typeface="Times New Roman" panose="02020603050405020304" pitchFamily="18" charset="0"/>
              </a:rPr>
              <a:t>Overall feedback given by the participant - satisfied</a:t>
            </a:r>
          </a:p>
          <a:p>
            <a:pPr marL="0" indent="0">
              <a:buNone/>
            </a:pPr>
            <a:endParaRPr lang="en-US" b="1" u="sng" dirty="0"/>
          </a:p>
          <a:p>
            <a:endParaRPr lang="en-US" sz="2800" dirty="0"/>
          </a:p>
          <a:p>
            <a:endParaRPr lang="en-US" dirty="0"/>
          </a:p>
        </p:txBody>
      </p:sp>
    </p:spTree>
    <p:extLst>
      <p:ext uri="{BB962C8B-B14F-4D97-AF65-F5344CB8AC3E}">
        <p14:creationId xmlns:p14="http://schemas.microsoft.com/office/powerpoint/2010/main" val="214128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35EAD-E85E-48F4-B74D-8D5A730D6DBC}"/>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5200" dirty="0"/>
              <a:t>Post-Test Questionnaire Result</a:t>
            </a:r>
          </a:p>
        </p:txBody>
      </p:sp>
      <p:pic>
        <p:nvPicPr>
          <p:cNvPr id="5124" name="Picture 4" descr="Forms response chart. Question title: is the app userfriendly. Number of responses: 6 responses.">
            <a:extLst>
              <a:ext uri="{FF2B5EF4-FFF2-40B4-BE49-F238E27FC236}">
                <a16:creationId xmlns:a16="http://schemas.microsoft.com/office/drawing/2014/main" id="{060BB7EB-F1B1-4315-B517-0C7BF20763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729" b="-1"/>
          <a:stretch/>
        </p:blipFill>
        <p:spPr bwMode="auto">
          <a:xfrm>
            <a:off x="181234" y="3195492"/>
            <a:ext cx="5828261" cy="2870722"/>
          </a:xfrm>
          <a:prstGeom prst="rect">
            <a:avLst/>
          </a:prstGeom>
          <a:extLst>
            <a:ext uri="{909E8E84-426E-40DD-AFC4-6F175D3DCCD1}">
              <a14:hiddenFill xmlns:a14="http://schemas.microsoft.com/office/drawing/2010/main">
                <a:solidFill>
                  <a:srgbClr val="FFFFFF"/>
                </a:solidFill>
              </a14:hiddenFill>
            </a:ext>
          </a:extLst>
        </p:spPr>
      </p:pic>
      <p:pic>
        <p:nvPicPr>
          <p:cNvPr id="5122" name="Picture 2" descr="Forms response chart. Question title: Is the application easy to navigate. Number of responses: 6 responses.">
            <a:extLst>
              <a:ext uri="{FF2B5EF4-FFF2-40B4-BE49-F238E27FC236}">
                <a16:creationId xmlns:a16="http://schemas.microsoft.com/office/drawing/2014/main" id="{657156A2-E3C7-4EDC-BEF6-7EB0163581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45" r="1" b="1"/>
          <a:stretch/>
        </p:blipFill>
        <p:spPr bwMode="auto">
          <a:xfrm>
            <a:off x="6182505" y="3507833"/>
            <a:ext cx="5828261" cy="22460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6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DCA7-9AE8-4EFB-993C-F15C05CA2DD2}"/>
              </a:ext>
            </a:extLst>
          </p:cNvPr>
          <p:cNvSpPr>
            <a:spLocks noGrp="1"/>
          </p:cNvSpPr>
          <p:nvPr>
            <p:ph type="title"/>
          </p:nvPr>
        </p:nvSpPr>
        <p:spPr/>
        <p:txBody>
          <a:bodyPr/>
          <a:lstStyle/>
          <a:p>
            <a:r>
              <a:rPr lang="en-US" sz="4400" dirty="0"/>
              <a:t>Post-Test Questionnaire Result</a:t>
            </a:r>
            <a:endParaRPr lang="en-US" dirty="0"/>
          </a:p>
        </p:txBody>
      </p:sp>
      <p:pic>
        <p:nvPicPr>
          <p:cNvPr id="7170" name="Picture 2" descr="Forms response chart. Question title: How is your over all experience. Number of responses: 6 responses.">
            <a:extLst>
              <a:ext uri="{FF2B5EF4-FFF2-40B4-BE49-F238E27FC236}">
                <a16:creationId xmlns:a16="http://schemas.microsoft.com/office/drawing/2014/main" id="{8979B462-18C4-4D70-8B41-5FCC488165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27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5150-C6FD-4E75-A97F-141846A98E51}"/>
              </a:ext>
            </a:extLst>
          </p:cNvPr>
          <p:cNvSpPr>
            <a:spLocks noGrp="1"/>
          </p:cNvSpPr>
          <p:nvPr>
            <p:ph type="title"/>
          </p:nvPr>
        </p:nvSpPr>
        <p:spPr/>
        <p:txBody>
          <a:bodyPr/>
          <a:lstStyle/>
          <a:p>
            <a:r>
              <a:rPr lang="en-US" dirty="0"/>
              <a:t>Feedback </a:t>
            </a:r>
          </a:p>
        </p:txBody>
      </p:sp>
      <p:sp>
        <p:nvSpPr>
          <p:cNvPr id="3" name="Content Placeholder 2">
            <a:extLst>
              <a:ext uri="{FF2B5EF4-FFF2-40B4-BE49-F238E27FC236}">
                <a16:creationId xmlns:a16="http://schemas.microsoft.com/office/drawing/2014/main" id="{7E049000-68DE-4367-89F2-7DD2CA4E41DB}"/>
              </a:ext>
            </a:extLst>
          </p:cNvPr>
          <p:cNvSpPr>
            <a:spLocks noGrp="1"/>
          </p:cNvSpPr>
          <p:nvPr>
            <p:ph idx="1"/>
          </p:nvPr>
        </p:nvSpPr>
        <p:spPr/>
        <p:txBody>
          <a:bodyPr>
            <a:normAutofit/>
          </a:bodyPr>
          <a:lstStyle/>
          <a:p>
            <a:pPr algn="l"/>
            <a:r>
              <a:rPr lang="en-US" dirty="0">
                <a:solidFill>
                  <a:srgbClr val="202124"/>
                </a:solidFill>
                <a:latin typeface="Times New Roman" panose="02020603050405020304" pitchFamily="18" charset="0"/>
                <a:cs typeface="Times New Roman" panose="02020603050405020304" pitchFamily="18" charset="0"/>
              </a:rPr>
              <a:t>They </a:t>
            </a:r>
            <a:r>
              <a:rPr lang="en-US" b="0" dirty="0">
                <a:solidFill>
                  <a:srgbClr val="202124"/>
                </a:solidFill>
                <a:effectLst/>
                <a:latin typeface="Times New Roman" panose="02020603050405020304" pitchFamily="18" charset="0"/>
                <a:cs typeface="Times New Roman" panose="02020603050405020304" pitchFamily="18" charset="0"/>
              </a:rPr>
              <a:t>don't know what soil infiltration is, but the more time they spent using the application the purpose and functions of it became more clear</a:t>
            </a:r>
          </a:p>
          <a:p>
            <a:pPr algn="l"/>
            <a:r>
              <a:rPr lang="en-US" b="0" dirty="0">
                <a:solidFill>
                  <a:srgbClr val="202124"/>
                </a:solidFill>
                <a:effectLst/>
                <a:latin typeface="Times New Roman" panose="02020603050405020304" pitchFamily="18" charset="0"/>
                <a:cs typeface="Times New Roman" panose="02020603050405020304" pitchFamily="18" charset="0"/>
              </a:rPr>
              <a:t>Lots of words in the pop up, not a lot of words in the guide.</a:t>
            </a:r>
          </a:p>
          <a:p>
            <a:pPr algn="l"/>
            <a:r>
              <a:rPr lang="en-US" b="0" dirty="0">
                <a:solidFill>
                  <a:srgbClr val="202124"/>
                </a:solidFill>
                <a:effectLst/>
                <a:latin typeface="Times New Roman" panose="02020603050405020304" pitchFamily="18" charset="0"/>
                <a:cs typeface="Times New Roman" panose="02020603050405020304" pitchFamily="18" charset="0"/>
              </a:rPr>
              <a:t>Good overall, the 0 bug was kind of annoying and </a:t>
            </a:r>
            <a:r>
              <a:rPr lang="en-US" dirty="0">
                <a:solidFill>
                  <a:srgbClr val="202124"/>
                </a:solidFill>
                <a:latin typeface="Times New Roman" panose="02020603050405020304" pitchFamily="18" charset="0"/>
                <a:cs typeface="Times New Roman" panose="02020603050405020304" pitchFamily="18" charset="0"/>
              </a:rPr>
              <a:t>would </a:t>
            </a:r>
            <a:r>
              <a:rPr lang="en-US" b="0" dirty="0">
                <a:solidFill>
                  <a:srgbClr val="202124"/>
                </a:solidFill>
                <a:effectLst/>
                <a:latin typeface="Times New Roman" panose="02020603050405020304" pitchFamily="18" charset="0"/>
                <a:cs typeface="Times New Roman" panose="02020603050405020304" pitchFamily="18" charset="0"/>
              </a:rPr>
              <a:t>like to see a save button added to the edit screen</a:t>
            </a:r>
          </a:p>
          <a:p>
            <a:pPr algn="l"/>
            <a:r>
              <a:rPr lang="en-US" b="0" dirty="0">
                <a:solidFill>
                  <a:srgbClr val="202124"/>
                </a:solidFill>
                <a:effectLst/>
                <a:latin typeface="Times New Roman" panose="02020603050405020304" pitchFamily="18" charset="0"/>
                <a:cs typeface="Times New Roman" panose="02020603050405020304" pitchFamily="18" charset="0"/>
              </a:rPr>
              <a:t>This app is clean and is easy to use and understand, even for someone who has had no experience with soil infiltration</a:t>
            </a:r>
          </a:p>
          <a:p>
            <a:pPr algn="l"/>
            <a:r>
              <a:rPr lang="en-US" dirty="0">
                <a:solidFill>
                  <a:srgbClr val="202124"/>
                </a:solidFill>
                <a:latin typeface="Times New Roman" panose="02020603050405020304" pitchFamily="18" charset="0"/>
                <a:cs typeface="Times New Roman" panose="02020603050405020304" pitchFamily="18" charset="0"/>
              </a:rPr>
              <a:t>T</a:t>
            </a:r>
            <a:r>
              <a:rPr lang="en-US" b="0" dirty="0">
                <a:solidFill>
                  <a:srgbClr val="202124"/>
                </a:solidFill>
                <a:effectLst/>
                <a:latin typeface="Times New Roman" panose="02020603050405020304" pitchFamily="18" charset="0"/>
                <a:cs typeface="Times New Roman" panose="02020603050405020304" pitchFamily="18" charset="0"/>
              </a:rPr>
              <a:t>he app is simple and effective in its purpose.</a:t>
            </a:r>
          </a:p>
          <a:p>
            <a:endParaRPr lang="en-US" dirty="0"/>
          </a:p>
        </p:txBody>
      </p:sp>
    </p:spTree>
    <p:extLst>
      <p:ext uri="{BB962C8B-B14F-4D97-AF65-F5344CB8AC3E}">
        <p14:creationId xmlns:p14="http://schemas.microsoft.com/office/powerpoint/2010/main" val="389910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080C-840A-4530-82EA-E1D6DC561A08}"/>
              </a:ext>
            </a:extLst>
          </p:cNvPr>
          <p:cNvSpPr>
            <a:spLocks noGrp="1"/>
          </p:cNvSpPr>
          <p:nvPr>
            <p:ph type="title"/>
          </p:nvPr>
        </p:nvSpPr>
        <p:spPr/>
        <p:txBody>
          <a:bodyPr/>
          <a:lstStyle/>
          <a:p>
            <a:r>
              <a:rPr lang="en-US" dirty="0"/>
              <a:t>Bug Report 1</a:t>
            </a:r>
            <a:br>
              <a:rPr lang="en-US" dirty="0"/>
            </a:br>
            <a:endParaRPr lang="en-US" dirty="0"/>
          </a:p>
        </p:txBody>
      </p:sp>
      <p:sp>
        <p:nvSpPr>
          <p:cNvPr id="3" name="Content Placeholder 2">
            <a:extLst>
              <a:ext uri="{FF2B5EF4-FFF2-40B4-BE49-F238E27FC236}">
                <a16:creationId xmlns:a16="http://schemas.microsoft.com/office/drawing/2014/main" id="{218BD1B2-ACAA-48BC-9ABF-67667997CC6B}"/>
              </a:ext>
            </a:extLst>
          </p:cNvPr>
          <p:cNvSpPr>
            <a:spLocks noGrp="1"/>
          </p:cNvSpPr>
          <p:nvPr>
            <p:ph idx="1"/>
          </p:nvPr>
        </p:nvSpPr>
        <p:spPr/>
        <p:txBody>
          <a:bodyPr>
            <a:normAutofit/>
          </a:bodyPr>
          <a:lstStyle/>
          <a:p>
            <a:pPr marL="0" indent="0">
              <a:buNone/>
            </a:pPr>
            <a:r>
              <a:rPr lang="en-US" sz="3000" b="1" dirty="0">
                <a:latin typeface="Times New Roman" panose="02020603050405020304" pitchFamily="18" charset="0"/>
                <a:cs typeface="Times New Roman" panose="02020603050405020304" pitchFamily="18" charset="0"/>
              </a:rPr>
              <a:t>S</a:t>
            </a:r>
            <a:r>
              <a:rPr lang="en-US" sz="3000" b="1" i="0" dirty="0">
                <a:effectLst/>
                <a:latin typeface="Times New Roman" panose="02020603050405020304" pitchFamily="18" charset="0"/>
                <a:cs typeface="Times New Roman" panose="02020603050405020304" pitchFamily="18" charset="0"/>
              </a:rPr>
              <a:t>ustained zero on field reset: </a:t>
            </a:r>
            <a:r>
              <a:rPr lang="en-US" sz="3000" b="1" dirty="0">
                <a:latin typeface="Times New Roman" panose="02020603050405020304" pitchFamily="18" charset="0"/>
                <a:cs typeface="Times New Roman" panose="02020603050405020304" pitchFamily="18" charset="0"/>
              </a:rPr>
              <a:t>Severe</a:t>
            </a:r>
            <a:endParaRPr lang="en-US" sz="3000" i="0" dirty="0">
              <a:effectLst/>
              <a:latin typeface="Times New Roman" panose="02020603050405020304" pitchFamily="18" charset="0"/>
              <a:cs typeface="Times New Roman" panose="02020603050405020304" pitchFamily="18" charset="0"/>
            </a:endParaRPr>
          </a:p>
          <a:p>
            <a:pPr marL="0" indent="0">
              <a:buNone/>
            </a:pPr>
            <a:endParaRPr lang="en-US" sz="3000" i="0" dirty="0">
              <a:effectLst/>
              <a:latin typeface="Times New Roman" panose="02020603050405020304" pitchFamily="18" charset="0"/>
              <a:cs typeface="Times New Roman" panose="02020603050405020304" pitchFamily="18" charset="0"/>
            </a:endParaRPr>
          </a:p>
          <a:p>
            <a:r>
              <a:rPr lang="en-US" sz="3000" i="0" dirty="0">
                <a:effectLst/>
                <a:latin typeface="Times New Roman" panose="02020603050405020304" pitchFamily="18" charset="0"/>
                <a:cs typeface="Times New Roman" panose="02020603050405020304" pitchFamily="18" charset="0"/>
              </a:rPr>
              <a:t>When the user is entering the current volume level in volumetric data field, after they enter it the field resets to the value 0. this bug has to be taken care before application goes on otherwise the user will enter weird values like 040 050 015. So, when the input field is reset it should reset to null instead of 0</a:t>
            </a:r>
            <a:endParaRPr lang="en-US" sz="3000" b="1" i="0" dirty="0">
              <a:effectLst/>
              <a:latin typeface="Times New Roman" panose="02020603050405020304" pitchFamily="18" charset="0"/>
              <a:cs typeface="Times New Roman" panose="02020603050405020304" pitchFamily="18" charset="0"/>
            </a:endParaRPr>
          </a:p>
          <a:p>
            <a:endParaRPr lang="en-US" sz="3000" b="1" u="sng" dirty="0">
              <a:latin typeface="Times New Roman" panose="02020603050405020304" pitchFamily="18" charset="0"/>
              <a:cs typeface="Times New Roman" panose="02020603050405020304" pitchFamily="18" charset="0"/>
            </a:endParaRPr>
          </a:p>
          <a:p>
            <a:endParaRPr lang="en-US" sz="30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17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096A-8258-4BAF-8187-372AB9A6D6C7}"/>
              </a:ext>
            </a:extLst>
          </p:cNvPr>
          <p:cNvSpPr>
            <a:spLocks noGrp="1"/>
          </p:cNvSpPr>
          <p:nvPr>
            <p:ph type="title"/>
          </p:nvPr>
        </p:nvSpPr>
        <p:spPr/>
        <p:txBody>
          <a:bodyPr/>
          <a:lstStyle/>
          <a:p>
            <a:r>
              <a:rPr lang="en-US" dirty="0"/>
              <a:t>Bug Report 2</a:t>
            </a:r>
            <a:br>
              <a:rPr lang="en-US" dirty="0"/>
            </a:br>
            <a:endParaRPr lang="en-US" dirty="0"/>
          </a:p>
        </p:txBody>
      </p:sp>
      <p:sp>
        <p:nvSpPr>
          <p:cNvPr id="3" name="Content Placeholder 2">
            <a:extLst>
              <a:ext uri="{FF2B5EF4-FFF2-40B4-BE49-F238E27FC236}">
                <a16:creationId xmlns:a16="http://schemas.microsoft.com/office/drawing/2014/main" id="{5BFCF6F0-146F-4D20-9ED0-073C58319745}"/>
              </a:ext>
            </a:extLst>
          </p:cNvPr>
          <p:cNvSpPr>
            <a:spLocks noGrp="1"/>
          </p:cNvSpPr>
          <p:nvPr>
            <p:ph idx="1"/>
          </p:nvPr>
        </p:nvSpPr>
        <p:spPr/>
        <p:txBody>
          <a:bodyPr>
            <a:normAutofit/>
          </a:bodyPr>
          <a:lstStyle/>
          <a:p>
            <a:pPr marL="0" indent="0">
              <a:buNone/>
            </a:pPr>
            <a:r>
              <a:rPr lang="en-US" sz="3000" b="1" i="0" dirty="0">
                <a:effectLst/>
                <a:latin typeface="Times New Roman" panose="02020603050405020304" pitchFamily="18" charset="0"/>
                <a:cs typeface="Times New Roman" panose="02020603050405020304" pitchFamily="18" charset="0"/>
              </a:rPr>
              <a:t>Need save button on Edit test screen: </a:t>
            </a:r>
            <a:r>
              <a:rPr lang="en-US" sz="3000" b="1" dirty="0">
                <a:latin typeface="Times New Roman" panose="02020603050405020304" pitchFamily="18" charset="0"/>
                <a:cs typeface="Times New Roman" panose="02020603050405020304" pitchFamily="18" charset="0"/>
              </a:rPr>
              <a:t>Severe</a:t>
            </a:r>
            <a:r>
              <a:rPr lang="en-US" sz="3000" i="0" dirty="0">
                <a:effectLst/>
                <a:latin typeface="Times New Roman" panose="02020603050405020304" pitchFamily="18" charset="0"/>
                <a:cs typeface="Times New Roman" panose="02020603050405020304" pitchFamily="18" charset="0"/>
              </a:rPr>
              <a:t> </a:t>
            </a:r>
          </a:p>
          <a:p>
            <a:endParaRPr lang="en-US" sz="3000" i="0" dirty="0">
              <a:effectLst/>
              <a:latin typeface="Times New Roman" panose="02020603050405020304" pitchFamily="18" charset="0"/>
              <a:cs typeface="Times New Roman" panose="02020603050405020304" pitchFamily="18" charset="0"/>
            </a:endParaRPr>
          </a:p>
          <a:p>
            <a:r>
              <a:rPr lang="en-US" sz="3000" i="0" dirty="0">
                <a:effectLst/>
                <a:latin typeface="Times New Roman" panose="02020603050405020304" pitchFamily="18" charset="0"/>
                <a:cs typeface="Times New Roman" panose="02020603050405020304" pitchFamily="18" charset="0"/>
              </a:rPr>
              <a:t>The user is confused when trying to save the test and was looking for a save button on the page rather than looking in the menu. </a:t>
            </a:r>
          </a:p>
          <a:p>
            <a:endParaRPr lang="en-US" sz="3000" i="0" dirty="0">
              <a:effectLst/>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59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D7A3-3D31-4AC2-9985-29DFEB351B6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F1896EE-2475-425A-9466-C10427C42E9F}"/>
              </a:ext>
            </a:extLst>
          </p:cNvPr>
          <p:cNvSpPr>
            <a:spLocks noGrp="1"/>
          </p:cNvSpPr>
          <p:nvPr>
            <p:ph idx="1"/>
          </p:nvPr>
        </p:nvSpPr>
        <p:spPr/>
        <p:txBody>
          <a:bodyPr>
            <a:normAutofit lnSpcReduction="10000"/>
          </a:bodyPr>
          <a:lstStyle/>
          <a:p>
            <a:r>
              <a:rPr lang="en-US" dirty="0"/>
              <a:t>Brief Introduction – Soil Infiltration App</a:t>
            </a:r>
          </a:p>
          <a:p>
            <a:r>
              <a:rPr lang="en-US" dirty="0"/>
              <a:t>Test procedure and setup</a:t>
            </a:r>
          </a:p>
          <a:p>
            <a:r>
              <a:rPr lang="en-US" dirty="0"/>
              <a:t>Pre-Test Questionnaire Result</a:t>
            </a:r>
          </a:p>
          <a:p>
            <a:r>
              <a:rPr lang="en-US" dirty="0"/>
              <a:t>Scenario1</a:t>
            </a:r>
          </a:p>
          <a:p>
            <a:r>
              <a:rPr lang="en-US" dirty="0"/>
              <a:t>Scenario2</a:t>
            </a:r>
          </a:p>
          <a:p>
            <a:r>
              <a:rPr lang="en-US" dirty="0"/>
              <a:t>scenario3</a:t>
            </a:r>
          </a:p>
          <a:p>
            <a:r>
              <a:rPr lang="en-US" dirty="0"/>
              <a:t>Post-Test Questionnaire Result</a:t>
            </a:r>
          </a:p>
          <a:p>
            <a:r>
              <a:rPr lang="en-US" dirty="0"/>
              <a:t>Bug Report</a:t>
            </a:r>
          </a:p>
          <a:p>
            <a:r>
              <a:rPr lang="en-US"/>
              <a:t>Summary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6867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8BC1-E469-47D5-B9C1-0531A051DFA0}"/>
              </a:ext>
            </a:extLst>
          </p:cNvPr>
          <p:cNvSpPr>
            <a:spLocks noGrp="1"/>
          </p:cNvSpPr>
          <p:nvPr>
            <p:ph type="title"/>
          </p:nvPr>
        </p:nvSpPr>
        <p:spPr/>
        <p:txBody>
          <a:bodyPr/>
          <a:lstStyle/>
          <a:p>
            <a:r>
              <a:rPr lang="en-US" dirty="0"/>
              <a:t>Bug Report 3</a:t>
            </a:r>
            <a:br>
              <a:rPr lang="en-US" dirty="0"/>
            </a:br>
            <a:endParaRPr lang="en-US" dirty="0"/>
          </a:p>
        </p:txBody>
      </p:sp>
      <p:sp>
        <p:nvSpPr>
          <p:cNvPr id="3" name="Content Placeholder 2">
            <a:extLst>
              <a:ext uri="{FF2B5EF4-FFF2-40B4-BE49-F238E27FC236}">
                <a16:creationId xmlns:a16="http://schemas.microsoft.com/office/drawing/2014/main" id="{8582B93B-396A-437D-8FDA-F1506D939AB8}"/>
              </a:ext>
            </a:extLst>
          </p:cNvPr>
          <p:cNvSpPr>
            <a:spLocks noGrp="1"/>
          </p:cNvSpPr>
          <p:nvPr>
            <p:ph idx="1"/>
          </p:nvPr>
        </p:nvSpPr>
        <p:spPr/>
        <p:txBody>
          <a:bodyPr>
            <a:normAutofit/>
          </a:bodyPr>
          <a:lstStyle/>
          <a:p>
            <a:pPr marL="0" indent="0">
              <a:buNone/>
            </a:pPr>
            <a:r>
              <a:rPr lang="en-US" sz="3000" b="1" i="0" dirty="0">
                <a:effectLst/>
                <a:latin typeface="Times New Roman" panose="02020603050405020304" pitchFamily="18" charset="0"/>
                <a:cs typeface="Times New Roman" panose="02020603050405020304" pitchFamily="18" charset="0"/>
              </a:rPr>
              <a:t>GPS request on iPhone (may have been user error): Minor</a:t>
            </a:r>
            <a:endParaRPr lang="en-US" sz="3000" i="0" dirty="0">
              <a:effectLst/>
              <a:latin typeface="Times New Roman" panose="02020603050405020304" pitchFamily="18" charset="0"/>
              <a:cs typeface="Times New Roman" panose="02020603050405020304" pitchFamily="18" charset="0"/>
            </a:endParaRPr>
          </a:p>
          <a:p>
            <a:pPr marL="0" indent="0">
              <a:buNone/>
            </a:pPr>
            <a:endParaRPr lang="en-US" sz="3000" i="0" dirty="0">
              <a:effectLst/>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participants iPhone was unable to fill GPS data using phone’s location, there was no request to access location when attempting to provide the location data.</a:t>
            </a:r>
          </a:p>
          <a:p>
            <a:pPr marL="0" indent="0">
              <a:buNone/>
            </a:pPr>
            <a:r>
              <a:rPr lang="en-US" sz="3000" dirty="0">
                <a:latin typeface="Times New Roman" panose="02020603050405020304" pitchFamily="18" charset="0"/>
                <a:cs typeface="Times New Roman" panose="02020603050405020304" pitchFamily="18" charset="0"/>
              </a:rPr>
              <a:t> Note : the person has to click allow in order to share location, if by mistake any one didn’t allow location sharing they can not provide again. </a:t>
            </a:r>
          </a:p>
        </p:txBody>
      </p:sp>
    </p:spTree>
    <p:extLst>
      <p:ext uri="{BB962C8B-B14F-4D97-AF65-F5344CB8AC3E}">
        <p14:creationId xmlns:p14="http://schemas.microsoft.com/office/powerpoint/2010/main" val="3801253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9721-9BE4-4929-AEBF-0085311A7304}"/>
              </a:ext>
            </a:extLst>
          </p:cNvPr>
          <p:cNvSpPr>
            <a:spLocks noGrp="1"/>
          </p:cNvSpPr>
          <p:nvPr>
            <p:ph type="title"/>
          </p:nvPr>
        </p:nvSpPr>
        <p:spPr/>
        <p:txBody>
          <a:bodyPr/>
          <a:lstStyle/>
          <a:p>
            <a:r>
              <a:rPr lang="en-US" dirty="0"/>
              <a:t>Recommended changes</a:t>
            </a:r>
            <a:br>
              <a:rPr lang="en-US" dirty="0"/>
            </a:br>
            <a:endParaRPr lang="en-US" dirty="0"/>
          </a:p>
        </p:txBody>
      </p:sp>
      <p:sp>
        <p:nvSpPr>
          <p:cNvPr id="3" name="Content Placeholder 2">
            <a:extLst>
              <a:ext uri="{FF2B5EF4-FFF2-40B4-BE49-F238E27FC236}">
                <a16:creationId xmlns:a16="http://schemas.microsoft.com/office/drawing/2014/main" id="{87E198FD-01F9-4EE1-A96D-314B252B0C93}"/>
              </a:ext>
            </a:extLst>
          </p:cNvPr>
          <p:cNvSpPr>
            <a:spLocks noGrp="1"/>
          </p:cNvSpPr>
          <p:nvPr>
            <p:ph idx="1"/>
          </p:nvPr>
        </p:nvSpPr>
        <p:spPr/>
        <p:txBody>
          <a:bodyPr/>
          <a:lstStyle/>
          <a:p>
            <a:r>
              <a:rPr lang="en-US" dirty="0"/>
              <a:t>Even without giving any input, it prompts to next page. Need validation</a:t>
            </a:r>
          </a:p>
          <a:p>
            <a:r>
              <a:rPr lang="en-US" dirty="0"/>
              <a:t>Save button be need to in the same page after editing the title and location</a:t>
            </a:r>
          </a:p>
          <a:p>
            <a:r>
              <a:rPr lang="en-US" dirty="0"/>
              <a:t>Fixing reset to zero in the volumetric data entry field</a:t>
            </a:r>
          </a:p>
          <a:p>
            <a:r>
              <a:rPr lang="en-US" dirty="0"/>
              <a:t>Moving preset values above the manual entry field</a:t>
            </a:r>
          </a:p>
          <a:p>
            <a:r>
              <a:rPr lang="en-US" dirty="0"/>
              <a:t>Even after volume is given 0, the pop up to enter volume shows up</a:t>
            </a:r>
          </a:p>
          <a:p>
            <a:r>
              <a:rPr lang="en-US" dirty="0"/>
              <a:t>Give another pop up or note near location about the “allow” and “don’t allow”</a:t>
            </a:r>
          </a:p>
          <a:p>
            <a:endParaRPr lang="en-US" dirty="0"/>
          </a:p>
          <a:p>
            <a:endParaRPr lang="en-US" dirty="0"/>
          </a:p>
        </p:txBody>
      </p:sp>
    </p:spTree>
    <p:extLst>
      <p:ext uri="{BB962C8B-B14F-4D97-AF65-F5344CB8AC3E}">
        <p14:creationId xmlns:p14="http://schemas.microsoft.com/office/powerpoint/2010/main" val="368050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786D-B884-49E8-BAAB-024C2BC285D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DA1A605-F50E-4DE3-84EA-E44558256DFB}"/>
              </a:ext>
            </a:extLst>
          </p:cNvPr>
          <p:cNvSpPr>
            <a:spLocks noGrp="1"/>
          </p:cNvSpPr>
          <p:nvPr>
            <p:ph idx="1"/>
          </p:nvPr>
        </p:nvSpPr>
        <p:spPr/>
        <p:txBody>
          <a:bodyPr>
            <a:normAutofit lnSpcReduction="10000"/>
          </a:bodyPr>
          <a:lstStyle/>
          <a:p>
            <a:r>
              <a:rPr lang="en-US" sz="3000" dirty="0" err="1">
                <a:latin typeface="Times New Roman" panose="02020603050405020304" pitchFamily="18" charset="0"/>
                <a:cs typeface="Times New Roman" panose="02020603050405020304" pitchFamily="18" charset="0"/>
              </a:rPr>
              <a:t>Ios</a:t>
            </a:r>
            <a:r>
              <a:rPr lang="en-US" sz="3000" dirty="0">
                <a:latin typeface="Times New Roman" panose="02020603050405020304" pitchFamily="18" charset="0"/>
                <a:cs typeface="Times New Roman" panose="02020603050405020304" pitchFamily="18" charset="0"/>
              </a:rPr>
              <a:t> and android phones are used to test this application, as it is mainly designed for mobile application. All the functionalities were working good and there is just minor bugs/errors to be taken into consideration. Overall all the participants are happy to test the application, also they felt application is user friend and easy to navigate.</a:t>
            </a:r>
          </a:p>
          <a:p>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More details will be posted in the website</a:t>
            </a:r>
          </a:p>
          <a:p>
            <a:pPr marL="0" indent="0">
              <a:buNone/>
            </a:pPr>
            <a:r>
              <a:rPr lang="en-US" sz="3000" dirty="0">
                <a:latin typeface="Times New Roman" panose="02020603050405020304" pitchFamily="18" charset="0"/>
                <a:cs typeface="Times New Roman" panose="02020603050405020304" pitchFamily="18" charset="0"/>
                <a:hlinkClick r:id="rId2"/>
              </a:rPr>
              <a:t>http://www.csl.mtu.edu/classes/cs4760/www/projects/s21/grad8/www/</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47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F49F-59D7-4320-A075-8304B21ADE60}"/>
              </a:ext>
            </a:extLst>
          </p:cNvPr>
          <p:cNvSpPr>
            <a:spLocks noGrp="1"/>
          </p:cNvSpPr>
          <p:nvPr>
            <p:ph type="title"/>
          </p:nvPr>
        </p:nvSpPr>
        <p:spPr/>
        <p:txBody>
          <a:bodyPr/>
          <a:lstStyle/>
          <a:p>
            <a:r>
              <a:rPr lang="en-US" dirty="0"/>
              <a:t>Next Presenter </a:t>
            </a:r>
          </a:p>
        </p:txBody>
      </p:sp>
      <p:sp>
        <p:nvSpPr>
          <p:cNvPr id="3" name="Content Placeholder 2">
            <a:extLst>
              <a:ext uri="{FF2B5EF4-FFF2-40B4-BE49-F238E27FC236}">
                <a16:creationId xmlns:a16="http://schemas.microsoft.com/office/drawing/2014/main" id="{07907C53-75A4-4C5E-B737-DB28A1F7EA76}"/>
              </a:ext>
            </a:extLst>
          </p:cNvPr>
          <p:cNvSpPr>
            <a:spLocks noGrp="1"/>
          </p:cNvSpPr>
          <p:nvPr>
            <p:ph idx="1"/>
          </p:nvPr>
        </p:nvSpPr>
        <p:spPr/>
        <p:txBody>
          <a:bodyPr/>
          <a:lstStyle/>
          <a:p>
            <a:endParaRPr lang="en-US" dirty="0"/>
          </a:p>
          <a:p>
            <a:endParaRPr lang="en-US" dirty="0"/>
          </a:p>
          <a:p>
            <a:endParaRPr lang="en-US" dirty="0"/>
          </a:p>
          <a:p>
            <a:r>
              <a:rPr lang="en-US" dirty="0"/>
              <a:t>Grad Student: </a:t>
            </a:r>
            <a:r>
              <a:rPr lang="en-US" b="0" i="0" dirty="0">
                <a:solidFill>
                  <a:srgbClr val="000000"/>
                </a:solidFill>
                <a:effectLst/>
                <a:latin typeface="Arial" panose="020B0604020202020204" pitchFamily="34" charset="0"/>
              </a:rPr>
              <a:t>Isaac Appleby</a:t>
            </a:r>
            <a:endParaRPr lang="en-US" dirty="0"/>
          </a:p>
        </p:txBody>
      </p:sp>
    </p:spTree>
    <p:extLst>
      <p:ext uri="{BB962C8B-B14F-4D97-AF65-F5344CB8AC3E}">
        <p14:creationId xmlns:p14="http://schemas.microsoft.com/office/powerpoint/2010/main" val="285226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6" name="Rectangle 195">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BFFC3-4549-44C0-884B-B76552E4FF37}"/>
              </a:ext>
            </a:extLst>
          </p:cNvPr>
          <p:cNvSpPr>
            <a:spLocks noGrp="1"/>
          </p:cNvSpPr>
          <p:nvPr>
            <p:ph type="title"/>
          </p:nvPr>
        </p:nvSpPr>
        <p:spPr>
          <a:xfrm>
            <a:off x="1198181" y="557189"/>
            <a:ext cx="9795637" cy="1104857"/>
          </a:xfrm>
        </p:spPr>
        <p:txBody>
          <a:bodyPr vert="horz" lIns="91440" tIns="45720" rIns="91440" bIns="45720" rtlCol="0" anchor="b">
            <a:normAutofit/>
          </a:bodyPr>
          <a:lstStyle/>
          <a:p>
            <a:pPr algn="ctr"/>
            <a:r>
              <a:rPr lang="en-US" sz="3600"/>
              <a:t>Soil infiltration</a:t>
            </a:r>
            <a:br>
              <a:rPr lang="en-US" sz="3600"/>
            </a:br>
            <a:endParaRPr lang="en-US" sz="3600"/>
          </a:p>
        </p:txBody>
      </p:sp>
      <p:pic>
        <p:nvPicPr>
          <p:cNvPr id="27" name="Picture 26" descr="Graphical user interface, application&#10;&#10;Description automatically generated">
            <a:extLst>
              <a:ext uri="{FF2B5EF4-FFF2-40B4-BE49-F238E27FC236}">
                <a16:creationId xmlns:a16="http://schemas.microsoft.com/office/drawing/2014/main" id="{8F15E5E0-0F24-4DFF-A0A7-E190F2BBA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044" y="1959531"/>
            <a:ext cx="2064692" cy="4464201"/>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FF05E682-4224-4B43-9E1B-CD0DBA4E2449}"/>
              </a:ext>
            </a:extLst>
          </p:cNvPr>
          <p:cNvPicPr>
            <a:picLocks noChangeAspect="1"/>
          </p:cNvPicPr>
          <p:nvPr/>
        </p:nvPicPr>
        <p:blipFill rotWithShape="1">
          <a:blip r:embed="rId3">
            <a:extLst>
              <a:ext uri="{28A0092B-C50C-407E-A947-70E740481C1C}">
                <a14:useLocalDpi xmlns:a14="http://schemas.microsoft.com/office/drawing/2010/main" val="0"/>
              </a:ext>
            </a:extLst>
          </a:blip>
          <a:srcRect b="7977"/>
          <a:stretch/>
        </p:blipFill>
        <p:spPr>
          <a:xfrm>
            <a:off x="1382313" y="1909361"/>
            <a:ext cx="2170783" cy="4319178"/>
          </a:xfrm>
          <a:prstGeom prst="rect">
            <a:avLst/>
          </a:prstGeom>
        </p:spPr>
      </p:pic>
      <p:pic>
        <p:nvPicPr>
          <p:cNvPr id="53" name="Content Placeholder 3" descr="Graphical user interface, application&#10;&#10;Description automatically generated">
            <a:extLst>
              <a:ext uri="{FF2B5EF4-FFF2-40B4-BE49-F238E27FC236}">
                <a16:creationId xmlns:a16="http://schemas.microsoft.com/office/drawing/2014/main" id="{8B9BB46D-9FE4-412B-B6B6-5E39439469F0}"/>
              </a:ext>
            </a:extLst>
          </p:cNvPr>
          <p:cNvPicPr>
            <a:picLocks noChangeAspect="1"/>
          </p:cNvPicPr>
          <p:nvPr/>
        </p:nvPicPr>
        <p:blipFill rotWithShape="1">
          <a:blip r:embed="rId4">
            <a:extLst>
              <a:ext uri="{28A0092B-C50C-407E-A947-70E740481C1C}">
                <a14:useLocalDpi xmlns:a14="http://schemas.microsoft.com/office/drawing/2010/main" val="0"/>
              </a:ext>
            </a:extLst>
          </a:blip>
          <a:srcRect r="-2" b="9200"/>
          <a:stretch/>
        </p:blipFill>
        <p:spPr>
          <a:xfrm>
            <a:off x="8817430" y="2042236"/>
            <a:ext cx="2169196" cy="4258576"/>
          </a:xfrm>
          <a:prstGeom prst="rect">
            <a:avLst/>
          </a:prstGeom>
        </p:spPr>
      </p:pic>
      <p:sp>
        <p:nvSpPr>
          <p:cNvPr id="12" name="AutoShape 2">
            <a:extLst>
              <a:ext uri="{FF2B5EF4-FFF2-40B4-BE49-F238E27FC236}">
                <a16:creationId xmlns:a16="http://schemas.microsoft.com/office/drawing/2014/main" id="{FF41219A-C609-43AE-8592-D550B88F19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8633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3"/>
                                        </p:tgtEl>
                                        <p:attrNameLst>
                                          <p:attrName>style.visibility</p:attrName>
                                        </p:attrNameLst>
                                      </p:cBhvr>
                                      <p:to>
                                        <p:strVal val="visible"/>
                                      </p:to>
                                    </p:set>
                                    <p:animEffect transition="in" filter="fade">
                                      <p:cBhvr>
                                        <p:cTn id="7" dur="700"/>
                                        <p:tgtEl>
                                          <p:spTgt spid="53"/>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700"/>
                                        <p:tgtEl>
                                          <p:spTgt spid="15"/>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Content Placeholder 12" descr="Graphical user interface, text, application&#10;&#10;Description automatically generated">
            <a:extLst>
              <a:ext uri="{FF2B5EF4-FFF2-40B4-BE49-F238E27FC236}">
                <a16:creationId xmlns:a16="http://schemas.microsoft.com/office/drawing/2014/main" id="{A336F750-FD61-44FE-8F0F-804F738EB5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843" r="-1" b="5727"/>
          <a:stretch/>
        </p:blipFill>
        <p:spPr>
          <a:xfrm>
            <a:off x="192528" y="171716"/>
            <a:ext cx="3793268" cy="6514565"/>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37BBF0E-44C2-40C5-B122-1355F39D603D}"/>
              </a:ext>
            </a:extLst>
          </p:cNvPr>
          <p:cNvPicPr>
            <a:picLocks noChangeAspect="1"/>
          </p:cNvPicPr>
          <p:nvPr/>
        </p:nvPicPr>
        <p:blipFill rotWithShape="1">
          <a:blip r:embed="rId3">
            <a:extLst>
              <a:ext uri="{28A0092B-C50C-407E-A947-70E740481C1C}">
                <a14:useLocalDpi xmlns:a14="http://schemas.microsoft.com/office/drawing/2010/main" val="0"/>
              </a:ext>
            </a:extLst>
          </a:blip>
          <a:srcRect r="-2" b="21185"/>
          <a:stretch/>
        </p:blipFill>
        <p:spPr>
          <a:xfrm>
            <a:off x="4184538" y="171716"/>
            <a:ext cx="3822924" cy="6514565"/>
          </a:xfrm>
          <a:prstGeom prst="rect">
            <a:avLst/>
          </a:prstGeom>
        </p:spPr>
      </p:pic>
      <p:pic>
        <p:nvPicPr>
          <p:cNvPr id="5" name="Picture 4" descr="Graphical user interface, application, Teams&#10;&#10;Description automatically generated">
            <a:extLst>
              <a:ext uri="{FF2B5EF4-FFF2-40B4-BE49-F238E27FC236}">
                <a16:creationId xmlns:a16="http://schemas.microsoft.com/office/drawing/2014/main" id="{191D55D5-AC8F-4FBA-AACF-8326AF1DDA77}"/>
              </a:ext>
            </a:extLst>
          </p:cNvPr>
          <p:cNvPicPr>
            <a:picLocks noChangeAspect="1"/>
          </p:cNvPicPr>
          <p:nvPr/>
        </p:nvPicPr>
        <p:blipFill rotWithShape="1">
          <a:blip r:embed="rId4">
            <a:extLst>
              <a:ext uri="{28A0092B-C50C-407E-A947-70E740481C1C}">
                <a14:useLocalDpi xmlns:a14="http://schemas.microsoft.com/office/drawing/2010/main" val="0"/>
              </a:ext>
            </a:extLst>
          </a:blip>
          <a:srcRect t="706" r="-1" b="19983"/>
          <a:stretch/>
        </p:blipFill>
        <p:spPr>
          <a:xfrm>
            <a:off x="8188032" y="171716"/>
            <a:ext cx="3799007" cy="6514565"/>
          </a:xfrm>
          <a:prstGeom prst="rect">
            <a:avLst/>
          </a:prstGeom>
        </p:spPr>
      </p:pic>
    </p:spTree>
    <p:extLst>
      <p:ext uri="{BB962C8B-B14F-4D97-AF65-F5344CB8AC3E}">
        <p14:creationId xmlns:p14="http://schemas.microsoft.com/office/powerpoint/2010/main" val="51710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0865-BCD9-4B4A-A45F-37C5AEC9D821}"/>
              </a:ext>
            </a:extLst>
          </p:cNvPr>
          <p:cNvSpPr>
            <a:spLocks noGrp="1"/>
          </p:cNvSpPr>
          <p:nvPr>
            <p:ph type="title"/>
          </p:nvPr>
        </p:nvSpPr>
        <p:spPr/>
        <p:txBody>
          <a:bodyPr/>
          <a:lstStyle/>
          <a:p>
            <a:r>
              <a:rPr lang="en-US" dirty="0"/>
              <a:t>TEST PROCESURES AND SETUP</a:t>
            </a:r>
          </a:p>
        </p:txBody>
      </p:sp>
      <p:sp>
        <p:nvSpPr>
          <p:cNvPr id="3" name="Content Placeholder 2">
            <a:extLst>
              <a:ext uri="{FF2B5EF4-FFF2-40B4-BE49-F238E27FC236}">
                <a16:creationId xmlns:a16="http://schemas.microsoft.com/office/drawing/2014/main" id="{00AF5E63-EF2A-48B1-9A8B-A574EACFC3B9}"/>
              </a:ext>
            </a:extLst>
          </p:cNvPr>
          <p:cNvSpPr>
            <a:spLocks noGrp="1"/>
          </p:cNvSpPr>
          <p:nvPr>
            <p:ph idx="1"/>
          </p:nvPr>
        </p:nvSpPr>
        <p:spPr>
          <a:xfrm>
            <a:off x="838200" y="1580224"/>
            <a:ext cx="10515600" cy="4758431"/>
          </a:xfrm>
        </p:spPr>
        <p:txBody>
          <a:bodyPr>
            <a:normAutofit fontScale="85000" lnSpcReduction="20000"/>
          </a:bodyPr>
          <a:lstStyle/>
          <a:p>
            <a:pPr marL="0" indent="0">
              <a:buNone/>
            </a:pPr>
            <a:r>
              <a:rPr lang="en-US" u="sng" dirty="0">
                <a:latin typeface="Times New Roman" panose="02020603050405020304" pitchFamily="18" charset="0"/>
                <a:cs typeface="Times New Roman" panose="02020603050405020304" pitchFamily="18" charset="0"/>
              </a:rPr>
              <a:t>SETUP: </a:t>
            </a:r>
          </a:p>
          <a:p>
            <a:pPr marL="457200" indent="-457200">
              <a:buAutoNum type="arabicPeriod"/>
            </a:pPr>
            <a:r>
              <a:rPr lang="en-US" sz="1900" dirty="0"/>
              <a:t>Zoom testing</a:t>
            </a:r>
          </a:p>
          <a:p>
            <a:pPr marL="457200" indent="-457200">
              <a:buAutoNum type="arabicPeriod"/>
            </a:pPr>
            <a:r>
              <a:rPr lang="en-US" sz="1900" dirty="0"/>
              <a:t>Meeting link was emailed to the testers and participants 2 days prior to the test.</a:t>
            </a:r>
          </a:p>
          <a:p>
            <a:pPr marL="457200" indent="-457200">
              <a:buAutoNum type="arabicPeriod"/>
            </a:pPr>
            <a:r>
              <a:rPr lang="en-US" sz="1900" dirty="0"/>
              <a:t>Screen recording</a:t>
            </a:r>
          </a:p>
          <a:p>
            <a:pPr marL="457200" indent="-457200">
              <a:buAutoNum type="arabicPeriod"/>
            </a:pPr>
            <a:endParaRPr lang="en-US" sz="1900" dirty="0"/>
          </a:p>
          <a:p>
            <a:pPr marL="0" indent="0">
              <a:buNone/>
            </a:pPr>
            <a:r>
              <a:rPr lang="en-US" sz="2300"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Procedure:</a:t>
            </a:r>
          </a:p>
          <a:p>
            <a:pPr marL="0" indent="0">
              <a:buNone/>
            </a:pPr>
            <a:r>
              <a:rPr lang="en-US" sz="1900" dirty="0"/>
              <a:t>1. Greetings and introduction.</a:t>
            </a:r>
          </a:p>
          <a:p>
            <a:pPr marL="0" indent="0">
              <a:buNone/>
            </a:pPr>
            <a:r>
              <a:rPr lang="en-US" sz="1900" dirty="0"/>
              <a:t>2. Google form Consent from the participant</a:t>
            </a:r>
          </a:p>
          <a:p>
            <a:pPr marL="0" indent="0">
              <a:buNone/>
            </a:pPr>
            <a:r>
              <a:rPr lang="en-US" sz="1900" dirty="0"/>
              <a:t>3. Explain the purpose of the app</a:t>
            </a:r>
          </a:p>
          <a:p>
            <a:pPr marL="0" indent="0">
              <a:buNone/>
            </a:pPr>
            <a:r>
              <a:rPr lang="en-US" sz="1900" dirty="0"/>
              <a:t>4. Pre-Test Questionnaire in google form</a:t>
            </a:r>
          </a:p>
          <a:p>
            <a:pPr marL="0" indent="0">
              <a:buNone/>
            </a:pPr>
            <a:r>
              <a:rPr lang="en-US" sz="1900" dirty="0"/>
              <a:t>3. Read the testing scenario to participants</a:t>
            </a:r>
          </a:p>
          <a:p>
            <a:pPr marL="0" indent="0">
              <a:buNone/>
            </a:pPr>
            <a:r>
              <a:rPr lang="en-US" sz="1900" dirty="0"/>
              <a:t>5. Share the link of Soil Infiltration app</a:t>
            </a:r>
          </a:p>
          <a:p>
            <a:pPr marL="0" indent="0">
              <a:buNone/>
            </a:pPr>
            <a:r>
              <a:rPr lang="en-US" sz="1900" dirty="0"/>
              <a:t>6. Conduct the testing, share screen before starting tasks</a:t>
            </a:r>
          </a:p>
          <a:p>
            <a:pPr marL="0" indent="0">
              <a:buNone/>
            </a:pPr>
            <a:r>
              <a:rPr lang="en-US" sz="1900" dirty="0"/>
              <a:t>7. Performed the post-scenario interview</a:t>
            </a:r>
          </a:p>
          <a:p>
            <a:pPr marL="0" indent="0">
              <a:buNone/>
            </a:pPr>
            <a:r>
              <a:rPr lang="en-US" sz="1900" dirty="0"/>
              <a:t>8. Post-Test Questionnaire in google form</a:t>
            </a:r>
          </a:p>
        </p:txBody>
      </p:sp>
    </p:spTree>
    <p:extLst>
      <p:ext uri="{BB962C8B-B14F-4D97-AF65-F5344CB8AC3E}">
        <p14:creationId xmlns:p14="http://schemas.microsoft.com/office/powerpoint/2010/main" val="174479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DD98-40BB-4DCC-9CF2-1071C0A5C77F}"/>
              </a:ext>
            </a:extLst>
          </p:cNvPr>
          <p:cNvSpPr>
            <a:spLocks noGrp="1"/>
          </p:cNvSpPr>
          <p:nvPr>
            <p:ph type="title"/>
          </p:nvPr>
        </p:nvSpPr>
        <p:spPr/>
        <p:txBody>
          <a:bodyPr/>
          <a:lstStyle/>
          <a:p>
            <a:r>
              <a:rPr lang="en-US" dirty="0"/>
              <a:t>Pre-Test Questionnaire Result</a:t>
            </a:r>
            <a:br>
              <a:rPr lang="en-US" dirty="0"/>
            </a:br>
            <a:endParaRPr lang="en-US" dirty="0"/>
          </a:p>
        </p:txBody>
      </p:sp>
      <p:sp>
        <p:nvSpPr>
          <p:cNvPr id="3" name="Content Placeholder 2">
            <a:extLst>
              <a:ext uri="{FF2B5EF4-FFF2-40B4-BE49-F238E27FC236}">
                <a16:creationId xmlns:a16="http://schemas.microsoft.com/office/drawing/2014/main" id="{D311FF3B-5683-4350-9683-E1F5DCA2ECC6}"/>
              </a:ext>
            </a:extLst>
          </p:cNvPr>
          <p:cNvSpPr>
            <a:spLocks noGrp="1"/>
          </p:cNvSpPr>
          <p:nvPr>
            <p:ph idx="1"/>
          </p:nvPr>
        </p:nvSpPr>
        <p:spPr>
          <a:xfrm>
            <a:off x="372862" y="1438183"/>
            <a:ext cx="8353888" cy="4252404"/>
          </a:xfrm>
        </p:spPr>
        <p:txBody>
          <a:bodyPr/>
          <a:lstStyle/>
          <a:p>
            <a:r>
              <a:rPr lang="en-US" dirty="0"/>
              <a:t>Attendance</a:t>
            </a:r>
            <a:r>
              <a:rPr lang="en-US" dirty="0">
                <a:sym typeface="Wingdings" panose="05000000000000000000" pitchFamily="2" charset="2"/>
              </a:rPr>
              <a:t>: (100%)</a:t>
            </a:r>
            <a:endParaRPr lang="en-US" dirty="0"/>
          </a:p>
          <a:p>
            <a:pPr marL="0" indent="0">
              <a:buNone/>
            </a:pPr>
            <a:r>
              <a:rPr lang="en-US" sz="1600" dirty="0">
                <a:latin typeface="Times New Roman" panose="02020603050405020304" pitchFamily="18" charset="0"/>
                <a:cs typeface="Times New Roman" panose="02020603050405020304" pitchFamily="18" charset="0"/>
              </a:rPr>
              <a:t>     All participants are present for the usability testing.</a:t>
            </a:r>
          </a:p>
          <a:p>
            <a:r>
              <a:rPr lang="en-US" dirty="0"/>
              <a:t>AGE &amp; ROLE–&gt; 18-25</a:t>
            </a:r>
          </a:p>
          <a:p>
            <a:endParaRPr lang="en-US" dirty="0"/>
          </a:p>
          <a:p>
            <a:pPr marL="0" indent="0">
              <a:buNone/>
            </a:pPr>
            <a:endParaRPr lang="en-US" dirty="0"/>
          </a:p>
          <a:p>
            <a:endParaRPr lang="en-US" dirty="0"/>
          </a:p>
        </p:txBody>
      </p:sp>
      <p:pic>
        <p:nvPicPr>
          <p:cNvPr id="5" name="Picture 2" descr="Forms response chart. Question title: Are you research student or professor or professional. Number of responses: 7 responses.">
            <a:extLst>
              <a:ext uri="{FF2B5EF4-FFF2-40B4-BE49-F238E27FC236}">
                <a16:creationId xmlns:a16="http://schemas.microsoft.com/office/drawing/2014/main" id="{1FB36D51-4919-45CB-AB70-007D4F60C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09" y="2763746"/>
            <a:ext cx="9516122" cy="372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86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AF94-46BB-4B12-B512-23573C8C4463}"/>
              </a:ext>
            </a:extLst>
          </p:cNvPr>
          <p:cNvSpPr>
            <a:spLocks noGrp="1"/>
          </p:cNvSpPr>
          <p:nvPr>
            <p:ph type="title"/>
          </p:nvPr>
        </p:nvSpPr>
        <p:spPr/>
        <p:txBody>
          <a:bodyPr/>
          <a:lstStyle/>
          <a:p>
            <a:r>
              <a:rPr lang="en-US" dirty="0"/>
              <a:t>Pre-Test Questionnaire Result</a:t>
            </a:r>
            <a:br>
              <a:rPr lang="en-US" dirty="0"/>
            </a:br>
            <a:endParaRPr lang="en-US" dirty="0"/>
          </a:p>
        </p:txBody>
      </p:sp>
      <p:pic>
        <p:nvPicPr>
          <p:cNvPr id="2056" name="Picture 8" descr="Forms response chart. Question title: do you prefer mobile app or web app , mention your reason. Number of responses: 6 responses.">
            <a:extLst>
              <a:ext uri="{FF2B5EF4-FFF2-40B4-BE49-F238E27FC236}">
                <a16:creationId xmlns:a16="http://schemas.microsoft.com/office/drawing/2014/main" id="{4CF1D185-15EC-468E-AD49-A7148A86F3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4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F538-FA0E-4B07-9169-709C81EC3DEC}"/>
              </a:ext>
            </a:extLst>
          </p:cNvPr>
          <p:cNvSpPr>
            <a:spLocks noGrp="1"/>
          </p:cNvSpPr>
          <p:nvPr>
            <p:ph type="title"/>
          </p:nvPr>
        </p:nvSpPr>
        <p:spPr/>
        <p:txBody>
          <a:bodyPr/>
          <a:lstStyle/>
          <a:p>
            <a:r>
              <a:rPr lang="en-US" dirty="0"/>
              <a:t>Pre-Test Questionnaire Result</a:t>
            </a:r>
            <a:br>
              <a:rPr lang="en-US" dirty="0"/>
            </a:br>
            <a:endParaRPr lang="en-US" dirty="0"/>
          </a:p>
        </p:txBody>
      </p:sp>
      <p:pic>
        <p:nvPicPr>
          <p:cNvPr id="3074" name="Picture 2" descr="Forms response chart. Question title: Are you familiar with soil infiltration?. Number of responses: 7 responses.">
            <a:extLst>
              <a:ext uri="{FF2B5EF4-FFF2-40B4-BE49-F238E27FC236}">
                <a16:creationId xmlns:a16="http://schemas.microsoft.com/office/drawing/2014/main" id="{F412A291-B55E-4D72-9AA7-BBB0716CC7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4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303D9-C57D-40ED-B1C2-7C081CC556B1}"/>
              </a:ext>
            </a:extLst>
          </p:cNvPr>
          <p:cNvSpPr>
            <a:spLocks noGrp="1"/>
          </p:cNvSpPr>
          <p:nvPr>
            <p:ph type="title"/>
          </p:nvPr>
        </p:nvSpPr>
        <p:spPr/>
        <p:txBody>
          <a:bodyPr/>
          <a:lstStyle/>
          <a:p>
            <a:r>
              <a:rPr lang="en-US" dirty="0"/>
              <a:t>Scenario1 : </a:t>
            </a:r>
            <a:r>
              <a:rPr lang="en-US" sz="3000" dirty="0">
                <a:solidFill>
                  <a:srgbClr val="000000"/>
                </a:solidFill>
                <a:effectLst/>
                <a:latin typeface="Times New Roman" panose="02020603050405020304" pitchFamily="18" charset="0"/>
                <a:ea typeface="Times New Roman" panose="02020603050405020304" pitchFamily="18" charset="0"/>
              </a:rPr>
              <a:t>Non Student (road engineer )</a:t>
            </a:r>
            <a:endParaRPr lang="en-US" sz="3000" dirty="0"/>
          </a:p>
        </p:txBody>
      </p:sp>
      <p:sp>
        <p:nvSpPr>
          <p:cNvPr id="3" name="Content Placeholder 2">
            <a:extLst>
              <a:ext uri="{FF2B5EF4-FFF2-40B4-BE49-F238E27FC236}">
                <a16:creationId xmlns:a16="http://schemas.microsoft.com/office/drawing/2014/main" id="{08C73CE3-EDF3-4111-BB60-3D3CA635D9D6}"/>
              </a:ext>
            </a:extLst>
          </p:cNvPr>
          <p:cNvSpPr>
            <a:spLocks noGrp="1"/>
          </p:cNvSpPr>
          <p:nvPr>
            <p:ph idx="1"/>
          </p:nvPr>
        </p:nvSpPr>
        <p:spPr/>
        <p:txBody>
          <a:bodyPr/>
          <a:lstStyle/>
          <a:p>
            <a:pPr marL="0" indent="0">
              <a:buNone/>
            </a:pPr>
            <a:r>
              <a:rPr lang="en-US" sz="2400" b="1" u="sng" dirty="0">
                <a:solidFill>
                  <a:srgbClr val="000000"/>
                </a:solidFill>
                <a:effectLst/>
                <a:latin typeface="Times New Roman" panose="02020603050405020304" pitchFamily="18" charset="0"/>
                <a:ea typeface="Times New Roman" panose="02020603050405020304" pitchFamily="18" charset="0"/>
              </a:rPr>
              <a:t>Goal : </a:t>
            </a:r>
          </a:p>
          <a:p>
            <a:r>
              <a:rPr lang="en-US" sz="2400" dirty="0">
                <a:solidFill>
                  <a:srgbClr val="000000"/>
                </a:solidFill>
                <a:effectLst/>
                <a:latin typeface="Times New Roman" panose="02020603050405020304" pitchFamily="18" charset="0"/>
                <a:ea typeface="Times New Roman" panose="02020603050405020304" pitchFamily="18" charset="0"/>
              </a:rPr>
              <a:t>To determine if the participant can use the app easily or is it difficult or confusing to navigate </a:t>
            </a:r>
          </a:p>
          <a:p>
            <a:pPr marL="0" indent="0">
              <a:buNone/>
            </a:pPr>
            <a:endParaRPr lang="en-US" sz="24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2400" b="1" u="sng" dirty="0">
                <a:solidFill>
                  <a:srgbClr val="000000"/>
                </a:solidFill>
                <a:effectLst/>
                <a:latin typeface="Times New Roman" panose="02020603050405020304" pitchFamily="18" charset="0"/>
                <a:ea typeface="Times New Roman" panose="02020603050405020304" pitchFamily="18" charset="0"/>
              </a:rPr>
              <a:t>Task list :</a:t>
            </a:r>
          </a:p>
          <a:p>
            <a:r>
              <a:rPr lang="en-US" sz="2400" dirty="0">
                <a:solidFill>
                  <a:srgbClr val="000000"/>
                </a:solidFill>
                <a:effectLst/>
                <a:latin typeface="Times New Roman" panose="02020603050405020304" pitchFamily="18" charset="0"/>
                <a:ea typeface="Times New Roman" panose="02020603050405020304" pitchFamily="18" charset="0"/>
              </a:rPr>
              <a:t>Open application and read pop up </a:t>
            </a:r>
          </a:p>
          <a:p>
            <a:r>
              <a:rPr lang="en-US" sz="2400" dirty="0">
                <a:solidFill>
                  <a:srgbClr val="000000"/>
                </a:solidFill>
                <a:latin typeface="Times New Roman" panose="02020603050405020304" pitchFamily="18" charset="0"/>
                <a:ea typeface="Times New Roman" panose="02020603050405020304" pitchFamily="18" charset="0"/>
              </a:rPr>
              <a:t>Learn about app</a:t>
            </a:r>
          </a:p>
          <a:p>
            <a:r>
              <a:rPr lang="en-US" sz="2400" dirty="0">
                <a:solidFill>
                  <a:srgbClr val="000000"/>
                </a:solidFill>
                <a:effectLst/>
                <a:latin typeface="Times New Roman" panose="02020603050405020304" pitchFamily="18" charset="0"/>
                <a:ea typeface="Times New Roman" panose="02020603050405020304" pitchFamily="18" charset="0"/>
              </a:rPr>
              <a:t>Learn how to use the app</a:t>
            </a:r>
          </a:p>
          <a:p>
            <a:endParaRPr lang="en-US" sz="2400" dirty="0">
              <a:solidFill>
                <a:srgbClr val="000000"/>
              </a:solidFill>
              <a:latin typeface="Times New Roman" panose="02020603050405020304" pitchFamily="18" charset="0"/>
              <a:ea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US" sz="1800" b="1" u="sng"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US" sz="1800" b="1"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2999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292A67BDDB741B3A5EA5F10A7E40B" ma:contentTypeVersion="4" ma:contentTypeDescription="Create a new document." ma:contentTypeScope="" ma:versionID="0d7347c78e20c159f053b3c7b5e4d568">
  <xsd:schema xmlns:xsd="http://www.w3.org/2001/XMLSchema" xmlns:xs="http://www.w3.org/2001/XMLSchema" xmlns:p="http://schemas.microsoft.com/office/2006/metadata/properties" xmlns:ns3="2e1b3a78-7150-43de-801f-d4ae47aa4338" targetNamespace="http://schemas.microsoft.com/office/2006/metadata/properties" ma:root="true" ma:fieldsID="a548495ab581912f779b97daf048e42b" ns3:_="">
    <xsd:import namespace="2e1b3a78-7150-43de-801f-d4ae47aa433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b3a78-7150-43de-801f-d4ae47aa43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3CC1FC-75F2-41C7-855E-CB21ED1FA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b3a78-7150-43de-801f-d4ae47aa4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F99F64-4B5D-4FE7-9A7D-D7742D43AA97}">
  <ds:schemaRefs>
    <ds:schemaRef ds:uri="http://schemas.microsoft.com/sharepoint/v3/contenttype/forms"/>
  </ds:schemaRefs>
</ds:datastoreItem>
</file>

<file path=customXml/itemProps3.xml><?xml version="1.0" encoding="utf-8"?>
<ds:datastoreItem xmlns:ds="http://schemas.openxmlformats.org/officeDocument/2006/customXml" ds:itemID="{B609E239-EC72-45C7-B414-BCD873657DF0}">
  <ds:schemaRefs>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http://schemas.microsoft.com/office/2006/metadata/properties"/>
    <ds:schemaRef ds:uri="2e1b3a78-7150-43de-801f-d4ae47aa433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4528</TotalTime>
  <Words>940</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Soil Infiltration  Usability Test Report</vt:lpstr>
      <vt:lpstr>OUTLINE</vt:lpstr>
      <vt:lpstr>Soil infiltration </vt:lpstr>
      <vt:lpstr>PowerPoint Presentation</vt:lpstr>
      <vt:lpstr>TEST PROCESURES AND SETUP</vt:lpstr>
      <vt:lpstr>Pre-Test Questionnaire Result </vt:lpstr>
      <vt:lpstr>Pre-Test Questionnaire Result </vt:lpstr>
      <vt:lpstr>Pre-Test Questionnaire Result </vt:lpstr>
      <vt:lpstr>Scenario1 : Non Student (road engineer )</vt:lpstr>
      <vt:lpstr>Scenario1 : Non Student (road engineer )</vt:lpstr>
      <vt:lpstr>Scenario2 – Research student  </vt:lpstr>
      <vt:lpstr>Scenario2 – Research student</vt:lpstr>
      <vt:lpstr>Scenario3 - Research student </vt:lpstr>
      <vt:lpstr>Scenario3 - Research student </vt:lpstr>
      <vt:lpstr>Post-Test Questionnaire Result</vt:lpstr>
      <vt:lpstr>Post-Test Questionnaire Result</vt:lpstr>
      <vt:lpstr>Feedback </vt:lpstr>
      <vt:lpstr>Bug Report 1 </vt:lpstr>
      <vt:lpstr>Bug Report 2 </vt:lpstr>
      <vt:lpstr>Bug Report 3 </vt:lpstr>
      <vt:lpstr>Recommended changes </vt:lpstr>
      <vt:lpstr>summary</vt:lpstr>
      <vt:lpstr>Next Presenter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Infiltration  Usability Test Report</dc:title>
  <dc:creator>pmothuku</dc:creator>
  <cp:lastModifiedBy>pmothuku</cp:lastModifiedBy>
  <cp:revision>10</cp:revision>
  <dcterms:created xsi:type="dcterms:W3CDTF">2021-04-19T06:06:01Z</dcterms:created>
  <dcterms:modified xsi:type="dcterms:W3CDTF">2021-04-22T09:34:21Z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0x0101002C4292A67BDDB741B3A5EA5F10A7E40B</vt:lpwstr>
  </property>
</Properties>
</file>