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af7fd6fc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af7fd6fc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bb0d387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bb0d387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bb0d387d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bb0d387d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bb0d387d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bb0d387d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bb0d387d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bb0d387d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bb0d387d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bb0d387d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bb0d387d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bb0d387d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bb0d387d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bb0d387d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bb0d387d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bb0d387d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af7fd6f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af7fd6f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baf7fd6fc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baf7fd6fc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af7fd6f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af7fd6f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af7fd6fc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af7fd6fc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Gabriella is a resident of a colonia, so she wants to learn more about water conservation. She opens the Water Matters app and selects her desired language of spanish, which brings her to the spanish version of the homepage.</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She then navigates to the water conservation section of the app by using a toolbar on the top of the page. This page has a lot of reading material about how to effectively conserve water. On this page, she reads all the information that the app has to offer 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b9b1e174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b9b1e174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b9b1e174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b9b1e174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b9b1e174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b9b1e174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af7fd6fc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af7fd6fc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af7fd6fc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af7fd6fc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Gustavo lives in a colonia that does not have easy access to clean drinking water, so he wants to learn about how to use his home to collect rainwater.</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To do this he opens the water matters app on his phone and selects his desired language of english, which brings him to an english version of the homepage.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He navigates to the rainwater harvesting page of the app by using a toolbar on the top of the page. After scrolling through the information on the page, he sees a link to a rainfall calculator on which he clicks.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There he has to enter numeric data into the calculator about the dimensions of his roof, but instead he enters a string into the text box. He then clicks the calculate button. The app has a pop up saying the information he entered is invalid, and should type a integer into the text box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Water Matters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Creative Types 2/9/2021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16" name="Google Shape;116;p22"/>
          <p:cNvPicPr preferRelativeResize="0"/>
          <p:nvPr/>
        </p:nvPicPr>
        <p:blipFill>
          <a:blip r:embed="rId3">
            <a:alphaModFix/>
          </a:blip>
          <a:stretch>
            <a:fillRect/>
          </a:stretch>
        </p:blipFill>
        <p:spPr>
          <a:xfrm>
            <a:off x="785325" y="968850"/>
            <a:ext cx="7405851" cy="406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22" name="Google Shape;122;p23"/>
          <p:cNvPicPr preferRelativeResize="0"/>
          <p:nvPr/>
        </p:nvPicPr>
        <p:blipFill>
          <a:blip r:embed="rId3">
            <a:alphaModFix/>
          </a:blip>
          <a:stretch>
            <a:fillRect/>
          </a:stretch>
        </p:blipFill>
        <p:spPr>
          <a:xfrm>
            <a:off x="1122475" y="1017725"/>
            <a:ext cx="7016493"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28" name="Google Shape;128;p24"/>
          <p:cNvPicPr preferRelativeResize="0"/>
          <p:nvPr/>
        </p:nvPicPr>
        <p:blipFill>
          <a:blip r:embed="rId3">
            <a:alphaModFix/>
          </a:blip>
          <a:stretch>
            <a:fillRect/>
          </a:stretch>
        </p:blipFill>
        <p:spPr>
          <a:xfrm>
            <a:off x="794450" y="988675"/>
            <a:ext cx="7016493"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34" name="Google Shape;134;p25"/>
          <p:cNvPicPr preferRelativeResize="0"/>
          <p:nvPr/>
        </p:nvPicPr>
        <p:blipFill>
          <a:blip r:embed="rId3">
            <a:alphaModFix/>
          </a:blip>
          <a:stretch>
            <a:fillRect/>
          </a:stretch>
        </p:blipFill>
        <p:spPr>
          <a:xfrm>
            <a:off x="1101550" y="946775"/>
            <a:ext cx="7016493"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40" name="Google Shape;140;p26"/>
          <p:cNvPicPr preferRelativeResize="0"/>
          <p:nvPr/>
        </p:nvPicPr>
        <p:blipFill>
          <a:blip r:embed="rId3">
            <a:alphaModFix/>
          </a:blip>
          <a:stretch>
            <a:fillRect/>
          </a:stretch>
        </p:blipFill>
        <p:spPr>
          <a:xfrm>
            <a:off x="843300" y="1017725"/>
            <a:ext cx="7016493"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46" name="Google Shape;146;p27"/>
          <p:cNvPicPr preferRelativeResize="0"/>
          <p:nvPr/>
        </p:nvPicPr>
        <p:blipFill>
          <a:blip r:embed="rId3">
            <a:alphaModFix/>
          </a:blip>
          <a:stretch>
            <a:fillRect/>
          </a:stretch>
        </p:blipFill>
        <p:spPr>
          <a:xfrm>
            <a:off x="1101525" y="1017725"/>
            <a:ext cx="7032643" cy="382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52" name="Google Shape;152;p28"/>
          <p:cNvPicPr preferRelativeResize="0"/>
          <p:nvPr/>
        </p:nvPicPr>
        <p:blipFill>
          <a:blip r:embed="rId3">
            <a:alphaModFix/>
          </a:blip>
          <a:stretch>
            <a:fillRect/>
          </a:stretch>
        </p:blipFill>
        <p:spPr>
          <a:xfrm>
            <a:off x="1017800" y="1017725"/>
            <a:ext cx="7032643" cy="3820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58" name="Google Shape;158;p29"/>
          <p:cNvPicPr preferRelativeResize="0"/>
          <p:nvPr/>
        </p:nvPicPr>
        <p:blipFill>
          <a:blip r:embed="rId3">
            <a:alphaModFix/>
          </a:blip>
          <a:stretch>
            <a:fillRect/>
          </a:stretch>
        </p:blipFill>
        <p:spPr>
          <a:xfrm>
            <a:off x="1206225" y="1051500"/>
            <a:ext cx="7032643"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164" name="Google Shape;164;p30"/>
          <p:cNvPicPr preferRelativeResize="0"/>
          <p:nvPr/>
        </p:nvPicPr>
        <p:blipFill>
          <a:blip r:embed="rId3">
            <a:alphaModFix/>
          </a:blip>
          <a:stretch>
            <a:fillRect/>
          </a:stretch>
        </p:blipFill>
        <p:spPr>
          <a:xfrm>
            <a:off x="620000" y="974725"/>
            <a:ext cx="7038337" cy="3820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734000"/>
            <a:ext cx="8520600" cy="572700"/>
          </a:xfrm>
          <a:prstGeom prst="rect">
            <a:avLst/>
          </a:prstGeom>
        </p:spPr>
        <p:txBody>
          <a:bodyPr anchorCtr="0" anchor="t" bIns="91425" lIns="91425" spcFirstLastPara="1" rIns="91425" wrap="square" tIns="91425">
            <a:normAutofit fontScale="90000"/>
          </a:bodyPr>
          <a:lstStyle/>
          <a:p>
            <a:pPr indent="457200" lvl="0" marL="914400" rtl="0" algn="l">
              <a:spcBef>
                <a:spcPts val="0"/>
              </a:spcBef>
              <a:spcAft>
                <a:spcPts val="0"/>
              </a:spcAft>
              <a:buNone/>
            </a:pPr>
            <a:r>
              <a:rPr lang="en"/>
              <a:t>Goals 					   		    Concerns</a:t>
            </a:r>
            <a:endParaRPr/>
          </a:p>
        </p:txBody>
      </p:sp>
      <p:sp>
        <p:nvSpPr>
          <p:cNvPr id="170" name="Google Shape;170;p31"/>
          <p:cNvSpPr txBox="1"/>
          <p:nvPr>
            <p:ph idx="1" type="body"/>
          </p:nvPr>
        </p:nvSpPr>
        <p:spPr>
          <a:xfrm>
            <a:off x="311700" y="1420825"/>
            <a:ext cx="3999900" cy="3416400"/>
          </a:xfrm>
          <a:prstGeom prst="rect">
            <a:avLst/>
          </a:prstGeom>
        </p:spPr>
        <p:txBody>
          <a:bodyPr anchorCtr="0" anchor="t" bIns="91425" lIns="91425" spcFirstLastPara="1" rIns="91425" wrap="square" tIns="91425">
            <a:normAutofit/>
          </a:bodyPr>
          <a:lstStyle/>
          <a:p>
            <a:pPr indent="-381000" lvl="0" marL="457200" rtl="0" algn="l">
              <a:lnSpc>
                <a:spcPct val="200000"/>
              </a:lnSpc>
              <a:spcBef>
                <a:spcPts val="0"/>
              </a:spcBef>
              <a:spcAft>
                <a:spcPts val="0"/>
              </a:spcAft>
              <a:buSzPts val="2400"/>
              <a:buChar char="●"/>
            </a:pPr>
            <a:r>
              <a:rPr lang="en" sz="2400"/>
              <a:t>Easy Navigation</a:t>
            </a:r>
            <a:endParaRPr sz="2400"/>
          </a:p>
          <a:p>
            <a:pPr indent="-381000" lvl="0" marL="457200" rtl="0" algn="l">
              <a:lnSpc>
                <a:spcPct val="200000"/>
              </a:lnSpc>
              <a:spcBef>
                <a:spcPts val="0"/>
              </a:spcBef>
              <a:spcAft>
                <a:spcPts val="0"/>
              </a:spcAft>
              <a:buSzPts val="2400"/>
              <a:buChar char="●"/>
            </a:pPr>
            <a:r>
              <a:rPr lang="en" sz="2400"/>
              <a:t>Easy to look at</a:t>
            </a:r>
            <a:endParaRPr sz="2400"/>
          </a:p>
          <a:p>
            <a:pPr indent="-381000" lvl="0" marL="457200" rtl="0" algn="l">
              <a:lnSpc>
                <a:spcPct val="200000"/>
              </a:lnSpc>
              <a:spcBef>
                <a:spcPts val="0"/>
              </a:spcBef>
              <a:spcAft>
                <a:spcPts val="0"/>
              </a:spcAft>
              <a:buSzPts val="2400"/>
              <a:buChar char="●"/>
            </a:pPr>
            <a:r>
              <a:rPr lang="en" sz="2400"/>
              <a:t>Engaging</a:t>
            </a:r>
            <a:endParaRPr sz="2400"/>
          </a:p>
        </p:txBody>
      </p:sp>
      <p:sp>
        <p:nvSpPr>
          <p:cNvPr id="171" name="Google Shape;171;p31"/>
          <p:cNvSpPr txBox="1"/>
          <p:nvPr>
            <p:ph idx="2" type="body"/>
          </p:nvPr>
        </p:nvSpPr>
        <p:spPr>
          <a:xfrm>
            <a:off x="4832400" y="1420825"/>
            <a:ext cx="3999900" cy="3416400"/>
          </a:xfrm>
          <a:prstGeom prst="rect">
            <a:avLst/>
          </a:prstGeom>
        </p:spPr>
        <p:txBody>
          <a:bodyPr anchorCtr="0" anchor="t" bIns="91425" lIns="91425" spcFirstLastPara="1" rIns="91425" wrap="square" tIns="91425">
            <a:normAutofit/>
          </a:bodyPr>
          <a:lstStyle/>
          <a:p>
            <a:pPr indent="-381000" lvl="0" marL="457200" rtl="0" algn="l">
              <a:lnSpc>
                <a:spcPct val="200000"/>
              </a:lnSpc>
              <a:spcBef>
                <a:spcPts val="0"/>
              </a:spcBef>
              <a:spcAft>
                <a:spcPts val="0"/>
              </a:spcAft>
              <a:buSzPts val="2400"/>
              <a:buChar char="●"/>
            </a:pPr>
            <a:r>
              <a:rPr lang="en" sz="2400"/>
              <a:t>Language Selection</a:t>
            </a:r>
            <a:endParaRPr sz="2400"/>
          </a:p>
          <a:p>
            <a:pPr indent="-381000" lvl="0" marL="457200" rtl="0" algn="l">
              <a:lnSpc>
                <a:spcPct val="200000"/>
              </a:lnSpc>
              <a:spcBef>
                <a:spcPts val="0"/>
              </a:spcBef>
              <a:spcAft>
                <a:spcPts val="0"/>
              </a:spcAft>
              <a:buSzPts val="2400"/>
              <a:buChar char="●"/>
            </a:pPr>
            <a:r>
              <a:rPr lang="en" sz="2400"/>
              <a:t>Information Dump</a:t>
            </a:r>
            <a:endParaRPr sz="2400"/>
          </a:p>
          <a:p>
            <a:pPr indent="-381000" lvl="0" marL="457200" rtl="0" algn="l">
              <a:lnSpc>
                <a:spcPct val="200000"/>
              </a:lnSpc>
              <a:spcBef>
                <a:spcPts val="0"/>
              </a:spcBef>
              <a:spcAft>
                <a:spcPts val="0"/>
              </a:spcAft>
              <a:buSzPts val="2400"/>
              <a:buChar char="●"/>
            </a:pPr>
            <a:r>
              <a:rPr lang="en" sz="2400"/>
              <a:t>Outdated Technology</a:t>
            </a:r>
            <a:endParaRPr sz="2400"/>
          </a:p>
          <a:p>
            <a:pPr indent="0" lvl="0" marL="457200" rtl="0" algn="l">
              <a:lnSpc>
                <a:spcPct val="200000"/>
              </a:lnSpc>
              <a:spcBef>
                <a:spcPts val="1200"/>
              </a:spcBef>
              <a:spcAft>
                <a:spcPts val="1200"/>
              </a:spcAft>
              <a:buNone/>
            </a:pPr>
            <a:r>
              <a:t/>
            </a:r>
            <a:endParaRPr sz="2400"/>
          </a:p>
        </p:txBody>
      </p:sp>
      <p:sp>
        <p:nvSpPr>
          <p:cNvPr id="172" name="Google Shape;172;p31"/>
          <p:cNvSpPr txBox="1"/>
          <p:nvPr/>
        </p:nvSpPr>
        <p:spPr>
          <a:xfrm>
            <a:off x="2838150" y="56900"/>
            <a:ext cx="3467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t>Usability</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Personas</a:t>
            </a:r>
            <a:endParaRPr/>
          </a:p>
        </p:txBody>
      </p:sp>
      <p:sp>
        <p:nvSpPr>
          <p:cNvPr id="61" name="Google Shape;61;p14"/>
          <p:cNvSpPr txBox="1"/>
          <p:nvPr>
            <p:ph idx="1" type="body"/>
          </p:nvPr>
        </p:nvSpPr>
        <p:spPr>
          <a:xfrm>
            <a:off x="311700" y="1152475"/>
            <a:ext cx="4629300" cy="3802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chemeClr val="dk1"/>
                </a:solidFill>
                <a:latin typeface="Calibri"/>
                <a:ea typeface="Calibri"/>
                <a:cs typeface="Calibri"/>
                <a:sym typeface="Calibri"/>
              </a:rPr>
              <a:t>Persona-1:</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600" u="sng">
                <a:solidFill>
                  <a:schemeClr val="dk1"/>
                </a:solidFill>
                <a:latin typeface="Calibri"/>
                <a:ea typeface="Calibri"/>
                <a:cs typeface="Calibri"/>
                <a:sym typeface="Calibri"/>
              </a:rPr>
              <a:t>Gabriella D’souza</a:t>
            </a:r>
            <a:endParaRPr sz="1600" u="sng">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Colonia resident in Arizona</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64 years old</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20 year resident</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Spanish speaking</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Experience water shortages</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Wants to learn about water conservation</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Lives alone</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Has a smartphone</a:t>
            </a:r>
            <a:endParaRPr sz="1600">
              <a:solidFill>
                <a:schemeClr val="dk1"/>
              </a:solidFill>
              <a:latin typeface="Calibri"/>
              <a:ea typeface="Calibri"/>
              <a:cs typeface="Calibri"/>
              <a:sym typeface="Calibri"/>
            </a:endParaRPr>
          </a:p>
          <a:p>
            <a:pPr indent="-330200" lvl="1" marL="9144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Uses it mainly for phone calls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2" name="Google Shape;62;p14"/>
          <p:cNvSpPr txBox="1"/>
          <p:nvPr>
            <p:ph idx="2" type="body"/>
          </p:nvPr>
        </p:nvSpPr>
        <p:spPr>
          <a:xfrm>
            <a:off x="4333925" y="1333925"/>
            <a:ext cx="4372800" cy="35166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1600">
                <a:solidFill>
                  <a:schemeClr val="dk1"/>
                </a:solidFill>
                <a:latin typeface="Calibri"/>
                <a:ea typeface="Calibri"/>
                <a:cs typeface="Calibri"/>
                <a:sym typeface="Calibri"/>
              </a:rPr>
              <a:t>Persona-2: </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1600" u="sng">
                <a:solidFill>
                  <a:schemeClr val="dk1"/>
                </a:solidFill>
                <a:latin typeface="Calibri"/>
                <a:ea typeface="Calibri"/>
                <a:cs typeface="Calibri"/>
                <a:sym typeface="Calibri"/>
              </a:rPr>
              <a:t>Gustavo Fransisco</a:t>
            </a:r>
            <a:endParaRPr sz="1600" u="sng">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Colonia resident in Texas</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51 years old</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12 year resident</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Bilingual </a:t>
            </a:r>
            <a:endParaRPr sz="1600">
              <a:solidFill>
                <a:schemeClr val="dk1"/>
              </a:solidFill>
              <a:latin typeface="Calibri"/>
              <a:ea typeface="Calibri"/>
              <a:cs typeface="Calibri"/>
              <a:sym typeface="Calibri"/>
            </a:endParaRPr>
          </a:p>
          <a:p>
            <a:pPr indent="-330200" lvl="1" marL="9144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English</a:t>
            </a:r>
            <a:endParaRPr sz="1600">
              <a:solidFill>
                <a:schemeClr val="dk1"/>
              </a:solidFill>
              <a:latin typeface="Calibri"/>
              <a:ea typeface="Calibri"/>
              <a:cs typeface="Calibri"/>
              <a:sym typeface="Calibri"/>
            </a:endParaRPr>
          </a:p>
          <a:p>
            <a:pPr indent="-330200" lvl="1" marL="9144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Spanish</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Experiences Water Shortages</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Wants to learn about rainwater harvesting</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Lives with 5 family members</a:t>
            </a:r>
            <a:endParaRPr sz="1600">
              <a:solidFill>
                <a:schemeClr val="dk1"/>
              </a:solidFill>
              <a:latin typeface="Calibri"/>
              <a:ea typeface="Calibri"/>
              <a:cs typeface="Calibri"/>
              <a:sym typeface="Calibri"/>
            </a:endParaRPr>
          </a:p>
          <a:p>
            <a:pPr indent="-330200" lvl="0" marL="4572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Has smartphone</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Cognitive Walkthrough Use Scenario 1</a:t>
            </a:r>
            <a:endParaRPr/>
          </a:p>
        </p:txBody>
      </p:sp>
      <p:sp>
        <p:nvSpPr>
          <p:cNvPr id="68" name="Google Shape;6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Learn about water conservation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1 Description</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en" sz="1600">
                <a:solidFill>
                  <a:schemeClr val="dk1"/>
                </a:solidFill>
              </a:rPr>
              <a:t>Persona: Gabriella</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Open Water Matters App</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Selects Spanish Language </a:t>
            </a:r>
            <a:r>
              <a:rPr lang="en" sz="1600">
                <a:solidFill>
                  <a:schemeClr val="dk1"/>
                </a:solidFill>
              </a:rPr>
              <a:t>Version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On Homepage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Select water conservation page from toolbar</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Reads page and studies images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80" name="Google Shape;80;p17"/>
          <p:cNvPicPr preferRelativeResize="0"/>
          <p:nvPr/>
        </p:nvPicPr>
        <p:blipFill>
          <a:blip r:embed="rId3">
            <a:alphaModFix/>
          </a:blip>
          <a:stretch>
            <a:fillRect/>
          </a:stretch>
        </p:blipFill>
        <p:spPr>
          <a:xfrm>
            <a:off x="785325" y="968850"/>
            <a:ext cx="7405851" cy="406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456687" y="547825"/>
            <a:ext cx="8230625" cy="4480075"/>
          </a:xfrm>
          <a:prstGeom prst="rect">
            <a:avLst/>
          </a:prstGeom>
          <a:noFill/>
          <a:ln>
            <a:noFill/>
          </a:ln>
        </p:spPr>
      </p:pic>
      <p:pic>
        <p:nvPicPr>
          <p:cNvPr id="86" name="Google Shape;86;p18"/>
          <p:cNvPicPr preferRelativeResize="0"/>
          <p:nvPr/>
        </p:nvPicPr>
        <p:blipFill>
          <a:blip r:embed="rId4">
            <a:alphaModFix/>
          </a:blip>
          <a:stretch>
            <a:fillRect/>
          </a:stretch>
        </p:blipFill>
        <p:spPr>
          <a:xfrm>
            <a:off x="885100" y="1738325"/>
            <a:ext cx="2444125" cy="1470625"/>
          </a:xfrm>
          <a:prstGeom prst="rect">
            <a:avLst/>
          </a:prstGeom>
          <a:noFill/>
          <a:ln>
            <a:noFill/>
          </a:ln>
        </p:spPr>
      </p:pic>
      <p:pic>
        <p:nvPicPr>
          <p:cNvPr id="87" name="Google Shape;87;p18"/>
          <p:cNvPicPr preferRelativeResize="0"/>
          <p:nvPr/>
        </p:nvPicPr>
        <p:blipFill>
          <a:blip r:embed="rId5">
            <a:alphaModFix/>
          </a:blip>
          <a:stretch>
            <a:fillRect/>
          </a:stretch>
        </p:blipFill>
        <p:spPr>
          <a:xfrm>
            <a:off x="5814773" y="1738325"/>
            <a:ext cx="2485552" cy="1470625"/>
          </a:xfrm>
          <a:prstGeom prst="rect">
            <a:avLst/>
          </a:prstGeom>
          <a:noFill/>
          <a:ln>
            <a:noFill/>
          </a:ln>
        </p:spPr>
      </p:pic>
      <p:pic>
        <p:nvPicPr>
          <p:cNvPr id="88" name="Google Shape;88;p18"/>
          <p:cNvPicPr preferRelativeResize="0"/>
          <p:nvPr/>
        </p:nvPicPr>
        <p:blipFill>
          <a:blip r:embed="rId6">
            <a:alphaModFix/>
          </a:blip>
          <a:stretch>
            <a:fillRect/>
          </a:stretch>
        </p:blipFill>
        <p:spPr>
          <a:xfrm>
            <a:off x="3329213" y="3208938"/>
            <a:ext cx="2485550" cy="1470612"/>
          </a:xfrm>
          <a:prstGeom prst="rect">
            <a:avLst/>
          </a:prstGeom>
          <a:noFill/>
          <a:ln>
            <a:noFill/>
          </a:ln>
        </p:spPr>
      </p:pic>
      <p:sp>
        <p:nvSpPr>
          <p:cNvPr id="89" name="Google Shape;89;p18"/>
          <p:cNvSpPr txBox="1"/>
          <p:nvPr>
            <p:ph type="title"/>
          </p:nvPr>
        </p:nvSpPr>
        <p:spPr>
          <a:xfrm>
            <a:off x="166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166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Prototype</a:t>
            </a:r>
            <a:endParaRPr/>
          </a:p>
        </p:txBody>
      </p:sp>
      <p:pic>
        <p:nvPicPr>
          <p:cNvPr id="95" name="Google Shape;95;p19"/>
          <p:cNvPicPr preferRelativeResize="0"/>
          <p:nvPr/>
        </p:nvPicPr>
        <p:blipFill>
          <a:blip r:embed="rId3">
            <a:alphaModFix/>
          </a:blip>
          <a:stretch>
            <a:fillRect/>
          </a:stretch>
        </p:blipFill>
        <p:spPr>
          <a:xfrm>
            <a:off x="653325" y="725100"/>
            <a:ext cx="7837346" cy="4266001"/>
          </a:xfrm>
          <a:prstGeom prst="rect">
            <a:avLst/>
          </a:prstGeom>
          <a:noFill/>
          <a:ln>
            <a:noFill/>
          </a:ln>
        </p:spPr>
      </p:pic>
      <p:sp>
        <p:nvSpPr>
          <p:cNvPr id="96" name="Google Shape;96;p19"/>
          <p:cNvSpPr txBox="1"/>
          <p:nvPr/>
        </p:nvSpPr>
        <p:spPr>
          <a:xfrm>
            <a:off x="1072700" y="1714500"/>
            <a:ext cx="716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Example </a:t>
            </a:r>
            <a:r>
              <a:rPr lang="en"/>
              <a:t>article</a:t>
            </a:r>
            <a:r>
              <a:rPr lang="en"/>
              <a:t> text</a:t>
            </a:r>
            <a:endParaRPr/>
          </a:p>
        </p:txBody>
      </p:sp>
      <p:sp>
        <p:nvSpPr>
          <p:cNvPr id="97" name="Google Shape;97;p19"/>
          <p:cNvSpPr txBox="1"/>
          <p:nvPr/>
        </p:nvSpPr>
        <p:spPr>
          <a:xfrm>
            <a:off x="1072700" y="4263325"/>
            <a:ext cx="10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Graphic title</a:t>
            </a:r>
            <a:r>
              <a:rPr lang="en"/>
              <a:t> </a:t>
            </a:r>
            <a:endParaRPr/>
          </a:p>
        </p:txBody>
      </p:sp>
      <p:pic>
        <p:nvPicPr>
          <p:cNvPr id="98" name="Google Shape;98;p19"/>
          <p:cNvPicPr preferRelativeResize="0"/>
          <p:nvPr/>
        </p:nvPicPr>
        <p:blipFill rotWithShape="1">
          <a:blip r:embed="rId4">
            <a:alphaModFix/>
          </a:blip>
          <a:srcRect b="12960" l="0" r="35342" t="0"/>
          <a:stretch/>
        </p:blipFill>
        <p:spPr>
          <a:xfrm>
            <a:off x="1072700" y="2631326"/>
            <a:ext cx="1616424" cy="1632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Cognitive Walkthrough Use Scenario 2</a:t>
            </a:r>
            <a:endParaRPr/>
          </a:p>
        </p:txBody>
      </p:sp>
      <p:sp>
        <p:nvSpPr>
          <p:cNvPr id="104" name="Google Shape;104;p20"/>
          <p:cNvSpPr txBox="1"/>
          <p:nvPr>
            <p:ph idx="1" type="subTitle"/>
          </p:nvPr>
        </p:nvSpPr>
        <p:spPr>
          <a:xfrm>
            <a:off x="311700" y="28271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Rainwater collection video and calculator Error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2 Description </a:t>
            </a:r>
            <a:endParaRPr/>
          </a:p>
        </p:txBody>
      </p:sp>
      <p:sp>
        <p:nvSpPr>
          <p:cNvPr id="110" name="Google Shape;110;p21"/>
          <p:cNvSpPr txBox="1"/>
          <p:nvPr/>
        </p:nvSpPr>
        <p:spPr>
          <a:xfrm>
            <a:off x="262825" y="1067775"/>
            <a:ext cx="7497600" cy="3546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solidFill>
                  <a:schemeClr val="dk1"/>
                </a:solidFill>
              </a:rPr>
              <a:t>Persona: Gustavo</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Opens water matters app</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Selects English Language Version</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On Homepage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Navigates to rainwater collection page from toolbar</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Reads through information and watches videos</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Has to scroll through the webpage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Navigates to rainfall calculator page via button on bottom of page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Enters both </a:t>
            </a:r>
            <a:r>
              <a:rPr lang="en" sz="1600">
                <a:solidFill>
                  <a:schemeClr val="dk1"/>
                </a:solidFill>
              </a:rPr>
              <a:t>numeric</a:t>
            </a:r>
            <a:r>
              <a:rPr lang="en" sz="1600">
                <a:solidFill>
                  <a:schemeClr val="dk1"/>
                </a:solidFill>
              </a:rPr>
              <a:t> and string data into the calculator and presses calculate button</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Error Message appears</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Reetners all numeric data and presses calculate button</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