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PT Sans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TSans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TSans-italic.fntdata"/><Relationship Id="rId14" Type="http://schemas.openxmlformats.org/officeDocument/2006/relationships/font" Target="fonts/PTSans-bold.fntdata"/><Relationship Id="rId16" Type="http://schemas.openxmlformats.org/officeDocument/2006/relationships/font" Target="fonts/PT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2cc2053a693_0_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g2cc2053a693_0_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cc2053a693_0_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2cc2053a693_0_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cc2053a693_0_1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g2cc2053a693_0_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2cc2053a693_0_1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g2cc2053a693_0_1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2cc2053a693_0_2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g2cc2053a693_0_2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/>
        </p:nvSpPr>
        <p:spPr>
          <a:xfrm>
            <a:off x="3391382" y="-1342663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T Sans"/>
              <a:buNone/>
              <a:defRPr b="1" i="0" sz="6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667577" y="6319541"/>
            <a:ext cx="2844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ctrTitle"/>
          </p:nvPr>
        </p:nvSpPr>
        <p:spPr>
          <a:xfrm>
            <a:off x="875816" y="613077"/>
            <a:ext cx="10224305" cy="7295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T Sans"/>
              <a:buNone/>
              <a:defRPr b="1" i="0" sz="4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1666754" y="1750088"/>
            <a:ext cx="8646289" cy="35048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0" type="dt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Layout">
  <p:cSld name="Custom Layou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/>
          <p:nvPr/>
        </p:nvSpPr>
        <p:spPr>
          <a:xfrm>
            <a:off x="0" y="0"/>
            <a:ext cx="12192000" cy="5964873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4"/>
          <p:cNvSpPr txBox="1"/>
          <p:nvPr/>
        </p:nvSpPr>
        <p:spPr>
          <a:xfrm>
            <a:off x="4885769" y="2514226"/>
            <a:ext cx="226215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IMAGE SIZE EXAMPLE</a:t>
            </a:r>
            <a:endParaRPr sz="18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ustom Layout">
  <p:cSld name="1_Custom Layou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/>
          <p:nvPr/>
        </p:nvSpPr>
        <p:spPr>
          <a:xfrm>
            <a:off x="0" y="0"/>
            <a:ext cx="6093595" cy="5964873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5"/>
          <p:cNvSpPr txBox="1"/>
          <p:nvPr/>
        </p:nvSpPr>
        <p:spPr>
          <a:xfrm>
            <a:off x="1460529" y="2514226"/>
            <a:ext cx="33927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HALF PAGE IMAGE SIZE EXAMPLE</a:t>
            </a:r>
            <a:endParaRPr sz="18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1" name="Google Shape;31;p5"/>
          <p:cNvSpPr txBox="1"/>
          <p:nvPr>
            <p:ph type="ctrTitle"/>
          </p:nvPr>
        </p:nvSpPr>
        <p:spPr>
          <a:xfrm>
            <a:off x="6289366" y="1282156"/>
            <a:ext cx="5139795" cy="7295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T Sans"/>
              <a:buNone/>
              <a:defRPr b="1" i="0" sz="3959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9pPr>
          </a:lstStyle>
          <a:p/>
        </p:txBody>
      </p:sp>
      <p:sp>
        <p:nvSpPr>
          <p:cNvPr id="32" name="Google Shape;32;p5"/>
          <p:cNvSpPr txBox="1"/>
          <p:nvPr>
            <p:ph idx="1" type="subTitle"/>
          </p:nvPr>
        </p:nvSpPr>
        <p:spPr>
          <a:xfrm>
            <a:off x="6289366" y="2292510"/>
            <a:ext cx="8646289" cy="35048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Custom Layout">
  <p:cSld name="2_Custom Layou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/>
          <p:nvPr/>
        </p:nvSpPr>
        <p:spPr>
          <a:xfrm>
            <a:off x="6098405" y="0"/>
            <a:ext cx="6093595" cy="5964873"/>
          </a:xfrm>
          <a:prstGeom prst="rect">
            <a:avLst/>
          </a:prstGeom>
          <a:solidFill>
            <a:srgbClr val="D0CE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7558934" y="2514226"/>
            <a:ext cx="339277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rPr>
              <a:t>HALF PAGE IMAGE SIZE EXAMPLE</a:t>
            </a:r>
            <a:endParaRPr sz="1800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37" name="Google Shape;37;p6"/>
          <p:cNvSpPr txBox="1"/>
          <p:nvPr>
            <p:ph type="ctrTitle"/>
          </p:nvPr>
        </p:nvSpPr>
        <p:spPr>
          <a:xfrm>
            <a:off x="345766" y="1282156"/>
            <a:ext cx="5139795" cy="729586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T Sans"/>
              <a:buNone/>
              <a:defRPr b="1" i="0" sz="3959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620"/>
            </a:lvl9pPr>
          </a:lstStyle>
          <a:p/>
        </p:txBody>
      </p:sp>
      <p:sp>
        <p:nvSpPr>
          <p:cNvPr id="38" name="Google Shape;38;p6"/>
          <p:cNvSpPr txBox="1"/>
          <p:nvPr>
            <p:ph idx="1" type="subTitle"/>
          </p:nvPr>
        </p:nvSpPr>
        <p:spPr>
          <a:xfrm>
            <a:off x="345766" y="2292510"/>
            <a:ext cx="5752639" cy="35048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228600" lvl="2" marL="1143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228600" lvl="3" marL="1600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228600" lvl="4" marL="2057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228600" lvl="5" marL="2514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2971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429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3886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T Sans"/>
              <a:buNone/>
              <a:defRPr b="1" i="0" sz="4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C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PT Sans"/>
                <a:ea typeface="PT Sans"/>
                <a:cs typeface="PT Sans"/>
                <a:sym typeface="PT Sans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667577" y="6319541"/>
            <a:ext cx="284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MichiganTech_Horizontal_TwoColor.png" id="13" name="Google Shape;13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064845" y="6280062"/>
            <a:ext cx="2274952" cy="46027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" name="Google Shape;14;p1"/>
          <p:cNvCxnSpPr/>
          <p:nvPr/>
        </p:nvCxnSpPr>
        <p:spPr>
          <a:xfrm>
            <a:off x="838200" y="6176963"/>
            <a:ext cx="10515600" cy="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ctrTitle"/>
          </p:nvPr>
        </p:nvSpPr>
        <p:spPr>
          <a:xfrm>
            <a:off x="2437550" y="1128559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T Sans"/>
              <a:buNone/>
            </a:pPr>
            <a:r>
              <a:rPr lang="en-US"/>
              <a:t>The Green Spaces Project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T Sans"/>
              <a:buNone/>
            </a:pPr>
            <a:r>
              <a:rPr lang="en-US" sz="5000"/>
              <a:t>Usability Test Results</a:t>
            </a:r>
            <a:endParaRPr b="1" i="0" sz="50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45" name="Google Shape;45;p7"/>
          <p:cNvSpPr txBox="1"/>
          <p:nvPr>
            <p:ph idx="1" type="subTitle"/>
          </p:nvPr>
        </p:nvSpPr>
        <p:spPr>
          <a:xfrm>
            <a:off x="1524000" y="3324663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</a:pPr>
            <a:r>
              <a:rPr lang="en-US"/>
              <a:t>UX Consultants: 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</a:pPr>
            <a:r>
              <a:rPr lang="en-US"/>
              <a:t>Aditya Nilesh Patil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</a:pPr>
            <a:r>
              <a:rPr lang="en-US"/>
              <a:t>Soufia Bahmani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400"/>
              <a:buFont typeface="Arial"/>
              <a:buNone/>
            </a:pPr>
            <a:r>
              <a:rPr lang="en-US"/>
              <a:t>Aakash Gunda</a:t>
            </a:r>
            <a:endParaRPr/>
          </a:p>
        </p:txBody>
      </p:sp>
      <p:pic>
        <p:nvPicPr>
          <p:cNvPr id="46" name="Google Shape;46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988" y="913525"/>
            <a:ext cx="2085775" cy="2085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ctrTitle"/>
          </p:nvPr>
        </p:nvSpPr>
        <p:spPr>
          <a:xfrm>
            <a:off x="875816" y="613077"/>
            <a:ext cx="10224305" cy="72958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T Sans"/>
              <a:buNone/>
            </a:pPr>
            <a:r>
              <a:rPr lang="en-US" sz="4000"/>
              <a:t>App Idea</a:t>
            </a:r>
            <a:endParaRPr b="1" i="0" sz="40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2" name="Google Shape;52;p8"/>
          <p:cNvSpPr txBox="1"/>
          <p:nvPr>
            <p:ph idx="1" type="subTitle"/>
          </p:nvPr>
        </p:nvSpPr>
        <p:spPr>
          <a:xfrm>
            <a:off x="1666754" y="1750088"/>
            <a:ext cx="8646289" cy="35048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Meant to educate people on Green Stormwater Infrastructure(GSI)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Educational aid for High-school students and Teachers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Data collection tool for scientist</a:t>
            </a:r>
            <a:endParaRPr/>
          </a:p>
          <a:p>
            <a:pPr indent="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ctrTitle"/>
          </p:nvPr>
        </p:nvSpPr>
        <p:spPr>
          <a:xfrm>
            <a:off x="875816" y="613077"/>
            <a:ext cx="10224300" cy="72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PT Sans"/>
              <a:buNone/>
            </a:pPr>
            <a:r>
              <a:rPr lang="en-US" sz="4000"/>
              <a:t>Testing Process</a:t>
            </a:r>
            <a:endParaRPr b="1" i="0" sz="40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58" name="Google Shape;58;p9"/>
          <p:cNvSpPr txBox="1"/>
          <p:nvPr>
            <p:ph idx="1" type="subTitle"/>
          </p:nvPr>
        </p:nvSpPr>
        <p:spPr>
          <a:xfrm>
            <a:off x="1666754" y="1750088"/>
            <a:ext cx="8646300" cy="3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4 testing scenarios to emulate 4 different user types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Test participants emulated each scenario and answered some questions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Rating-based questions used to gather metrics</a:t>
            </a:r>
            <a:endParaRPr sz="2800"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Verbal questions used to gather feedback</a:t>
            </a:r>
            <a:endParaRPr sz="2800"/>
          </a:p>
          <a:p>
            <a:pPr indent="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ctrTitle"/>
          </p:nvPr>
        </p:nvSpPr>
        <p:spPr>
          <a:xfrm>
            <a:off x="357450" y="446354"/>
            <a:ext cx="51399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</a:pPr>
            <a:r>
              <a:rPr lang="en-US" sz="3600"/>
              <a:t>Test Results (Rating-based)</a:t>
            </a:r>
            <a:endParaRPr b="1" i="0" sz="36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64" name="Google Shape;64;p10"/>
          <p:cNvSpPr txBox="1"/>
          <p:nvPr>
            <p:ph idx="1" type="subTitle"/>
          </p:nvPr>
        </p:nvSpPr>
        <p:spPr>
          <a:xfrm>
            <a:off x="1208452" y="2001925"/>
            <a:ext cx="7906200" cy="3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Scored </a:t>
            </a:r>
            <a:r>
              <a:rPr b="1" i="1" lang="en-US" sz="2800"/>
              <a:t>very highly</a:t>
            </a:r>
            <a:r>
              <a:rPr lang="en-US" sz="2800"/>
              <a:t> on information delivery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The map feature was </a:t>
            </a:r>
            <a:r>
              <a:rPr b="1" i="1" lang="en-US" sz="2800"/>
              <a:t>very engaging</a:t>
            </a:r>
            <a:r>
              <a:rPr lang="en-US" sz="2800"/>
              <a:t> for all users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Higher privileged features were </a:t>
            </a:r>
            <a:r>
              <a:rPr b="1" i="1" lang="en-US" sz="2800"/>
              <a:t>lacking</a:t>
            </a:r>
            <a:r>
              <a:rPr lang="en-US" sz="2800"/>
              <a:t> in functionality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Data collection capability of the app was rated </a:t>
            </a:r>
            <a:r>
              <a:rPr b="1" i="1" lang="en-US" sz="2800"/>
              <a:t>highly</a:t>
            </a:r>
            <a:endParaRPr b="1" i="1"/>
          </a:p>
          <a:p>
            <a:pPr indent="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ctrTitle"/>
          </p:nvPr>
        </p:nvSpPr>
        <p:spPr>
          <a:xfrm>
            <a:off x="357450" y="446354"/>
            <a:ext cx="51399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</a:pPr>
            <a:r>
              <a:rPr lang="en-US" sz="3600"/>
              <a:t>Test Results</a:t>
            </a:r>
            <a:endParaRPr sz="3600"/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</a:pPr>
            <a:r>
              <a:rPr lang="en-US" sz="3600"/>
              <a:t>(Verbal Feedback)</a:t>
            </a:r>
            <a:endParaRPr b="1" i="0" sz="36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1258527" y="1951875"/>
            <a:ext cx="7906200" cy="35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Overall, the app is a great educational tool</a:t>
            </a:r>
            <a:endParaRPr sz="2800"/>
          </a:p>
          <a:p>
            <a:pPr indent="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(the map is a hero)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Navigation is intuitive and simple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Forms were easy to use and straightforward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Incompleteness was the biggest complaint</a:t>
            </a:r>
            <a:endParaRPr/>
          </a:p>
          <a:p>
            <a:pPr indent="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357450" y="446354"/>
            <a:ext cx="51399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</a:pPr>
            <a:r>
              <a:rPr lang="en-US" sz="3600"/>
              <a:t>Common Usability Questions</a:t>
            </a:r>
            <a:endParaRPr b="1" i="0" sz="36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1271025" y="1833900"/>
            <a:ext cx="9883800" cy="31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7 participants very interested in testing the app, 1 Neutral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8+ years of smartphone usage on all participants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100% agreement on the ease of performing tasks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Slight majority highly enjoyed using the application</a:t>
            </a:r>
            <a:endParaRPr sz="2800"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1 participant disagreed to use the app again </a:t>
            </a:r>
            <a:endParaRPr sz="2800"/>
          </a:p>
          <a:p>
            <a:pPr indent="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/>
          <p:nvPr>
            <p:ph type="ctrTitle"/>
          </p:nvPr>
        </p:nvSpPr>
        <p:spPr>
          <a:xfrm>
            <a:off x="357450" y="446354"/>
            <a:ext cx="51399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</a:pPr>
            <a:r>
              <a:rPr lang="en-US" sz="3600"/>
              <a:t>Bugs</a:t>
            </a:r>
            <a:endParaRPr b="1" i="0" sz="36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2" name="Google Shape;82;p13"/>
          <p:cNvSpPr txBox="1"/>
          <p:nvPr>
            <p:ph idx="1" type="subTitle"/>
          </p:nvPr>
        </p:nvSpPr>
        <p:spPr>
          <a:xfrm>
            <a:off x="1271025" y="1833900"/>
            <a:ext cx="9883800" cy="31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App allows to create multiple users with same email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Security issue with login(no session management)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Image upload option is restricted to camera input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Inaccurate User count after creation/deletion</a:t>
            </a:r>
            <a:endParaRPr sz="2800"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“View Posts” page cut off on phone screens</a:t>
            </a:r>
            <a:endParaRPr sz="2800"/>
          </a:p>
          <a:p>
            <a:pPr indent="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4"/>
          <p:cNvSpPr txBox="1"/>
          <p:nvPr>
            <p:ph type="ctrTitle"/>
          </p:nvPr>
        </p:nvSpPr>
        <p:spPr>
          <a:xfrm>
            <a:off x="357450" y="446354"/>
            <a:ext cx="51399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PT Sans"/>
              <a:buNone/>
            </a:pPr>
            <a:r>
              <a:rPr lang="en-US" sz="3600"/>
              <a:t>Suggestions</a:t>
            </a:r>
            <a:endParaRPr b="1" i="0" sz="3600" u="none" cap="none" strike="noStrike">
              <a:solidFill>
                <a:schemeClr val="dk1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8" name="Google Shape;88;p14"/>
          <p:cNvSpPr txBox="1"/>
          <p:nvPr>
            <p:ph idx="1" type="subTitle"/>
          </p:nvPr>
        </p:nvSpPr>
        <p:spPr>
          <a:xfrm>
            <a:off x="1271025" y="1833900"/>
            <a:ext cx="6342000" cy="2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Prioritise completion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Implement session management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rgbClr val="FFC000"/>
              </a:buClr>
              <a:buSzPts val="2800"/>
              <a:buFont typeface="Arial"/>
              <a:buChar char="•"/>
            </a:pPr>
            <a:r>
              <a:rPr lang="en-US" sz="2800"/>
              <a:t>Collapsible sections on landing page</a:t>
            </a:r>
            <a:endParaRPr sz="2800"/>
          </a:p>
          <a:p>
            <a:pPr indent="0" lvl="0" marL="3429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