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6" r:id="rId6"/>
    <p:sldId id="267" r:id="rId7"/>
    <p:sldId id="268" r:id="rId8"/>
    <p:sldId id="272" r:id="rId9"/>
    <p:sldId id="273" r:id="rId10"/>
    <p:sldId id="274" r:id="rId11"/>
    <p:sldId id="275" r:id="rId12"/>
    <p:sldId id="262" r:id="rId13"/>
    <p:sldId id="263" r:id="rId14"/>
    <p:sldId id="264" r:id="rId15"/>
    <p:sldId id="265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35FA4-178D-0A45-A903-56FF9BA5E2CC}" type="doc">
      <dgm:prSet loTypeId="urn:microsoft.com/office/officeart/2005/8/layout/cycle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06BB29-B7DA-9E48-9A9B-4654306DF513}">
      <dgm:prSet phldrT="[Text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200" dirty="0"/>
            <a:t>Main </a:t>
          </a:r>
          <a:r>
            <a:rPr lang="en-US" sz="1200" dirty="0" err="1"/>
            <a:t>characterstics</a:t>
          </a:r>
          <a:r>
            <a:rPr lang="en-US" sz="1200" dirty="0"/>
            <a:t> of Virtual environments</a:t>
          </a:r>
        </a:p>
      </dgm:t>
    </dgm:pt>
    <dgm:pt modelId="{FC714B44-366B-3946-9D15-91A2AB5AB497}" type="parTrans" cxnId="{09D6DE22-DE3C-8E41-BD47-445623D911EA}">
      <dgm:prSet/>
      <dgm:spPr/>
      <dgm:t>
        <a:bodyPr/>
        <a:lstStyle/>
        <a:p>
          <a:endParaRPr lang="en-US"/>
        </a:p>
      </dgm:t>
    </dgm:pt>
    <dgm:pt modelId="{C1E8C6B5-00B4-6947-9DFA-6272B55E9082}" type="sibTrans" cxnId="{09D6DE22-DE3C-8E41-BD47-445623D911EA}">
      <dgm:prSet/>
      <dgm:spPr/>
      <dgm:t>
        <a:bodyPr/>
        <a:lstStyle/>
        <a:p>
          <a:endParaRPr lang="en-US"/>
        </a:p>
      </dgm:t>
    </dgm:pt>
    <dgm:pt modelId="{3E31840F-AD0F-B64E-8878-14CE2CB9DBB2}">
      <dgm:prSet phldrT="[Tex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200" dirty="0"/>
            <a:t>How VE’s improve HCI</a:t>
          </a:r>
        </a:p>
      </dgm:t>
    </dgm:pt>
    <dgm:pt modelId="{45CA0F6D-A3FC-6C45-93BB-86E4C350C7B3}" type="parTrans" cxnId="{EE844E57-9C23-6744-82AD-88F6C56116F1}">
      <dgm:prSet/>
      <dgm:spPr/>
      <dgm:t>
        <a:bodyPr/>
        <a:lstStyle/>
        <a:p>
          <a:endParaRPr lang="en-US"/>
        </a:p>
      </dgm:t>
    </dgm:pt>
    <dgm:pt modelId="{34D0B015-2BB1-2C42-A733-8070544BCD80}" type="sibTrans" cxnId="{EE844E57-9C23-6744-82AD-88F6C56116F1}">
      <dgm:prSet/>
      <dgm:spPr/>
      <dgm:t>
        <a:bodyPr/>
        <a:lstStyle/>
        <a:p>
          <a:endParaRPr lang="en-US"/>
        </a:p>
      </dgm:t>
    </dgm:pt>
    <dgm:pt modelId="{612DCE50-1FE2-EF47-B80B-7CC3A8D1F00B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4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200" dirty="0"/>
            <a:t>Extensive revision of recent advances in field</a:t>
          </a:r>
        </a:p>
      </dgm:t>
    </dgm:pt>
    <dgm:pt modelId="{E19D5161-F079-AF49-A63F-F0CC112F2E0F}" type="parTrans" cxnId="{C04C3BA5-2184-884E-BE24-7CEA1FBEFE46}">
      <dgm:prSet/>
      <dgm:spPr/>
      <dgm:t>
        <a:bodyPr/>
        <a:lstStyle/>
        <a:p>
          <a:endParaRPr lang="en-US"/>
        </a:p>
      </dgm:t>
    </dgm:pt>
    <dgm:pt modelId="{9ED95234-D939-F349-82B5-BDB20D8E9692}" type="sibTrans" cxnId="{C04C3BA5-2184-884E-BE24-7CEA1FBEFE46}">
      <dgm:prSet/>
      <dgm:spPr/>
      <dgm:t>
        <a:bodyPr/>
        <a:lstStyle/>
        <a:p>
          <a:endParaRPr lang="en-US"/>
        </a:p>
      </dgm:t>
    </dgm:pt>
    <dgm:pt modelId="{F33C45AD-9E99-3149-A42A-D0E2D157C829}">
      <dgm:prSet phldrT="[Text]"/>
      <dgm:spPr/>
      <dgm:t>
        <a:bodyPr/>
        <a:lstStyle/>
        <a:p>
          <a:endParaRPr lang="en-US" dirty="0"/>
        </a:p>
      </dgm:t>
    </dgm:pt>
    <dgm:pt modelId="{9AC3200E-CD30-C545-8E88-27169A60C6E5}" type="parTrans" cxnId="{DC5D5CE1-E05F-CD44-AAF9-716E28E2F55C}">
      <dgm:prSet/>
      <dgm:spPr/>
      <dgm:t>
        <a:bodyPr/>
        <a:lstStyle/>
        <a:p>
          <a:endParaRPr lang="en-US"/>
        </a:p>
      </dgm:t>
    </dgm:pt>
    <dgm:pt modelId="{E70062D9-F042-CA48-ACBD-CAE297E607AA}" type="sibTrans" cxnId="{DC5D5CE1-E05F-CD44-AAF9-716E28E2F55C}">
      <dgm:prSet/>
      <dgm:spPr/>
      <dgm:t>
        <a:bodyPr/>
        <a:lstStyle/>
        <a:p>
          <a:endParaRPr lang="en-US"/>
        </a:p>
      </dgm:t>
    </dgm:pt>
    <dgm:pt modelId="{B3B14407-F5E3-A940-98D3-F8C5EA957B69}">
      <dgm:prSet phldrT="[Text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6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100" dirty="0"/>
            <a:t>How improvements VIA </a:t>
          </a:r>
        </a:p>
        <a:p>
          <a:r>
            <a:rPr lang="en-US" sz="1100" dirty="0"/>
            <a:t>VE Help HCI to overcome drawbacks of BCI</a:t>
          </a:r>
        </a:p>
      </dgm:t>
    </dgm:pt>
    <dgm:pt modelId="{8A1132FD-3053-D248-B717-A1DFFB524DE7}" type="sibTrans" cxnId="{571189C2-5DF4-2D4E-AA81-3A6F2C80EAE9}">
      <dgm:prSet/>
      <dgm:spPr/>
      <dgm:t>
        <a:bodyPr/>
        <a:lstStyle/>
        <a:p>
          <a:endParaRPr lang="en-US"/>
        </a:p>
      </dgm:t>
    </dgm:pt>
    <dgm:pt modelId="{8668DCEF-090D-6342-8C2C-F21CBB5C47C7}" type="parTrans" cxnId="{571189C2-5DF4-2D4E-AA81-3A6F2C80EAE9}">
      <dgm:prSet/>
      <dgm:spPr/>
      <dgm:t>
        <a:bodyPr/>
        <a:lstStyle/>
        <a:p>
          <a:endParaRPr lang="en-US"/>
        </a:p>
      </dgm:t>
    </dgm:pt>
    <dgm:pt modelId="{A93BCC9D-AA39-7D4D-9F67-31F509E92A42}" type="pres">
      <dgm:prSet presAssocID="{B9F35FA4-178D-0A45-A903-56FF9BA5E2C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630A4F5-56F5-5345-B331-3C04C53A1B4C}" type="pres">
      <dgm:prSet presAssocID="{B9F35FA4-178D-0A45-A903-56FF9BA5E2CC}" presName="children" presStyleCnt="0"/>
      <dgm:spPr/>
    </dgm:pt>
    <dgm:pt modelId="{7512B979-AE14-E849-95FB-B42489C108E9}" type="pres">
      <dgm:prSet presAssocID="{B9F35FA4-178D-0A45-A903-56FF9BA5E2CC}" presName="childPlaceholder" presStyleCnt="0"/>
      <dgm:spPr/>
    </dgm:pt>
    <dgm:pt modelId="{565E01C7-1A08-F241-9C53-0964C782A0F6}" type="pres">
      <dgm:prSet presAssocID="{B9F35FA4-178D-0A45-A903-56FF9BA5E2CC}" presName="circle" presStyleCnt="0"/>
      <dgm:spPr/>
    </dgm:pt>
    <dgm:pt modelId="{E7B53766-07D5-B04B-BB63-CF908435ECC8}" type="pres">
      <dgm:prSet presAssocID="{B9F35FA4-178D-0A45-A903-56FF9BA5E2C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90E5BE1-0F38-F64F-A1AA-79381D3F25F2}" type="pres">
      <dgm:prSet presAssocID="{B9F35FA4-178D-0A45-A903-56FF9BA5E2C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BA6D971-46FF-0A4E-BE73-D39A66C302B1}" type="pres">
      <dgm:prSet presAssocID="{B9F35FA4-178D-0A45-A903-56FF9BA5E2C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20D1072-BA79-E94B-905A-5305EFBD19FA}" type="pres">
      <dgm:prSet presAssocID="{B9F35FA4-178D-0A45-A903-56FF9BA5E2C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11F067B-B260-BD49-9F36-D3B86384F649}" type="pres">
      <dgm:prSet presAssocID="{B9F35FA4-178D-0A45-A903-56FF9BA5E2CC}" presName="quadrantPlaceholder" presStyleCnt="0"/>
      <dgm:spPr/>
    </dgm:pt>
    <dgm:pt modelId="{D598ABB9-FD11-9546-AB48-73714BDDE508}" type="pres">
      <dgm:prSet presAssocID="{B9F35FA4-178D-0A45-A903-56FF9BA5E2CC}" presName="center1" presStyleLbl="fgShp" presStyleIdx="0" presStyleCnt="2"/>
      <dgm:spPr/>
    </dgm:pt>
    <dgm:pt modelId="{71DF4208-3CC4-E749-AD67-3A319A72CBF6}" type="pres">
      <dgm:prSet presAssocID="{B9F35FA4-178D-0A45-A903-56FF9BA5E2CC}" presName="center2" presStyleLbl="fgShp" presStyleIdx="1" presStyleCnt="2"/>
      <dgm:spPr/>
    </dgm:pt>
  </dgm:ptLst>
  <dgm:cxnLst>
    <dgm:cxn modelId="{C5C4E90B-741D-584C-93E5-09BF757BBDE8}" type="presOf" srcId="{612DCE50-1FE2-EF47-B80B-7CC3A8D1F00B}" destId="{3BA6D971-46FF-0A4E-BE73-D39A66C302B1}" srcOrd="0" destOrd="0" presId="urn:microsoft.com/office/officeart/2005/8/layout/cycle4"/>
    <dgm:cxn modelId="{09D6DE22-DE3C-8E41-BD47-445623D911EA}" srcId="{B9F35FA4-178D-0A45-A903-56FF9BA5E2CC}" destId="{9606BB29-B7DA-9E48-9A9B-4654306DF513}" srcOrd="0" destOrd="0" parTransId="{FC714B44-366B-3946-9D15-91A2AB5AB497}" sibTransId="{C1E8C6B5-00B4-6947-9DFA-6272B55E9082}"/>
    <dgm:cxn modelId="{EE844E57-9C23-6744-82AD-88F6C56116F1}" srcId="{B9F35FA4-178D-0A45-A903-56FF9BA5E2CC}" destId="{3E31840F-AD0F-B64E-8878-14CE2CB9DBB2}" srcOrd="1" destOrd="0" parTransId="{45CA0F6D-A3FC-6C45-93BB-86E4C350C7B3}" sibTransId="{34D0B015-2BB1-2C42-A733-8070544BCD80}"/>
    <dgm:cxn modelId="{DF685392-4EF3-9045-B68A-43304105F84B}" type="presOf" srcId="{9606BB29-B7DA-9E48-9A9B-4654306DF513}" destId="{E7B53766-07D5-B04B-BB63-CF908435ECC8}" srcOrd="0" destOrd="0" presId="urn:microsoft.com/office/officeart/2005/8/layout/cycle4"/>
    <dgm:cxn modelId="{332E09A5-AC5C-D647-886B-74860ECBB876}" type="presOf" srcId="{3E31840F-AD0F-B64E-8878-14CE2CB9DBB2}" destId="{890E5BE1-0F38-F64F-A1AA-79381D3F25F2}" srcOrd="0" destOrd="0" presId="urn:microsoft.com/office/officeart/2005/8/layout/cycle4"/>
    <dgm:cxn modelId="{C04C3BA5-2184-884E-BE24-7CEA1FBEFE46}" srcId="{B9F35FA4-178D-0A45-A903-56FF9BA5E2CC}" destId="{612DCE50-1FE2-EF47-B80B-7CC3A8D1F00B}" srcOrd="2" destOrd="0" parTransId="{E19D5161-F079-AF49-A63F-F0CC112F2E0F}" sibTransId="{9ED95234-D939-F349-82B5-BDB20D8E9692}"/>
    <dgm:cxn modelId="{D45277AB-71AC-7E47-82E3-85544062B724}" type="presOf" srcId="{B9F35FA4-178D-0A45-A903-56FF9BA5E2CC}" destId="{A93BCC9D-AA39-7D4D-9F67-31F509E92A42}" srcOrd="0" destOrd="0" presId="urn:microsoft.com/office/officeart/2005/8/layout/cycle4"/>
    <dgm:cxn modelId="{571189C2-5DF4-2D4E-AA81-3A6F2C80EAE9}" srcId="{B9F35FA4-178D-0A45-A903-56FF9BA5E2CC}" destId="{B3B14407-F5E3-A940-98D3-F8C5EA957B69}" srcOrd="3" destOrd="0" parTransId="{8668DCEF-090D-6342-8C2C-F21CBB5C47C7}" sibTransId="{8A1132FD-3053-D248-B717-A1DFFB524DE7}"/>
    <dgm:cxn modelId="{CB0959CA-34B4-E347-A448-3D47732EC7F5}" type="presOf" srcId="{B3B14407-F5E3-A940-98D3-F8C5EA957B69}" destId="{220D1072-BA79-E94B-905A-5305EFBD19FA}" srcOrd="0" destOrd="0" presId="urn:microsoft.com/office/officeart/2005/8/layout/cycle4"/>
    <dgm:cxn modelId="{DC5D5CE1-E05F-CD44-AAF9-716E28E2F55C}" srcId="{B9F35FA4-178D-0A45-A903-56FF9BA5E2CC}" destId="{F33C45AD-9E99-3149-A42A-D0E2D157C829}" srcOrd="4" destOrd="0" parTransId="{9AC3200E-CD30-C545-8E88-27169A60C6E5}" sibTransId="{E70062D9-F042-CA48-ACBD-CAE297E607AA}"/>
    <dgm:cxn modelId="{A97A1D7B-5E38-D045-9621-B261A1E7BD79}" type="presParOf" srcId="{A93BCC9D-AA39-7D4D-9F67-31F509E92A42}" destId="{C630A4F5-56F5-5345-B331-3C04C53A1B4C}" srcOrd="0" destOrd="0" presId="urn:microsoft.com/office/officeart/2005/8/layout/cycle4"/>
    <dgm:cxn modelId="{A806ADCB-26CC-AC44-8A80-C49C217B6F41}" type="presParOf" srcId="{C630A4F5-56F5-5345-B331-3C04C53A1B4C}" destId="{7512B979-AE14-E849-95FB-B42489C108E9}" srcOrd="0" destOrd="0" presId="urn:microsoft.com/office/officeart/2005/8/layout/cycle4"/>
    <dgm:cxn modelId="{398372FD-0127-7847-A8AB-B85DC5FA9162}" type="presParOf" srcId="{A93BCC9D-AA39-7D4D-9F67-31F509E92A42}" destId="{565E01C7-1A08-F241-9C53-0964C782A0F6}" srcOrd="1" destOrd="0" presId="urn:microsoft.com/office/officeart/2005/8/layout/cycle4"/>
    <dgm:cxn modelId="{737794C2-0C09-D540-971C-2B2E87702E98}" type="presParOf" srcId="{565E01C7-1A08-F241-9C53-0964C782A0F6}" destId="{E7B53766-07D5-B04B-BB63-CF908435ECC8}" srcOrd="0" destOrd="0" presId="urn:microsoft.com/office/officeart/2005/8/layout/cycle4"/>
    <dgm:cxn modelId="{E7BC887A-783F-AA47-BDCA-65104050BF79}" type="presParOf" srcId="{565E01C7-1A08-F241-9C53-0964C782A0F6}" destId="{890E5BE1-0F38-F64F-A1AA-79381D3F25F2}" srcOrd="1" destOrd="0" presId="urn:microsoft.com/office/officeart/2005/8/layout/cycle4"/>
    <dgm:cxn modelId="{6A29368A-E1AF-9B47-9EA8-7FA918AC2A2B}" type="presParOf" srcId="{565E01C7-1A08-F241-9C53-0964C782A0F6}" destId="{3BA6D971-46FF-0A4E-BE73-D39A66C302B1}" srcOrd="2" destOrd="0" presId="urn:microsoft.com/office/officeart/2005/8/layout/cycle4"/>
    <dgm:cxn modelId="{3836726B-0890-6947-8FAD-2CF4E61297D4}" type="presParOf" srcId="{565E01C7-1A08-F241-9C53-0964C782A0F6}" destId="{220D1072-BA79-E94B-905A-5305EFBD19FA}" srcOrd="3" destOrd="0" presId="urn:microsoft.com/office/officeart/2005/8/layout/cycle4"/>
    <dgm:cxn modelId="{D2407998-8E98-D343-B361-6B6263E0530C}" type="presParOf" srcId="{565E01C7-1A08-F241-9C53-0964C782A0F6}" destId="{211F067B-B260-BD49-9F36-D3B86384F649}" srcOrd="4" destOrd="0" presId="urn:microsoft.com/office/officeart/2005/8/layout/cycle4"/>
    <dgm:cxn modelId="{CE15F577-69F6-BD49-B52D-390D4F9814EF}" type="presParOf" srcId="{A93BCC9D-AA39-7D4D-9F67-31F509E92A42}" destId="{D598ABB9-FD11-9546-AB48-73714BDDE508}" srcOrd="2" destOrd="0" presId="urn:microsoft.com/office/officeart/2005/8/layout/cycle4"/>
    <dgm:cxn modelId="{099F34DA-A689-AF4B-A0E0-FF014A6A99DB}" type="presParOf" srcId="{A93BCC9D-AA39-7D4D-9F67-31F509E92A42}" destId="{71DF4208-3CC4-E749-AD67-3A319A72CBF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F7CE8-6A47-430D-8DB5-B7F48F4B9C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ADF168-041B-4BE8-870C-D26B755C02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3D representations in VE enhances the user experience compared to 2D.</a:t>
          </a:r>
          <a:endParaRPr lang="en-US" sz="1400" dirty="0"/>
        </a:p>
      </dgm:t>
    </dgm:pt>
    <dgm:pt modelId="{81659A59-AFEB-4D79-9EA5-D880D13EDB7A}" type="parTrans" cxnId="{B7FDD11A-56D9-4FE1-973C-2FE31CE50E80}">
      <dgm:prSet/>
      <dgm:spPr/>
      <dgm:t>
        <a:bodyPr/>
        <a:lstStyle/>
        <a:p>
          <a:endParaRPr lang="en-US"/>
        </a:p>
      </dgm:t>
    </dgm:pt>
    <dgm:pt modelId="{98565B6C-F7FA-4193-A270-EBD6241A9CB8}" type="sibTrans" cxnId="{B7FDD11A-56D9-4FE1-973C-2FE31CE50E80}">
      <dgm:prSet/>
      <dgm:spPr/>
      <dgm:t>
        <a:bodyPr/>
        <a:lstStyle/>
        <a:p>
          <a:endParaRPr lang="en-US"/>
        </a:p>
      </dgm:t>
    </dgm:pt>
    <dgm:pt modelId="{EABB307E-E960-4F05-A5FB-0F466E512D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It stimulated the cognitive process , vital for HCI.</a:t>
          </a:r>
          <a:endParaRPr lang="en-US" sz="1400" dirty="0"/>
        </a:p>
      </dgm:t>
    </dgm:pt>
    <dgm:pt modelId="{F069E6A2-9832-4821-8F07-546EA0BAACDA}" type="parTrans" cxnId="{5A461641-FDD7-46D1-B305-DA26628EC20B}">
      <dgm:prSet/>
      <dgm:spPr/>
      <dgm:t>
        <a:bodyPr/>
        <a:lstStyle/>
        <a:p>
          <a:endParaRPr lang="en-US"/>
        </a:p>
      </dgm:t>
    </dgm:pt>
    <dgm:pt modelId="{A7793359-42EF-4BC5-9B3C-DD18AC470108}" type="sibTrans" cxnId="{5A461641-FDD7-46D1-B305-DA26628EC20B}">
      <dgm:prSet/>
      <dgm:spPr/>
      <dgm:t>
        <a:bodyPr/>
        <a:lstStyle/>
        <a:p>
          <a:endParaRPr lang="en-US"/>
        </a:p>
      </dgm:t>
    </dgm:pt>
    <dgm:pt modelId="{564263A0-437A-450A-ABDB-7D802781C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Processes include Active engagement of spatial memory, attention, and perception.</a:t>
          </a:r>
          <a:endParaRPr lang="en-US" sz="1400" dirty="0"/>
        </a:p>
      </dgm:t>
    </dgm:pt>
    <dgm:pt modelId="{12D34C3E-D363-4DC3-93A9-3A1B365A8AFC}" type="parTrans" cxnId="{6394C8D9-69E4-47EE-994E-2CD86F8EB0CD}">
      <dgm:prSet/>
      <dgm:spPr/>
      <dgm:t>
        <a:bodyPr/>
        <a:lstStyle/>
        <a:p>
          <a:endParaRPr lang="en-US"/>
        </a:p>
      </dgm:t>
    </dgm:pt>
    <dgm:pt modelId="{8B75975B-D130-4F44-9FAD-07D765BEA7B3}" type="sibTrans" cxnId="{6394C8D9-69E4-47EE-994E-2CD86F8EB0CD}">
      <dgm:prSet/>
      <dgm:spPr/>
      <dgm:t>
        <a:bodyPr/>
        <a:lstStyle/>
        <a:p>
          <a:endParaRPr lang="en-US"/>
        </a:p>
      </dgm:t>
    </dgm:pt>
    <dgm:pt modelId="{E6ADDB61-B0D8-4012-9868-E731694D2A35}">
      <dgm:prSet custT="1"/>
      <dgm:spPr/>
      <dgm:t>
        <a:bodyPr/>
        <a:lstStyle/>
        <a:p>
          <a:r>
            <a:rPr lang="en-US" sz="1400" b="0" i="0"/>
            <a:t>Potential for modulation aligning with research goals.</a:t>
          </a:r>
          <a:endParaRPr lang="en-US" sz="1400" dirty="0"/>
        </a:p>
      </dgm:t>
    </dgm:pt>
    <dgm:pt modelId="{CD0E1536-3A53-460D-9A49-31CCEC592564}" type="parTrans" cxnId="{555B5402-1436-4368-8B59-CB936939DFD9}">
      <dgm:prSet/>
      <dgm:spPr/>
      <dgm:t>
        <a:bodyPr/>
        <a:lstStyle/>
        <a:p>
          <a:endParaRPr lang="en-US"/>
        </a:p>
      </dgm:t>
    </dgm:pt>
    <dgm:pt modelId="{F16257C3-07E0-4F47-8889-8DBFE7E815D8}" type="sibTrans" cxnId="{555B5402-1436-4368-8B59-CB936939DFD9}">
      <dgm:prSet/>
      <dgm:spPr/>
      <dgm:t>
        <a:bodyPr/>
        <a:lstStyle/>
        <a:p>
          <a:endParaRPr lang="en-US"/>
        </a:p>
      </dgm:t>
    </dgm:pt>
    <dgm:pt modelId="{FAD97514-4D62-4E77-8BBB-3866838F58FC}">
      <dgm:prSet custT="1"/>
      <dgm:spPr/>
      <dgm:t>
        <a:bodyPr/>
        <a:lstStyle/>
        <a:p>
          <a:r>
            <a:rPr lang="en-US" sz="1400" b="0" i="0" dirty="0"/>
            <a:t>VEs excel in fostering user engagement and positive UX, However, VEs alone cannot optimize HCI</a:t>
          </a:r>
          <a:endParaRPr lang="en-US" sz="1400" dirty="0"/>
        </a:p>
      </dgm:t>
    </dgm:pt>
    <dgm:pt modelId="{77CF2E3B-BFED-4509-8901-F120BB5CC913}" type="parTrans" cxnId="{F4886BBB-6106-45D6-9C9F-7A3A47A65466}">
      <dgm:prSet/>
      <dgm:spPr/>
      <dgm:t>
        <a:bodyPr/>
        <a:lstStyle/>
        <a:p>
          <a:endParaRPr lang="en-US"/>
        </a:p>
      </dgm:t>
    </dgm:pt>
    <dgm:pt modelId="{1038BB00-4D6A-4C99-AD89-2F70581906E4}" type="sibTrans" cxnId="{F4886BBB-6106-45D6-9C9F-7A3A47A65466}">
      <dgm:prSet/>
      <dgm:spPr/>
      <dgm:t>
        <a:bodyPr/>
        <a:lstStyle/>
        <a:p>
          <a:endParaRPr lang="en-US"/>
        </a:p>
      </dgm:t>
    </dgm:pt>
    <dgm:pt modelId="{3F839692-1B42-4737-9364-62FC9205FBCA}">
      <dgm:prSet/>
      <dgm:spPr/>
      <dgm:t>
        <a:bodyPr/>
        <a:lstStyle/>
        <a:p>
          <a:r>
            <a:rPr lang="en-US" dirty="0"/>
            <a:t>A</a:t>
          </a:r>
          <a:r>
            <a:rPr lang="en-US" b="0" i="0" dirty="0"/>
            <a:t>s user interaction within them may become inefficient without consideration of human factors and user characteristics alongside realistic and sophisticated design principles.</a:t>
          </a:r>
          <a:endParaRPr lang="en-US" dirty="0"/>
        </a:p>
      </dgm:t>
    </dgm:pt>
    <dgm:pt modelId="{F78E071E-50EC-4C8F-B589-34EB47438A7F}" type="parTrans" cxnId="{8AAF1304-4139-43D2-865F-70D37BCED698}">
      <dgm:prSet/>
      <dgm:spPr/>
      <dgm:t>
        <a:bodyPr/>
        <a:lstStyle/>
        <a:p>
          <a:endParaRPr lang="en-US"/>
        </a:p>
      </dgm:t>
    </dgm:pt>
    <dgm:pt modelId="{7A676FA7-FDB2-4B63-8EFD-F03FFEDAE39D}" type="sibTrans" cxnId="{8AAF1304-4139-43D2-865F-70D37BCED698}">
      <dgm:prSet/>
      <dgm:spPr/>
      <dgm:t>
        <a:bodyPr/>
        <a:lstStyle/>
        <a:p>
          <a:endParaRPr lang="en-US"/>
        </a:p>
      </dgm:t>
    </dgm:pt>
    <dgm:pt modelId="{6D7C94DC-6D97-44DD-BF4C-71D7AF17849A}" type="pres">
      <dgm:prSet presAssocID="{0BDF7CE8-6A47-430D-8DB5-B7F48F4B9C51}" presName="root" presStyleCnt="0">
        <dgm:presLayoutVars>
          <dgm:dir/>
          <dgm:resizeHandles val="exact"/>
        </dgm:presLayoutVars>
      </dgm:prSet>
      <dgm:spPr/>
    </dgm:pt>
    <dgm:pt modelId="{40EA9D01-64D8-4C39-ADAE-2B59A26D27A8}" type="pres">
      <dgm:prSet presAssocID="{0DADF168-041B-4BE8-870C-D26B755C02BD}" presName="compNode" presStyleCnt="0"/>
      <dgm:spPr/>
    </dgm:pt>
    <dgm:pt modelId="{F5F404E0-E597-48FA-8E3A-B841DAC08B07}" type="pres">
      <dgm:prSet presAssocID="{0DADF168-041B-4BE8-870C-D26B755C02B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B5881B9-72A2-4299-A5B5-CDE4F08BF367}" type="pres">
      <dgm:prSet presAssocID="{0DADF168-041B-4BE8-870C-D26B755C02BD}" presName="spaceRect" presStyleCnt="0"/>
      <dgm:spPr/>
    </dgm:pt>
    <dgm:pt modelId="{EF67891B-2DD9-4347-9B46-14336E28BE06}" type="pres">
      <dgm:prSet presAssocID="{0DADF168-041B-4BE8-870C-D26B755C02BD}" presName="textRect" presStyleLbl="revTx" presStyleIdx="0" presStyleCnt="6">
        <dgm:presLayoutVars>
          <dgm:chMax val="1"/>
          <dgm:chPref val="1"/>
        </dgm:presLayoutVars>
      </dgm:prSet>
      <dgm:spPr/>
    </dgm:pt>
    <dgm:pt modelId="{0E4FAEAC-DEA5-4585-842E-D73A425B5C93}" type="pres">
      <dgm:prSet presAssocID="{98565B6C-F7FA-4193-A270-EBD6241A9CB8}" presName="sibTrans" presStyleCnt="0"/>
      <dgm:spPr/>
    </dgm:pt>
    <dgm:pt modelId="{6DAFDDB1-71FF-4FBC-B185-4679DCF79A53}" type="pres">
      <dgm:prSet presAssocID="{EABB307E-E960-4F05-A5FB-0F466E512D85}" presName="compNode" presStyleCnt="0"/>
      <dgm:spPr/>
    </dgm:pt>
    <dgm:pt modelId="{BC462491-AA73-4A5F-B676-CC1F62D122AA}" type="pres">
      <dgm:prSet presAssocID="{EABB307E-E960-4F05-A5FB-0F466E512D8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0FA4B7E6-4C8D-477B-81AF-C5B7F1521934}" type="pres">
      <dgm:prSet presAssocID="{EABB307E-E960-4F05-A5FB-0F466E512D85}" presName="spaceRect" presStyleCnt="0"/>
      <dgm:spPr/>
    </dgm:pt>
    <dgm:pt modelId="{113FBCF4-57AF-4BA7-BA76-41450D93F55C}" type="pres">
      <dgm:prSet presAssocID="{EABB307E-E960-4F05-A5FB-0F466E512D85}" presName="textRect" presStyleLbl="revTx" presStyleIdx="1" presStyleCnt="6">
        <dgm:presLayoutVars>
          <dgm:chMax val="1"/>
          <dgm:chPref val="1"/>
        </dgm:presLayoutVars>
      </dgm:prSet>
      <dgm:spPr/>
    </dgm:pt>
    <dgm:pt modelId="{0D0052F8-DFA2-4621-9AEC-B48705D8DF7F}" type="pres">
      <dgm:prSet presAssocID="{A7793359-42EF-4BC5-9B3C-DD18AC470108}" presName="sibTrans" presStyleCnt="0"/>
      <dgm:spPr/>
    </dgm:pt>
    <dgm:pt modelId="{06043755-A8C4-40FC-8471-0A19135321D2}" type="pres">
      <dgm:prSet presAssocID="{564263A0-437A-450A-ABDB-7D802781CD40}" presName="compNode" presStyleCnt="0"/>
      <dgm:spPr/>
    </dgm:pt>
    <dgm:pt modelId="{5DA91101-EF82-41D9-A5BC-867266C8E8D8}" type="pres">
      <dgm:prSet presAssocID="{564263A0-437A-450A-ABDB-7D802781CD4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2C739FF2-D0FC-4097-86F5-01190B16E3C3}" type="pres">
      <dgm:prSet presAssocID="{564263A0-437A-450A-ABDB-7D802781CD40}" presName="spaceRect" presStyleCnt="0"/>
      <dgm:spPr/>
    </dgm:pt>
    <dgm:pt modelId="{DD09A78E-059D-4873-978A-1A82C7351339}" type="pres">
      <dgm:prSet presAssocID="{564263A0-437A-450A-ABDB-7D802781CD40}" presName="textRect" presStyleLbl="revTx" presStyleIdx="2" presStyleCnt="6">
        <dgm:presLayoutVars>
          <dgm:chMax val="1"/>
          <dgm:chPref val="1"/>
        </dgm:presLayoutVars>
      </dgm:prSet>
      <dgm:spPr/>
    </dgm:pt>
    <dgm:pt modelId="{1A5D954C-0192-4DF8-B0D4-AE77CED1A0E0}" type="pres">
      <dgm:prSet presAssocID="{8B75975B-D130-4F44-9FAD-07D765BEA7B3}" presName="sibTrans" presStyleCnt="0"/>
      <dgm:spPr/>
    </dgm:pt>
    <dgm:pt modelId="{3B7C3808-EB77-4576-8530-817CCFCFC73E}" type="pres">
      <dgm:prSet presAssocID="{E6ADDB61-B0D8-4012-9868-E731694D2A35}" presName="compNode" presStyleCnt="0"/>
      <dgm:spPr/>
    </dgm:pt>
    <dgm:pt modelId="{737EEE07-245A-43EF-A92A-54543AF12EC5}" type="pres">
      <dgm:prSet presAssocID="{E6ADDB61-B0D8-4012-9868-E731694D2A3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3D49514B-D098-4D2B-94DE-A2A9CD8F26A9}" type="pres">
      <dgm:prSet presAssocID="{E6ADDB61-B0D8-4012-9868-E731694D2A35}" presName="spaceRect" presStyleCnt="0"/>
      <dgm:spPr/>
    </dgm:pt>
    <dgm:pt modelId="{7E5A8CCB-4ADF-4EF9-9BD5-B635A647A446}" type="pres">
      <dgm:prSet presAssocID="{E6ADDB61-B0D8-4012-9868-E731694D2A35}" presName="textRect" presStyleLbl="revTx" presStyleIdx="3" presStyleCnt="6">
        <dgm:presLayoutVars>
          <dgm:chMax val="1"/>
          <dgm:chPref val="1"/>
        </dgm:presLayoutVars>
      </dgm:prSet>
      <dgm:spPr/>
    </dgm:pt>
    <dgm:pt modelId="{745D276C-F118-4F3E-95CC-08C0B771EE0A}" type="pres">
      <dgm:prSet presAssocID="{F16257C3-07E0-4F47-8889-8DBFE7E815D8}" presName="sibTrans" presStyleCnt="0"/>
      <dgm:spPr/>
    </dgm:pt>
    <dgm:pt modelId="{373CDF17-8155-4284-AD16-F056C854B0A5}" type="pres">
      <dgm:prSet presAssocID="{FAD97514-4D62-4E77-8BBB-3866838F58FC}" presName="compNode" presStyleCnt="0"/>
      <dgm:spPr/>
    </dgm:pt>
    <dgm:pt modelId="{E3BA5855-DEF2-4B2F-A294-72FC98BE91B0}" type="pres">
      <dgm:prSet presAssocID="{FAD97514-4D62-4E77-8BBB-3866838F58F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181D92E1-4CB3-4A6F-9794-C9E12FE1255D}" type="pres">
      <dgm:prSet presAssocID="{FAD97514-4D62-4E77-8BBB-3866838F58FC}" presName="spaceRect" presStyleCnt="0"/>
      <dgm:spPr/>
    </dgm:pt>
    <dgm:pt modelId="{022254A5-C7FB-4CF5-9D3B-8FA3CD288411}" type="pres">
      <dgm:prSet presAssocID="{FAD97514-4D62-4E77-8BBB-3866838F58FC}" presName="textRect" presStyleLbl="revTx" presStyleIdx="4" presStyleCnt="6">
        <dgm:presLayoutVars>
          <dgm:chMax val="1"/>
          <dgm:chPref val="1"/>
        </dgm:presLayoutVars>
      </dgm:prSet>
      <dgm:spPr/>
    </dgm:pt>
    <dgm:pt modelId="{3AD157FD-CE99-47D4-96DE-0A29C7A54806}" type="pres">
      <dgm:prSet presAssocID="{1038BB00-4D6A-4C99-AD89-2F70581906E4}" presName="sibTrans" presStyleCnt="0"/>
      <dgm:spPr/>
    </dgm:pt>
    <dgm:pt modelId="{199F8F1E-D390-4B7C-B077-1F06994BB95D}" type="pres">
      <dgm:prSet presAssocID="{3F839692-1B42-4737-9364-62FC9205FBCA}" presName="compNode" presStyleCnt="0"/>
      <dgm:spPr/>
    </dgm:pt>
    <dgm:pt modelId="{44DF88B0-E8EB-4D2A-95D0-DBBFAE17C6C4}" type="pres">
      <dgm:prSet presAssocID="{3F839692-1B42-4737-9364-62FC9205FBC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BAD4F62-DE30-410B-A1C6-F3AC24E34F6D}" type="pres">
      <dgm:prSet presAssocID="{3F839692-1B42-4737-9364-62FC9205FBCA}" presName="spaceRect" presStyleCnt="0"/>
      <dgm:spPr/>
    </dgm:pt>
    <dgm:pt modelId="{3BD36D80-F501-4FC4-9ED2-B32988F09FB2}" type="pres">
      <dgm:prSet presAssocID="{3F839692-1B42-4737-9364-62FC9205FBC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55B5402-1436-4368-8B59-CB936939DFD9}" srcId="{0BDF7CE8-6A47-430D-8DB5-B7F48F4B9C51}" destId="{E6ADDB61-B0D8-4012-9868-E731694D2A35}" srcOrd="3" destOrd="0" parTransId="{CD0E1536-3A53-460D-9A49-31CCEC592564}" sibTransId="{F16257C3-07E0-4F47-8889-8DBFE7E815D8}"/>
    <dgm:cxn modelId="{8AAF1304-4139-43D2-865F-70D37BCED698}" srcId="{0BDF7CE8-6A47-430D-8DB5-B7F48F4B9C51}" destId="{3F839692-1B42-4737-9364-62FC9205FBCA}" srcOrd="5" destOrd="0" parTransId="{F78E071E-50EC-4C8F-B589-34EB47438A7F}" sibTransId="{7A676FA7-FDB2-4B63-8EFD-F03FFEDAE39D}"/>
    <dgm:cxn modelId="{B7FDD11A-56D9-4FE1-973C-2FE31CE50E80}" srcId="{0BDF7CE8-6A47-430D-8DB5-B7F48F4B9C51}" destId="{0DADF168-041B-4BE8-870C-D26B755C02BD}" srcOrd="0" destOrd="0" parTransId="{81659A59-AFEB-4D79-9EA5-D880D13EDB7A}" sibTransId="{98565B6C-F7FA-4193-A270-EBD6241A9CB8}"/>
    <dgm:cxn modelId="{86633825-73A6-534C-90FF-70D32DDAAFF6}" type="presOf" srcId="{0DADF168-041B-4BE8-870C-D26B755C02BD}" destId="{EF67891B-2DD9-4347-9B46-14336E28BE06}" srcOrd="0" destOrd="0" presId="urn:microsoft.com/office/officeart/2018/2/layout/IconLabelList"/>
    <dgm:cxn modelId="{6E0DF52C-C805-5046-B526-9379A568E27D}" type="presOf" srcId="{EABB307E-E960-4F05-A5FB-0F466E512D85}" destId="{113FBCF4-57AF-4BA7-BA76-41450D93F55C}" srcOrd="0" destOrd="0" presId="urn:microsoft.com/office/officeart/2018/2/layout/IconLabelList"/>
    <dgm:cxn modelId="{5A461641-FDD7-46D1-B305-DA26628EC20B}" srcId="{0BDF7CE8-6A47-430D-8DB5-B7F48F4B9C51}" destId="{EABB307E-E960-4F05-A5FB-0F466E512D85}" srcOrd="1" destOrd="0" parTransId="{F069E6A2-9832-4821-8F07-546EA0BAACDA}" sibTransId="{A7793359-42EF-4BC5-9B3C-DD18AC470108}"/>
    <dgm:cxn modelId="{8491F244-BFE1-2D42-8F02-ECF4A886831A}" type="presOf" srcId="{564263A0-437A-450A-ABDB-7D802781CD40}" destId="{DD09A78E-059D-4873-978A-1A82C7351339}" srcOrd="0" destOrd="0" presId="urn:microsoft.com/office/officeart/2018/2/layout/IconLabelList"/>
    <dgm:cxn modelId="{82519066-D18A-794D-A911-8B65FCEA807E}" type="presOf" srcId="{3F839692-1B42-4737-9364-62FC9205FBCA}" destId="{3BD36D80-F501-4FC4-9ED2-B32988F09FB2}" srcOrd="0" destOrd="0" presId="urn:microsoft.com/office/officeart/2018/2/layout/IconLabelList"/>
    <dgm:cxn modelId="{4C2E91A3-F5CB-1642-9620-9BDA356420F3}" type="presOf" srcId="{FAD97514-4D62-4E77-8BBB-3866838F58FC}" destId="{022254A5-C7FB-4CF5-9D3B-8FA3CD288411}" srcOrd="0" destOrd="0" presId="urn:microsoft.com/office/officeart/2018/2/layout/IconLabelList"/>
    <dgm:cxn modelId="{F4886BBB-6106-45D6-9C9F-7A3A47A65466}" srcId="{0BDF7CE8-6A47-430D-8DB5-B7F48F4B9C51}" destId="{FAD97514-4D62-4E77-8BBB-3866838F58FC}" srcOrd="4" destOrd="0" parTransId="{77CF2E3B-BFED-4509-8901-F120BB5CC913}" sibTransId="{1038BB00-4D6A-4C99-AD89-2F70581906E4}"/>
    <dgm:cxn modelId="{5827AECE-F0E5-254D-AD39-A84BF9DC2BBC}" type="presOf" srcId="{E6ADDB61-B0D8-4012-9868-E731694D2A35}" destId="{7E5A8CCB-4ADF-4EF9-9BD5-B635A647A446}" srcOrd="0" destOrd="0" presId="urn:microsoft.com/office/officeart/2018/2/layout/IconLabelList"/>
    <dgm:cxn modelId="{6394C8D9-69E4-47EE-994E-2CD86F8EB0CD}" srcId="{0BDF7CE8-6A47-430D-8DB5-B7F48F4B9C51}" destId="{564263A0-437A-450A-ABDB-7D802781CD40}" srcOrd="2" destOrd="0" parTransId="{12D34C3E-D363-4DC3-93A9-3A1B365A8AFC}" sibTransId="{8B75975B-D130-4F44-9FAD-07D765BEA7B3}"/>
    <dgm:cxn modelId="{319FB2E8-3AE2-9542-B579-51705E482BB5}" type="presOf" srcId="{0BDF7CE8-6A47-430D-8DB5-B7F48F4B9C51}" destId="{6D7C94DC-6D97-44DD-BF4C-71D7AF17849A}" srcOrd="0" destOrd="0" presId="urn:microsoft.com/office/officeart/2018/2/layout/IconLabelList"/>
    <dgm:cxn modelId="{CD60F5EB-0199-5B40-86FA-F2E48FB6885D}" type="presParOf" srcId="{6D7C94DC-6D97-44DD-BF4C-71D7AF17849A}" destId="{40EA9D01-64D8-4C39-ADAE-2B59A26D27A8}" srcOrd="0" destOrd="0" presId="urn:microsoft.com/office/officeart/2018/2/layout/IconLabelList"/>
    <dgm:cxn modelId="{E925237A-F0DD-4C44-8C51-1909B39CC814}" type="presParOf" srcId="{40EA9D01-64D8-4C39-ADAE-2B59A26D27A8}" destId="{F5F404E0-E597-48FA-8E3A-B841DAC08B07}" srcOrd="0" destOrd="0" presId="urn:microsoft.com/office/officeart/2018/2/layout/IconLabelList"/>
    <dgm:cxn modelId="{83AA9BBA-8955-754E-8550-8F2E3108245D}" type="presParOf" srcId="{40EA9D01-64D8-4C39-ADAE-2B59A26D27A8}" destId="{EB5881B9-72A2-4299-A5B5-CDE4F08BF367}" srcOrd="1" destOrd="0" presId="urn:microsoft.com/office/officeart/2018/2/layout/IconLabelList"/>
    <dgm:cxn modelId="{0C017279-731E-1246-9EEE-CE81AA60D272}" type="presParOf" srcId="{40EA9D01-64D8-4C39-ADAE-2B59A26D27A8}" destId="{EF67891B-2DD9-4347-9B46-14336E28BE06}" srcOrd="2" destOrd="0" presId="urn:microsoft.com/office/officeart/2018/2/layout/IconLabelList"/>
    <dgm:cxn modelId="{10315121-5546-AF42-AF2C-D5F0C9791867}" type="presParOf" srcId="{6D7C94DC-6D97-44DD-BF4C-71D7AF17849A}" destId="{0E4FAEAC-DEA5-4585-842E-D73A425B5C93}" srcOrd="1" destOrd="0" presId="urn:microsoft.com/office/officeart/2018/2/layout/IconLabelList"/>
    <dgm:cxn modelId="{434BDB08-B50A-CD4C-AE29-E32636E49CFB}" type="presParOf" srcId="{6D7C94DC-6D97-44DD-BF4C-71D7AF17849A}" destId="{6DAFDDB1-71FF-4FBC-B185-4679DCF79A53}" srcOrd="2" destOrd="0" presId="urn:microsoft.com/office/officeart/2018/2/layout/IconLabelList"/>
    <dgm:cxn modelId="{DEE5E3FC-695F-B84A-8B20-8AF6FDA0D49B}" type="presParOf" srcId="{6DAFDDB1-71FF-4FBC-B185-4679DCF79A53}" destId="{BC462491-AA73-4A5F-B676-CC1F62D122AA}" srcOrd="0" destOrd="0" presId="urn:microsoft.com/office/officeart/2018/2/layout/IconLabelList"/>
    <dgm:cxn modelId="{2E0ED651-6E70-2049-AD95-CBF63D9A2095}" type="presParOf" srcId="{6DAFDDB1-71FF-4FBC-B185-4679DCF79A53}" destId="{0FA4B7E6-4C8D-477B-81AF-C5B7F1521934}" srcOrd="1" destOrd="0" presId="urn:microsoft.com/office/officeart/2018/2/layout/IconLabelList"/>
    <dgm:cxn modelId="{CE14AE1C-D699-7B4F-8081-22D22D7F7995}" type="presParOf" srcId="{6DAFDDB1-71FF-4FBC-B185-4679DCF79A53}" destId="{113FBCF4-57AF-4BA7-BA76-41450D93F55C}" srcOrd="2" destOrd="0" presId="urn:microsoft.com/office/officeart/2018/2/layout/IconLabelList"/>
    <dgm:cxn modelId="{F12384B9-BB88-9A44-93B2-919936832A1D}" type="presParOf" srcId="{6D7C94DC-6D97-44DD-BF4C-71D7AF17849A}" destId="{0D0052F8-DFA2-4621-9AEC-B48705D8DF7F}" srcOrd="3" destOrd="0" presId="urn:microsoft.com/office/officeart/2018/2/layout/IconLabelList"/>
    <dgm:cxn modelId="{7C2F65A8-DF32-4645-B2CE-0B9F5B4E2296}" type="presParOf" srcId="{6D7C94DC-6D97-44DD-BF4C-71D7AF17849A}" destId="{06043755-A8C4-40FC-8471-0A19135321D2}" srcOrd="4" destOrd="0" presId="urn:microsoft.com/office/officeart/2018/2/layout/IconLabelList"/>
    <dgm:cxn modelId="{9ED3BED3-3A68-7243-ADD4-DDD5DDFCCC9E}" type="presParOf" srcId="{06043755-A8C4-40FC-8471-0A19135321D2}" destId="{5DA91101-EF82-41D9-A5BC-867266C8E8D8}" srcOrd="0" destOrd="0" presId="urn:microsoft.com/office/officeart/2018/2/layout/IconLabelList"/>
    <dgm:cxn modelId="{682019BB-975B-E24C-8E52-E8E49054AC06}" type="presParOf" srcId="{06043755-A8C4-40FC-8471-0A19135321D2}" destId="{2C739FF2-D0FC-4097-86F5-01190B16E3C3}" srcOrd="1" destOrd="0" presId="urn:microsoft.com/office/officeart/2018/2/layout/IconLabelList"/>
    <dgm:cxn modelId="{47A315E1-342B-954E-AFFC-93F621B76EBC}" type="presParOf" srcId="{06043755-A8C4-40FC-8471-0A19135321D2}" destId="{DD09A78E-059D-4873-978A-1A82C7351339}" srcOrd="2" destOrd="0" presId="urn:microsoft.com/office/officeart/2018/2/layout/IconLabelList"/>
    <dgm:cxn modelId="{0E58D698-4FF8-8442-8A33-D6B0D8ABF0A1}" type="presParOf" srcId="{6D7C94DC-6D97-44DD-BF4C-71D7AF17849A}" destId="{1A5D954C-0192-4DF8-B0D4-AE77CED1A0E0}" srcOrd="5" destOrd="0" presId="urn:microsoft.com/office/officeart/2018/2/layout/IconLabelList"/>
    <dgm:cxn modelId="{134F6234-6CE4-E246-A6C8-247C9CB71903}" type="presParOf" srcId="{6D7C94DC-6D97-44DD-BF4C-71D7AF17849A}" destId="{3B7C3808-EB77-4576-8530-817CCFCFC73E}" srcOrd="6" destOrd="0" presId="urn:microsoft.com/office/officeart/2018/2/layout/IconLabelList"/>
    <dgm:cxn modelId="{AB44D916-6444-BC4D-85B3-CC33ECB18C02}" type="presParOf" srcId="{3B7C3808-EB77-4576-8530-817CCFCFC73E}" destId="{737EEE07-245A-43EF-A92A-54543AF12EC5}" srcOrd="0" destOrd="0" presId="urn:microsoft.com/office/officeart/2018/2/layout/IconLabelList"/>
    <dgm:cxn modelId="{8B04D646-5334-3F48-A7D5-CF4DA8414171}" type="presParOf" srcId="{3B7C3808-EB77-4576-8530-817CCFCFC73E}" destId="{3D49514B-D098-4D2B-94DE-A2A9CD8F26A9}" srcOrd="1" destOrd="0" presId="urn:microsoft.com/office/officeart/2018/2/layout/IconLabelList"/>
    <dgm:cxn modelId="{A5976371-3059-6F48-8331-3864D0C60DA4}" type="presParOf" srcId="{3B7C3808-EB77-4576-8530-817CCFCFC73E}" destId="{7E5A8CCB-4ADF-4EF9-9BD5-B635A647A446}" srcOrd="2" destOrd="0" presId="urn:microsoft.com/office/officeart/2018/2/layout/IconLabelList"/>
    <dgm:cxn modelId="{B6F15906-8079-6448-A2DE-D0F356C44E06}" type="presParOf" srcId="{6D7C94DC-6D97-44DD-BF4C-71D7AF17849A}" destId="{745D276C-F118-4F3E-95CC-08C0B771EE0A}" srcOrd="7" destOrd="0" presId="urn:microsoft.com/office/officeart/2018/2/layout/IconLabelList"/>
    <dgm:cxn modelId="{139C7530-1AD8-E44B-B508-5F2AF619DAB5}" type="presParOf" srcId="{6D7C94DC-6D97-44DD-BF4C-71D7AF17849A}" destId="{373CDF17-8155-4284-AD16-F056C854B0A5}" srcOrd="8" destOrd="0" presId="urn:microsoft.com/office/officeart/2018/2/layout/IconLabelList"/>
    <dgm:cxn modelId="{E5CFAC26-6AC7-3C47-81AB-59FD2061C4F0}" type="presParOf" srcId="{373CDF17-8155-4284-AD16-F056C854B0A5}" destId="{E3BA5855-DEF2-4B2F-A294-72FC98BE91B0}" srcOrd="0" destOrd="0" presId="urn:microsoft.com/office/officeart/2018/2/layout/IconLabelList"/>
    <dgm:cxn modelId="{6CDEB533-72D5-6C4E-84A4-B70A549BB2B1}" type="presParOf" srcId="{373CDF17-8155-4284-AD16-F056C854B0A5}" destId="{181D92E1-4CB3-4A6F-9794-C9E12FE1255D}" srcOrd="1" destOrd="0" presId="urn:microsoft.com/office/officeart/2018/2/layout/IconLabelList"/>
    <dgm:cxn modelId="{40A6D58E-6B85-014E-B129-38A58310E9DB}" type="presParOf" srcId="{373CDF17-8155-4284-AD16-F056C854B0A5}" destId="{022254A5-C7FB-4CF5-9D3B-8FA3CD288411}" srcOrd="2" destOrd="0" presId="urn:microsoft.com/office/officeart/2018/2/layout/IconLabelList"/>
    <dgm:cxn modelId="{455C8037-D72E-9241-81C3-707C0415893E}" type="presParOf" srcId="{6D7C94DC-6D97-44DD-BF4C-71D7AF17849A}" destId="{3AD157FD-CE99-47D4-96DE-0A29C7A54806}" srcOrd="9" destOrd="0" presId="urn:microsoft.com/office/officeart/2018/2/layout/IconLabelList"/>
    <dgm:cxn modelId="{F4292A37-FA96-404E-BC58-C61C3AACB3EA}" type="presParOf" srcId="{6D7C94DC-6D97-44DD-BF4C-71D7AF17849A}" destId="{199F8F1E-D390-4B7C-B077-1F06994BB95D}" srcOrd="10" destOrd="0" presId="urn:microsoft.com/office/officeart/2018/2/layout/IconLabelList"/>
    <dgm:cxn modelId="{44A8F6A1-737D-784A-8D24-C3F26147450E}" type="presParOf" srcId="{199F8F1E-D390-4B7C-B077-1F06994BB95D}" destId="{44DF88B0-E8EB-4D2A-95D0-DBBFAE17C6C4}" srcOrd="0" destOrd="0" presId="urn:microsoft.com/office/officeart/2018/2/layout/IconLabelList"/>
    <dgm:cxn modelId="{5B0CE380-CB3E-BF44-9C3E-FB231CC2B67E}" type="presParOf" srcId="{199F8F1E-D390-4B7C-B077-1F06994BB95D}" destId="{0BAD4F62-DE30-410B-A1C6-F3AC24E34F6D}" srcOrd="1" destOrd="0" presId="urn:microsoft.com/office/officeart/2018/2/layout/IconLabelList"/>
    <dgm:cxn modelId="{2D97C347-A0B4-1A49-A997-EA7090D984AA}" type="presParOf" srcId="{199F8F1E-D390-4B7C-B077-1F06994BB95D}" destId="{3BD36D80-F501-4FC4-9ED2-B32988F09FB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3766-07D5-B04B-BB63-CF908435ECC8}">
      <dsp:nvSpPr>
        <dsp:cNvPr id="0" name=""/>
        <dsp:cNvSpPr/>
      </dsp:nvSpPr>
      <dsp:spPr>
        <a:xfrm>
          <a:off x="2554166" y="174525"/>
          <a:ext cx="1325784" cy="1325784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Main </a:t>
          </a:r>
          <a:r>
            <a:rPr lang="en-US" sz="1200" kern="1200" dirty="0" err="1"/>
            <a:t>characterstics</a:t>
          </a:r>
          <a:r>
            <a:rPr lang="en-US" sz="1200" kern="1200" dirty="0"/>
            <a:t> of Virtual environments</a:t>
          </a:r>
        </a:p>
      </dsp:txBody>
      <dsp:txXfrm>
        <a:off x="2942479" y="562838"/>
        <a:ext cx="937471" cy="937471"/>
      </dsp:txXfrm>
    </dsp:sp>
    <dsp:sp modelId="{890E5BE1-0F38-F64F-A1AA-79381D3F25F2}">
      <dsp:nvSpPr>
        <dsp:cNvPr id="0" name=""/>
        <dsp:cNvSpPr/>
      </dsp:nvSpPr>
      <dsp:spPr>
        <a:xfrm rot="5400000">
          <a:off x="3941188" y="174525"/>
          <a:ext cx="1325784" cy="132578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How VE’s improve HCI</a:t>
          </a:r>
        </a:p>
      </dsp:txBody>
      <dsp:txXfrm rot="-5400000">
        <a:off x="3941188" y="562838"/>
        <a:ext cx="937471" cy="937471"/>
      </dsp:txXfrm>
    </dsp:sp>
    <dsp:sp modelId="{3BA6D971-46FF-0A4E-BE73-D39A66C302B1}">
      <dsp:nvSpPr>
        <dsp:cNvPr id="0" name=""/>
        <dsp:cNvSpPr/>
      </dsp:nvSpPr>
      <dsp:spPr>
        <a:xfrm rot="10800000">
          <a:off x="3941188" y="1561547"/>
          <a:ext cx="1325784" cy="1325784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4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Extensive revision of recent advances in field</a:t>
          </a:r>
        </a:p>
      </dsp:txBody>
      <dsp:txXfrm rot="10800000">
        <a:off x="3941188" y="1561547"/>
        <a:ext cx="937471" cy="937471"/>
      </dsp:txXfrm>
    </dsp:sp>
    <dsp:sp modelId="{220D1072-BA79-E94B-905A-5305EFBD19FA}">
      <dsp:nvSpPr>
        <dsp:cNvPr id="0" name=""/>
        <dsp:cNvSpPr/>
      </dsp:nvSpPr>
      <dsp:spPr>
        <a:xfrm rot="16200000">
          <a:off x="2554166" y="1561547"/>
          <a:ext cx="1325784" cy="1325784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6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How improvements VIA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 Help HCI to overcome drawbacks of BCI</a:t>
          </a:r>
        </a:p>
      </dsp:txBody>
      <dsp:txXfrm rot="5400000">
        <a:off x="2942479" y="1561547"/>
        <a:ext cx="937471" cy="937471"/>
      </dsp:txXfrm>
    </dsp:sp>
    <dsp:sp modelId="{D598ABB9-FD11-9546-AB48-73714BDDE508}">
      <dsp:nvSpPr>
        <dsp:cNvPr id="0" name=""/>
        <dsp:cNvSpPr/>
      </dsp:nvSpPr>
      <dsp:spPr>
        <a:xfrm>
          <a:off x="3681696" y="1255361"/>
          <a:ext cx="457747" cy="39804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1DF4208-3CC4-E749-AD67-3A319A72CBF6}">
      <dsp:nvSpPr>
        <dsp:cNvPr id="0" name=""/>
        <dsp:cNvSpPr/>
      </dsp:nvSpPr>
      <dsp:spPr>
        <a:xfrm rot="10800000">
          <a:off x="3681696" y="1408454"/>
          <a:ext cx="457747" cy="39804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404E0-E597-48FA-8E3A-B841DAC08B07}">
      <dsp:nvSpPr>
        <dsp:cNvPr id="0" name=""/>
        <dsp:cNvSpPr/>
      </dsp:nvSpPr>
      <dsp:spPr>
        <a:xfrm>
          <a:off x="755795" y="646048"/>
          <a:ext cx="971986" cy="971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7891B-2DD9-4347-9B46-14336E28BE06}">
      <dsp:nvSpPr>
        <dsp:cNvPr id="0" name=""/>
        <dsp:cNvSpPr/>
      </dsp:nvSpPr>
      <dsp:spPr>
        <a:xfrm>
          <a:off x="161803" y="1995152"/>
          <a:ext cx="215996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3D representations in VE enhances the user experience compared to 2D.</a:t>
          </a:r>
          <a:endParaRPr lang="en-US" sz="1400" kern="1200" dirty="0"/>
        </a:p>
      </dsp:txBody>
      <dsp:txXfrm>
        <a:off x="161803" y="1995152"/>
        <a:ext cx="2159969" cy="877500"/>
      </dsp:txXfrm>
    </dsp:sp>
    <dsp:sp modelId="{BC462491-AA73-4A5F-B676-CC1F62D122AA}">
      <dsp:nvSpPr>
        <dsp:cNvPr id="0" name=""/>
        <dsp:cNvSpPr/>
      </dsp:nvSpPr>
      <dsp:spPr>
        <a:xfrm>
          <a:off x="3293758" y="646048"/>
          <a:ext cx="971986" cy="971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BCF4-57AF-4BA7-BA76-41450D93F55C}">
      <dsp:nvSpPr>
        <dsp:cNvPr id="0" name=""/>
        <dsp:cNvSpPr/>
      </dsp:nvSpPr>
      <dsp:spPr>
        <a:xfrm>
          <a:off x="2699767" y="1995152"/>
          <a:ext cx="215996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It stimulated the cognitive process , vital for HCI.</a:t>
          </a:r>
          <a:endParaRPr lang="en-US" sz="1400" kern="1200" dirty="0"/>
        </a:p>
      </dsp:txBody>
      <dsp:txXfrm>
        <a:off x="2699767" y="1995152"/>
        <a:ext cx="2159969" cy="877500"/>
      </dsp:txXfrm>
    </dsp:sp>
    <dsp:sp modelId="{5DA91101-EF82-41D9-A5BC-867266C8E8D8}">
      <dsp:nvSpPr>
        <dsp:cNvPr id="0" name=""/>
        <dsp:cNvSpPr/>
      </dsp:nvSpPr>
      <dsp:spPr>
        <a:xfrm>
          <a:off x="5831722" y="646048"/>
          <a:ext cx="971986" cy="971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9A78E-059D-4873-978A-1A82C7351339}">
      <dsp:nvSpPr>
        <dsp:cNvPr id="0" name=""/>
        <dsp:cNvSpPr/>
      </dsp:nvSpPr>
      <dsp:spPr>
        <a:xfrm>
          <a:off x="5237731" y="1995152"/>
          <a:ext cx="215996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Processes include Active engagement of spatial memory, attention, and perception.</a:t>
          </a:r>
          <a:endParaRPr lang="en-US" sz="1400" kern="1200" dirty="0"/>
        </a:p>
      </dsp:txBody>
      <dsp:txXfrm>
        <a:off x="5237731" y="1995152"/>
        <a:ext cx="2159969" cy="877500"/>
      </dsp:txXfrm>
    </dsp:sp>
    <dsp:sp modelId="{737EEE07-245A-43EF-A92A-54543AF12EC5}">
      <dsp:nvSpPr>
        <dsp:cNvPr id="0" name=""/>
        <dsp:cNvSpPr/>
      </dsp:nvSpPr>
      <dsp:spPr>
        <a:xfrm>
          <a:off x="755795" y="3412644"/>
          <a:ext cx="971986" cy="971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A8CCB-4ADF-4EF9-9BD5-B635A647A446}">
      <dsp:nvSpPr>
        <dsp:cNvPr id="0" name=""/>
        <dsp:cNvSpPr/>
      </dsp:nvSpPr>
      <dsp:spPr>
        <a:xfrm>
          <a:off x="161803" y="4761748"/>
          <a:ext cx="215996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Potential for modulation aligning with research goals.</a:t>
          </a:r>
          <a:endParaRPr lang="en-US" sz="1400" kern="1200" dirty="0"/>
        </a:p>
      </dsp:txBody>
      <dsp:txXfrm>
        <a:off x="161803" y="4761748"/>
        <a:ext cx="2159969" cy="877500"/>
      </dsp:txXfrm>
    </dsp:sp>
    <dsp:sp modelId="{E3BA5855-DEF2-4B2F-A294-72FC98BE91B0}">
      <dsp:nvSpPr>
        <dsp:cNvPr id="0" name=""/>
        <dsp:cNvSpPr/>
      </dsp:nvSpPr>
      <dsp:spPr>
        <a:xfrm>
          <a:off x="3293758" y="3412644"/>
          <a:ext cx="971986" cy="9719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254A5-C7FB-4CF5-9D3B-8FA3CD288411}">
      <dsp:nvSpPr>
        <dsp:cNvPr id="0" name=""/>
        <dsp:cNvSpPr/>
      </dsp:nvSpPr>
      <dsp:spPr>
        <a:xfrm>
          <a:off x="2699767" y="4761748"/>
          <a:ext cx="215996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VEs excel in fostering user engagement and positive UX, However, VEs alone cannot optimize HCI</a:t>
          </a:r>
          <a:endParaRPr lang="en-US" sz="1400" kern="1200" dirty="0"/>
        </a:p>
      </dsp:txBody>
      <dsp:txXfrm>
        <a:off x="2699767" y="4761748"/>
        <a:ext cx="2159969" cy="877500"/>
      </dsp:txXfrm>
    </dsp:sp>
    <dsp:sp modelId="{44DF88B0-E8EB-4D2A-95D0-DBBFAE17C6C4}">
      <dsp:nvSpPr>
        <dsp:cNvPr id="0" name=""/>
        <dsp:cNvSpPr/>
      </dsp:nvSpPr>
      <dsp:spPr>
        <a:xfrm>
          <a:off x="5831722" y="3412644"/>
          <a:ext cx="971986" cy="9719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36D80-F501-4FC4-9ED2-B32988F09FB2}">
      <dsp:nvSpPr>
        <dsp:cNvPr id="0" name=""/>
        <dsp:cNvSpPr/>
      </dsp:nvSpPr>
      <dsp:spPr>
        <a:xfrm>
          <a:off x="5237731" y="4761748"/>
          <a:ext cx="215996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</a:t>
          </a:r>
          <a:r>
            <a:rPr lang="en-US" sz="1100" b="0" i="0" kern="1200" dirty="0"/>
            <a:t>s user interaction within them may become inefficient without consideration of human factors and user characteristics alongside realistic and sophisticated design principles.</a:t>
          </a:r>
          <a:endParaRPr lang="en-US" sz="1100" kern="1200" dirty="0"/>
        </a:p>
      </dsp:txBody>
      <dsp:txXfrm>
        <a:off x="5237731" y="4761748"/>
        <a:ext cx="2159969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244B6-9501-0E4C-AADC-CF215E6FD248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4244-C4BA-4148-842E-56DD1255A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4244-C4BA-4148-842E-56DD1255AD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BC26-C039-FBDC-1347-1B61B870F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C2AD4-7058-FB3B-023A-4EDA587B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235E-520E-6F1C-F8DD-844A96B4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082C-DBBB-40AE-924A-5A56534B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419E-01DF-E378-E16A-4CC2665B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230A-CF90-CF43-AF51-1964E221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8693D-65F1-6317-CE7E-A8C865F2A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FDD1-FA05-C257-36A5-3B2E67A6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259EC-38F3-54F4-EE3D-DCD2B40D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5628C-9D2A-915A-5EFC-D318D668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49E3C-4650-CBA8-201D-9ED3CF9E6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B87AC-BDA7-04E5-32D0-07E3A13C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FE90A-51A3-BBC6-033C-41D5ED6A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F14C-8E7E-396C-1250-27D6D3E1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256DD-C1AD-8F5D-92D5-6B79017B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E640-EAC0-D097-DC5D-5BC6A2B5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F955-CC22-8384-748C-B94C08B0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5C613-9890-1008-4995-24883486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779A6-2D30-1021-85EF-D2E74236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7F2F5-6424-BC7B-7012-5CBD2427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yellow logo with a dog&#10;&#10;Description automatically generated">
            <a:extLst>
              <a:ext uri="{FF2B5EF4-FFF2-40B4-BE49-F238E27FC236}">
                <a16:creationId xmlns:a16="http://schemas.microsoft.com/office/drawing/2014/main" id="{4FF74F44-B8D7-F029-8313-E55F6BA1E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314" y="5931976"/>
            <a:ext cx="1172972" cy="8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1902-75B8-B34F-A1DC-28C30D15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D673D-59D6-01A8-5557-D0412192D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0976-2EC0-424A-3F39-E62078C7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A3E9-C0A3-6420-9F8E-ADBB3C7A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8837E-CC12-6ADB-D4E2-46C1FEAD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9640-6793-DB49-F433-8110EC2E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8BF2-5F53-29A0-5FFC-5F04AFCF6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8749-F46E-1349-A1F2-A7AC48C5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7A3A5-1C39-C32E-89A3-552B5A02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8AFB-45FC-7B2B-C6E9-F5E3AF90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9E5E5-69F1-54D6-D96D-29E66788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3403-7D2A-F89E-6E74-57C24C68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7FD46-6A5A-51A5-181D-C6D8992A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0D11C-B6F8-E559-9D40-3368A404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B4D6-944A-93AA-1A02-8AD8C5B5E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5233B-0DA8-126C-6F46-041BCB16C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ACF85-FEFA-356F-7769-CC092668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E4B49-3CC6-B878-4734-5146CB47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D92ED-9F79-C259-9C4D-DB22F67C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B0F6-BA4F-910B-387D-D878ED59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BAF58-9E8C-A3DE-D98C-FFD5A555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66AC9-E0D5-6A9D-4D52-CDDEC408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FF7D7-C795-DECD-304B-A4FA61F6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40220-4244-FD33-B95F-E80EE4A0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6BF82-A2E6-47CF-9BAD-3DE5CDE0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44165-AE01-BF1A-78E6-8EEDBA4B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B072-85CF-9294-FD17-38CB2C7A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277A-B679-5D74-D2CA-D52E2F80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A9E0F-B0FA-7838-EED5-A708E32BF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E2117-F0B8-C3AB-F90D-2AB44C78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FD290-A649-918F-BE32-F93E0CDC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D9E6F-B659-43AD-3456-A82C8D7A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7B87-4208-31FF-C6B1-E0A1C129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982E8-450B-476E-03ED-FBD6A30C7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42DC3-ECE6-852A-5445-885F912F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A3A48-CA46-EE10-7D6C-14D84D84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C08BD-9947-585A-CE0E-60637C7F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55EFB-3E21-0E64-ED2E-CEA3C668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7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8AFC8-2374-34FC-882B-59CBE49F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B6B17-A5AB-392A-A0DE-33256FEC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7831-E0CD-9165-F461-42B0F1D74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3/2/24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57AC5-CC7B-007E-271F-987E9E9A5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41BC-5914-341B-A974-8E7C6F91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9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Digital art of brain">
            <a:extLst>
              <a:ext uri="{FF2B5EF4-FFF2-40B4-BE49-F238E27FC236}">
                <a16:creationId xmlns:a16="http://schemas.microsoft.com/office/drawing/2014/main" id="{2EBF6CBD-1D5D-73F9-04E8-B36FB98E9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" t="9091" r="1229"/>
          <a:stretch/>
        </p:blipFill>
        <p:spPr>
          <a:xfrm>
            <a:off x="-2" y="9625"/>
            <a:ext cx="12191998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B7F86-14E6-27A3-7D37-FD8AECD3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362" y="3480627"/>
            <a:ext cx="3428010" cy="1888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2100" b="1" i="0" u="none" strike="noStrike" dirty="0">
                <a:solidFill>
                  <a:schemeClr val="bg1"/>
                </a:solidFill>
                <a:effectLst/>
              </a:rPr>
              <a:t> </a:t>
            </a:r>
            <a:br>
              <a:rPr lang="en-US" sz="2100" b="1" i="0" u="none" strike="noStrike" dirty="0">
                <a:solidFill>
                  <a:schemeClr val="bg1"/>
                </a:solidFill>
                <a:effectLst/>
              </a:rPr>
            </a:br>
            <a:r>
              <a:rPr lang="en-US" sz="2100" b="1" i="0" u="none" strike="noStrike" dirty="0">
                <a:solidFill>
                  <a:schemeClr val="bg1"/>
                </a:solidFill>
                <a:effectLst/>
              </a:rPr>
              <a:t>Presenter : Aakash </a:t>
            </a:r>
            <a:r>
              <a:rPr lang="en-US" sz="2100" b="1" i="0" u="none" strike="noStrike" dirty="0" err="1">
                <a:solidFill>
                  <a:schemeClr val="bg1"/>
                </a:solidFill>
                <a:effectLst/>
              </a:rPr>
              <a:t>Gunda</a:t>
            </a:r>
            <a:br>
              <a:rPr lang="en-US" sz="2100" b="1" i="0" u="none" strike="noStrike" dirty="0">
                <a:solidFill>
                  <a:schemeClr val="bg1"/>
                </a:solidFill>
                <a:effectLst/>
              </a:rPr>
            </a:br>
            <a:r>
              <a:rPr lang="en-US" sz="2100" b="1" i="0" u="none" strike="noStrike" dirty="0">
                <a:solidFill>
                  <a:schemeClr val="bg1"/>
                </a:solidFill>
                <a:effectLst/>
              </a:rPr>
              <a:t>Mentor     : Dr. Robert Pastel</a:t>
            </a:r>
            <a:br>
              <a:rPr lang="en-US" sz="2100" b="1" i="0" u="none" strike="noStrike" dirty="0">
                <a:solidFill>
                  <a:schemeClr val="bg1"/>
                </a:solidFill>
                <a:effectLst/>
              </a:rPr>
            </a:br>
            <a:r>
              <a:rPr lang="en-US" sz="2100" b="1" i="0" u="none" strike="noStrike" dirty="0">
                <a:solidFill>
                  <a:schemeClr val="bg1"/>
                </a:solidFill>
                <a:effectLst/>
              </a:rPr>
              <a:t>Course      : CS5760 </a:t>
            </a:r>
            <a:br>
              <a:rPr lang="en-US" sz="2100" b="1" dirty="0">
                <a:solidFill>
                  <a:schemeClr val="bg1"/>
                </a:solidFill>
                <a:effectLst/>
              </a:rPr>
            </a:br>
            <a:br>
              <a:rPr lang="en-US" sz="2100" b="1" dirty="0">
                <a:solidFill>
                  <a:schemeClr val="bg1"/>
                </a:solidFill>
              </a:rPr>
            </a:b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A55A2-EC5F-F531-56CE-A7ABA32E66C9}"/>
              </a:ext>
            </a:extLst>
          </p:cNvPr>
          <p:cNvSpPr txBox="1"/>
          <p:nvPr/>
        </p:nvSpPr>
        <p:spPr>
          <a:xfrm>
            <a:off x="154376" y="5695989"/>
            <a:ext cx="91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: Human – Computer Interaction in Brian Computer interfaces Via Virtual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21947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>
              <p:cTn id="8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947 0.24861" pathEditMode="relative" ptsTypes="AA">
                                      <p:cBhvr>
                                        <p:cTn id="12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4947 0.24861 L 0 0" pathEditMode="relative" ptsTypes="AA">
                                      <p:cBhvr>
                                        <p:cTn id="17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9" dur="30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4BDB-CFE6-B792-B8F0-6DF1519E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7" y="281999"/>
            <a:ext cx="9422081" cy="525524"/>
          </a:xfrm>
        </p:spPr>
        <p:txBody>
          <a:bodyPr>
            <a:normAutofit fontScale="90000"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BCI Implementation under More Realistic Situations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8D9E-CE95-873E-A6B7-448FE5B8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47" y="938151"/>
            <a:ext cx="11120252" cy="4904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i="0" dirty="0">
                <a:effectLst/>
              </a:rPr>
              <a:t>Limitations of Laboratory Settings</a:t>
            </a:r>
            <a:r>
              <a:rPr lang="en-US" sz="1800" b="0" i="0" dirty="0">
                <a:effectLst/>
              </a:rPr>
              <a:t>: Laboratory settings restrict human interaction, but virtual simulations offer more direct interaction, facilitating learning under realistic conditions for BCI implementation.</a:t>
            </a:r>
          </a:p>
          <a:p>
            <a:endParaRPr lang="en-US" sz="1800" dirty="0"/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Study of Human Factors and Distractions</a:t>
            </a:r>
            <a:r>
              <a:rPr lang="en-US" sz="1800" b="0" i="0" dirty="0">
                <a:effectLst/>
              </a:rPr>
              <a:t>: VE’s enable the concurrent study of human factors and distractions, which can impact BCI usability.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Importance of Realistic Situations</a:t>
            </a:r>
            <a:r>
              <a:rPr lang="en-US" sz="1800" b="0" i="0" dirty="0">
                <a:effectLst/>
              </a:rPr>
              <a:t>: Realistic situations in virtual environments significantly affect BCI system performance, extending beyond technological sophistication to encompass user relevance.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Enhancement through Contextualized Environments</a:t>
            </a:r>
            <a:r>
              <a:rPr lang="en-US" sz="1800" b="0" i="0" dirty="0">
                <a:effectLst/>
              </a:rPr>
              <a:t>: Explicit representation of tasks in virtual environments enhances Motor Imagery (MI) generation, leading to higher system accuracy compared to traditional methods.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Leveraging Previous Knowledge</a:t>
            </a:r>
            <a:r>
              <a:rPr lang="en-US" sz="1800" b="0" i="0" dirty="0">
                <a:effectLst/>
              </a:rPr>
              <a:t>: Contextualized virtual environments leverage users' previous knowledge, improving EEG signal modulation through MI activity.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Significance of Environmental Conditions</a:t>
            </a:r>
            <a:r>
              <a:rPr lang="en-US" sz="1800" b="0" i="0" dirty="0">
                <a:effectLst/>
              </a:rPr>
              <a:t>: Providing appropriate environmental conditions in virtual environments is crucial for enhancing BCI performance.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994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B8B5-6406-2E11-33ED-471D3035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46"/>
            <a:ext cx="3923805" cy="786781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User mental State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3A2E-CE08-19A7-BE38-03D96D9B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6019800" cy="4530242"/>
          </a:xfrm>
        </p:spPr>
        <p:txBody>
          <a:bodyPr>
            <a:normAutofit lnSpcReduction="10000"/>
          </a:bodyPr>
          <a:lstStyle/>
          <a:p>
            <a:r>
              <a:rPr lang="en-US" sz="1800" b="0" i="0" dirty="0">
                <a:effectLst/>
              </a:rPr>
              <a:t>User mental state is crucial for stable performance in BCI systems, particularly in modulating EEG signals through Motor Imagery activity.</a:t>
            </a:r>
          </a:p>
          <a:p>
            <a:endParaRPr lang="en-US" sz="1800" dirty="0"/>
          </a:p>
          <a:p>
            <a:r>
              <a:rPr lang="en-US" sz="1800" dirty="0"/>
              <a:t>A study used VR technology to enhance mindfulness and meditation, tracking hand movements and EEG activity to improve MI training.</a:t>
            </a:r>
          </a:p>
          <a:p>
            <a:endParaRPr lang="en-US" sz="1800" dirty="0"/>
          </a:p>
          <a:p>
            <a:pPr algn="l"/>
            <a:r>
              <a:rPr lang="en-US" sz="1800" b="0" i="0" dirty="0">
                <a:effectLst/>
              </a:rPr>
              <a:t>Another study introduced a virtual environment where users controlled an avatar based on concentration levels, using ERP-based BCIs.</a:t>
            </a:r>
          </a:p>
          <a:p>
            <a:pPr algn="l"/>
            <a:endParaRPr lang="en-US" sz="1800" dirty="0"/>
          </a:p>
          <a:p>
            <a:pPr algn="l"/>
            <a:r>
              <a:rPr lang="en-US" sz="1800" b="0" i="0" dirty="0">
                <a:effectLst/>
              </a:rPr>
              <a:t>This improved user-system interaction, emphasizing concentration's role in BCI performance.</a:t>
            </a:r>
            <a:br>
              <a:rPr lang="en-US" sz="1800" b="0" i="0" dirty="0">
                <a:effectLst/>
              </a:rPr>
            </a:br>
            <a:endParaRPr lang="en-US" sz="1800" b="0" i="0" dirty="0">
              <a:effectLst/>
            </a:endParaRPr>
          </a:p>
          <a:p>
            <a:endParaRPr lang="en-US" sz="1800" dirty="0"/>
          </a:p>
        </p:txBody>
      </p:sp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5277B6E7-1798-45FA-F14A-3506325E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0" y="1253331"/>
            <a:ext cx="5499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40260A-7E6B-ACBB-DFF1-0FD8D22BABDA}"/>
              </a:ext>
            </a:extLst>
          </p:cNvPr>
          <p:cNvSpPr/>
          <p:nvPr/>
        </p:nvSpPr>
        <p:spPr>
          <a:xfrm>
            <a:off x="1353312" y="929640"/>
            <a:ext cx="9070848" cy="4998720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0959-0B5C-DDFF-2140-27CDEF70DF86}"/>
              </a:ext>
            </a:extLst>
          </p:cNvPr>
          <p:cNvSpPr txBox="1"/>
          <p:nvPr/>
        </p:nvSpPr>
        <p:spPr>
          <a:xfrm>
            <a:off x="7144512" y="305068"/>
            <a:ext cx="1304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B5D37-CB10-FE0A-CBD5-341B2D7ADAF9}"/>
              </a:ext>
            </a:extLst>
          </p:cNvPr>
          <p:cNvSpPr txBox="1"/>
          <p:nvPr/>
        </p:nvSpPr>
        <p:spPr>
          <a:xfrm>
            <a:off x="1767840" y="1630308"/>
            <a:ext cx="51694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BCI Systems aim to establish connection between human brain and computers</a:t>
            </a:r>
          </a:p>
          <a:p>
            <a:endParaRPr lang="en-US" dirty="0"/>
          </a:p>
          <a:p>
            <a:r>
              <a:rPr lang="en-US" dirty="0"/>
              <a:t>They hold immense potential for various application such as neurorehabilitation, robotics &amp; </a:t>
            </a:r>
            <a:r>
              <a:rPr lang="en-US" dirty="0" err="1"/>
              <a:t>smarthomes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Despite </a:t>
            </a:r>
            <a:r>
              <a:rPr lang="en-US" dirty="0" err="1"/>
              <a:t>orginating</a:t>
            </a:r>
            <a:r>
              <a:rPr lang="en-US" dirty="0"/>
              <a:t> in 1960,  BCI Technology still faces challenges in efficiency.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40260A-7E6B-ACBB-DFF1-0FD8D22BABDA}"/>
              </a:ext>
            </a:extLst>
          </p:cNvPr>
          <p:cNvSpPr/>
          <p:nvPr/>
        </p:nvSpPr>
        <p:spPr>
          <a:xfrm>
            <a:off x="1353312" y="929640"/>
            <a:ext cx="9070848" cy="4998720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0959-0B5C-DDFF-2140-27CDEF70DF86}"/>
              </a:ext>
            </a:extLst>
          </p:cNvPr>
          <p:cNvSpPr txBox="1"/>
          <p:nvPr/>
        </p:nvSpPr>
        <p:spPr>
          <a:xfrm>
            <a:off x="7144512" y="305068"/>
            <a:ext cx="1304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latin typeface="Impact" panose="020B0806030902050204" pitchFamily="34" charset="0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B5D37-CB10-FE0A-CBD5-341B2D7ADAF9}"/>
              </a:ext>
            </a:extLst>
          </p:cNvPr>
          <p:cNvSpPr txBox="1"/>
          <p:nvPr/>
        </p:nvSpPr>
        <p:spPr>
          <a:xfrm>
            <a:off x="1767840" y="1630308"/>
            <a:ext cx="51694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Role of Virtual environments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b="0" i="0" dirty="0">
                <a:effectLst/>
                <a:latin typeface="Söhne"/>
              </a:rPr>
              <a:t>Virtual environments (VEs) offer distinct features that can address HCI challenges in BCI systems.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Söhne"/>
            </a:endParaRPr>
          </a:p>
          <a:p>
            <a:pPr algn="l"/>
            <a:r>
              <a:rPr lang="en-US" b="0" i="0" dirty="0">
                <a:effectLst/>
                <a:latin typeface="Söhne"/>
              </a:rPr>
              <a:t>VEs provide immersive and interactive platforms, enhancing user engagement and control.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40260A-7E6B-ACBB-DFF1-0FD8D22BABDA}"/>
              </a:ext>
            </a:extLst>
          </p:cNvPr>
          <p:cNvSpPr/>
          <p:nvPr/>
        </p:nvSpPr>
        <p:spPr>
          <a:xfrm>
            <a:off x="1353312" y="929640"/>
            <a:ext cx="9070848" cy="4998720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0959-0B5C-DDFF-2140-27CDEF70DF86}"/>
              </a:ext>
            </a:extLst>
          </p:cNvPr>
          <p:cNvSpPr txBox="1"/>
          <p:nvPr/>
        </p:nvSpPr>
        <p:spPr>
          <a:xfrm>
            <a:off x="7351776" y="305068"/>
            <a:ext cx="1304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B5D37-CB10-FE0A-CBD5-341B2D7ADAF9}"/>
              </a:ext>
            </a:extLst>
          </p:cNvPr>
          <p:cNvSpPr txBox="1"/>
          <p:nvPr/>
        </p:nvSpPr>
        <p:spPr>
          <a:xfrm>
            <a:off x="1664208" y="1548384"/>
            <a:ext cx="5687568" cy="402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Benefits of VE in HCI for BCI</a:t>
            </a:r>
          </a:p>
          <a:p>
            <a:pPr algn="l"/>
            <a:endParaRPr lang="en-US" sz="2800" b="1" dirty="0"/>
          </a:p>
          <a:p>
            <a:pPr algn="l"/>
            <a:r>
              <a:rPr lang="en-US" b="0" i="0" dirty="0">
                <a:effectLst/>
              </a:rPr>
              <a:t>Improved User Experience: VEs can create more natural and intuitive interfaces, reducing cognitive load and user frustration.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Enhanced Training and Learning: VEs enable more effective training protocols, accelerating user proficiency with BCI systems.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40260A-7E6B-ACBB-DFF1-0FD8D22BABDA}"/>
              </a:ext>
            </a:extLst>
          </p:cNvPr>
          <p:cNvSpPr/>
          <p:nvPr/>
        </p:nvSpPr>
        <p:spPr>
          <a:xfrm>
            <a:off x="1353312" y="929640"/>
            <a:ext cx="9070848" cy="4998720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0959-0B5C-DDFF-2140-27CDEF70DF86}"/>
              </a:ext>
            </a:extLst>
          </p:cNvPr>
          <p:cNvSpPr txBox="1"/>
          <p:nvPr/>
        </p:nvSpPr>
        <p:spPr>
          <a:xfrm>
            <a:off x="7717536" y="414796"/>
            <a:ext cx="1304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latin typeface="Impact" panose="020B0806030902050204" pitchFamily="34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B5D37-CB10-FE0A-CBD5-341B2D7ADAF9}"/>
              </a:ext>
            </a:extLst>
          </p:cNvPr>
          <p:cNvSpPr txBox="1"/>
          <p:nvPr/>
        </p:nvSpPr>
        <p:spPr>
          <a:xfrm>
            <a:off x="1664208" y="1548385"/>
            <a:ext cx="60533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Future Outlook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Integrating virtual environments into BCI research and development could lead to breakthroughs in usability and effectiveness.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Continued interdisciplinary collaboration and technological advancements will be crucial in overcoming remaining challenges and realizing the full potential of BCI technology.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B07F-E9F7-C606-7473-D14FF900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285008"/>
            <a:ext cx="11009416" cy="5891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Initial VE Applications in BCI Research:</a:t>
            </a: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r>
              <a:rPr lang="en-US" sz="1800" b="0" i="0" dirty="0">
                <a:effectLst/>
              </a:rPr>
              <a:t>Focus on user motivation, attention maintenance, and feedback mechanisms.</a:t>
            </a:r>
          </a:p>
          <a:p>
            <a:pPr marL="457200" lvl="1" indent="0" algn="l">
              <a:buNone/>
            </a:pP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r>
              <a:rPr lang="en-US" sz="1800" b="0" i="0" dirty="0">
                <a:effectLst/>
              </a:rPr>
              <a:t>Early perception: VEs primarily as tools for rendering realism.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Transition to Tridimensional Representations:</a:t>
            </a: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r>
              <a:rPr lang="en-US" sz="1800" b="0" i="0" dirty="0">
                <a:effectLst/>
              </a:rPr>
              <a:t>Shift towards 3D representations for enhanced HCI.</a:t>
            </a:r>
          </a:p>
          <a:p>
            <a:pPr marL="457200" lvl="1" indent="0" algn="l">
              <a:buNone/>
            </a:pP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r>
              <a:rPr lang="en-US" sz="1800" b="0" i="0" dirty="0">
                <a:effectLst/>
              </a:rPr>
              <a:t>Stimulates cognitive processes during navigation and exploration.</a:t>
            </a:r>
          </a:p>
          <a:p>
            <a:pPr marL="0" indent="0" algn="l">
              <a:buNone/>
            </a:pPr>
            <a:endParaRPr lang="en-US" sz="1800" b="1" i="0" dirty="0">
              <a:effectLst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</a:rPr>
              <a:t>Cognitive Processes Stimulated by VEs:</a:t>
            </a: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r>
              <a:rPr lang="en-US" sz="1800" b="0" i="0" dirty="0">
                <a:effectLst/>
              </a:rPr>
              <a:t>Workload management, long-term memory access, visuospatial processing.</a:t>
            </a:r>
          </a:p>
          <a:p>
            <a:pPr marL="457200" lvl="1" indent="0" algn="l">
              <a:buNone/>
            </a:pPr>
            <a:endParaRPr lang="en-US" sz="1800" b="0" i="0" dirty="0">
              <a:effectLst/>
            </a:endParaRPr>
          </a:p>
          <a:p>
            <a:pPr marL="457200" lvl="1" indent="0" algn="l">
              <a:buNone/>
            </a:pPr>
            <a:r>
              <a:rPr lang="en-US" sz="1800" b="0" i="0" dirty="0">
                <a:effectLst/>
              </a:rPr>
              <a:t>Regulation of emotions and attention, decision-making.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5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A group of retro robot toys">
            <a:extLst>
              <a:ext uri="{FF2B5EF4-FFF2-40B4-BE49-F238E27FC236}">
                <a16:creationId xmlns:a16="http://schemas.microsoft.com/office/drawing/2014/main" id="{9CF5C855-01B3-C678-2CD2-EE964AE4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58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77F52-1976-3F4E-AD40-E225BCC8A0F8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your Support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98072727-1E1A-4B8C-8839-AAB69FA2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6572-0B8F-C657-7E90-7473BC59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2" y="97011"/>
            <a:ext cx="3862944" cy="1318998"/>
          </a:xfrm>
        </p:spPr>
        <p:txBody>
          <a:bodyPr>
            <a:normAutofit/>
          </a:bodyPr>
          <a:lstStyle/>
          <a:p>
            <a:r>
              <a:rPr lang="en-US" sz="3200" b="1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BFC1-B160-C086-5C79-F6FDF8F6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064"/>
            <a:ext cx="10515600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Abstract</a:t>
            </a:r>
          </a:p>
          <a:p>
            <a:r>
              <a:rPr lang="en-US" sz="1800" dirty="0"/>
              <a:t>Introduction</a:t>
            </a:r>
          </a:p>
          <a:p>
            <a:r>
              <a:rPr lang="en-US" sz="1800" dirty="0"/>
              <a:t>System Requirements and user controls</a:t>
            </a:r>
          </a:p>
          <a:p>
            <a:r>
              <a:rPr lang="en-US" sz="1800" dirty="0"/>
              <a:t>Improvements of HCI Via BCI</a:t>
            </a:r>
          </a:p>
          <a:p>
            <a:r>
              <a:rPr lang="en-US" sz="1800" dirty="0"/>
              <a:t>Integration of Virtual environments</a:t>
            </a:r>
          </a:p>
          <a:p>
            <a:r>
              <a:rPr lang="en-US" sz="1800" dirty="0"/>
              <a:t>Controversial Issues</a:t>
            </a:r>
          </a:p>
          <a:p>
            <a:r>
              <a:rPr lang="en-US" sz="1800" dirty="0"/>
              <a:t>User Mental State</a:t>
            </a:r>
          </a:p>
          <a:p>
            <a:r>
              <a:rPr lang="en-US" sz="1800" dirty="0"/>
              <a:t>Key </a:t>
            </a:r>
            <a:r>
              <a:rPr lang="en-US" sz="1800" dirty="0" err="1"/>
              <a:t>takeways</a:t>
            </a:r>
            <a:r>
              <a:rPr lang="en-US" sz="1800" dirty="0"/>
              <a:t> : SRBF</a:t>
            </a:r>
          </a:p>
          <a:p>
            <a:r>
              <a:rPr lang="en-US" sz="1800" dirty="0"/>
              <a:t>Conclusion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black clipboard with check boxes&#10;&#10;Description automatically generated">
            <a:extLst>
              <a:ext uri="{FF2B5EF4-FFF2-40B4-BE49-F238E27FC236}">
                <a16:creationId xmlns:a16="http://schemas.microsoft.com/office/drawing/2014/main" id="{53390C1F-669A-CC2B-4EC4-9FAA389C9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6" y="1366064"/>
            <a:ext cx="3532388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8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rain with a white background&#10;&#10;Description automatically generated">
            <a:extLst>
              <a:ext uri="{FF2B5EF4-FFF2-40B4-BE49-F238E27FC236}">
                <a16:creationId xmlns:a16="http://schemas.microsoft.com/office/drawing/2014/main" id="{49F22462-B300-1397-7130-4BA43C706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0" r="2792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16753-D1B0-1159-EB62-05E90A62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85" y="460063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BEAAF13-9699-80D7-1415-93F8A820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369" y="1515968"/>
            <a:ext cx="6332715" cy="3826062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effectLst/>
              </a:rPr>
              <a:t>Brain-Computer Interfaces aim to establish communication between the human brain and </a:t>
            </a:r>
            <a:r>
              <a:rPr lang="en-US" sz="1600" dirty="0" err="1"/>
              <a:t>C</a:t>
            </a:r>
            <a:r>
              <a:rPr lang="en-US" sz="1600" b="0" i="0" u="none" strike="noStrike" dirty="0" err="1">
                <a:effectLst/>
              </a:rPr>
              <a:t>omputers,yet</a:t>
            </a:r>
            <a:r>
              <a:rPr lang="en-US" sz="1600" b="0" i="0" u="none" strike="noStrike" dirty="0">
                <a:effectLst/>
              </a:rPr>
              <a:t> face efficiency and reliability challenges.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effectLst/>
              </a:rPr>
              <a:t>Recent research suggests that leveraging Virtual Environments could enhance Human-Computer Interaction in BCI systems.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effectLst/>
              </a:rPr>
              <a:t>This paper explores how VEs' characteristics can enhance HCI, potentially addressing BCI drawbacks, with a focus on recent advances and future trends in the field. </a:t>
            </a:r>
            <a:br>
              <a:rPr lang="en-US" sz="1600" b="0" dirty="0">
                <a:effectLst/>
              </a:rPr>
            </a:br>
            <a:br>
              <a:rPr lang="en-US" sz="1600" b="0" dirty="0">
                <a:effectLst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92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F7282-995C-200D-80F2-FE7905BC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5125"/>
            <a:ext cx="11090274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5082-37F2-3D4E-A096-60B166DE4188}"/>
              </a:ext>
            </a:extLst>
          </p:cNvPr>
          <p:cNvSpPr>
            <a:spLocks/>
          </p:cNvSpPr>
          <p:nvPr/>
        </p:nvSpPr>
        <p:spPr>
          <a:xfrm>
            <a:off x="1046015" y="1690688"/>
            <a:ext cx="8692955" cy="389618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9808">
              <a:spcAft>
                <a:spcPts val="600"/>
              </a:spcAft>
            </a:pPr>
            <a:r>
              <a:rPr lang="en-US" sz="1558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Brain-Computer Interfaces (BCI) are systems that attempt to establish communication between the human brain and a computer , </a:t>
            </a:r>
            <a:r>
              <a:rPr lang="en-US" sz="1558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Inorder</a:t>
            </a:r>
            <a:r>
              <a:rPr lang="en-US" sz="1558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replace the natural connection between central nervous system (CNS) and musculoskeletal system.</a:t>
            </a:r>
          </a:p>
          <a:p>
            <a:pPr defTabSz="749808">
              <a:spcAft>
                <a:spcPts val="600"/>
              </a:spcAft>
            </a:pPr>
            <a:r>
              <a:rPr lang="en-US" sz="1558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This paper concentrates more on the following aspects</a:t>
            </a:r>
          </a:p>
          <a:p>
            <a:pPr defTabSz="749808">
              <a:spcAft>
                <a:spcPts val="600"/>
              </a:spcAft>
              <a:buFont typeface="Wingdings" pitchFamily="2" charset="2"/>
              <a:buChar char="Ø"/>
            </a:pPr>
            <a:endParaRPr lang="en-US" sz="1558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defTabSz="749808">
              <a:spcAft>
                <a:spcPts val="600"/>
              </a:spcAft>
            </a:pPr>
            <a:br>
              <a:rPr lang="en-US" sz="98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1476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br>
              <a:rPr lang="en-US" sz="1476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1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ACF6D7-B7E0-0119-AEEB-907FE410E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167936"/>
              </p:ext>
            </p:extLst>
          </p:nvPr>
        </p:nvGraphicFramePr>
        <p:xfrm>
          <a:off x="1917830" y="3258116"/>
          <a:ext cx="7821140" cy="30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537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ducation in a Virtual Environment: A Look at SKOPE VR | Residential  Products Online">
            <a:extLst>
              <a:ext uri="{FF2B5EF4-FFF2-40B4-BE49-F238E27FC236}">
                <a16:creationId xmlns:a16="http://schemas.microsoft.com/office/drawing/2014/main" id="{0E38262D-DDC3-6A26-49DA-B6499EECF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DA75-6EE0-F7B0-C888-B7EEAA26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7" y="2450592"/>
            <a:ext cx="6898954" cy="1889760"/>
          </a:xfrm>
        </p:spPr>
        <p:txBody>
          <a:bodyPr>
            <a:norm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ln w="22225">
                  <a:solidFill>
                    <a:srgbClr val="FFFFFF"/>
                  </a:solidFill>
                </a:ln>
                <a:noFill/>
                <a:effectLst/>
                <a:latin typeface="+mn-lt"/>
              </a:rPr>
              <a:t>Virtual Environments: System Requirements and User Concerns</a:t>
            </a:r>
            <a:endParaRPr lang="en-US" sz="3200" dirty="0">
              <a:ln w="22225">
                <a:solidFill>
                  <a:srgbClr val="FFFFFF"/>
                </a:solidFill>
              </a:ln>
              <a:noFill/>
              <a:latin typeface="+mn-lt"/>
            </a:endParaRPr>
          </a:p>
        </p:txBody>
      </p:sp>
      <p:cxnSp>
        <p:nvCxnSpPr>
          <p:cNvPr id="3086" name="Straight Connector 3085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9C71-D4C0-A541-520A-3CC3C3EB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38" y="182880"/>
            <a:ext cx="4657325" cy="6437376"/>
          </a:xfrm>
        </p:spPr>
        <p:txBody>
          <a:bodyPr anchor="ctr">
            <a:noAutofit/>
          </a:bodyPr>
          <a:lstStyle/>
          <a:p>
            <a:r>
              <a:rPr lang="en-US" sz="1600" b="0" i="0" dirty="0">
                <a:solidFill>
                  <a:srgbClr val="FFFFFF"/>
                </a:solidFill>
                <a:effectLst/>
              </a:rPr>
              <a:t>Human perceptual abilities pose challenges to creating VEs that convincingly deceive human perception.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b="0" i="0" dirty="0">
                <a:solidFill>
                  <a:srgbClr val="FFFFFF"/>
                </a:solidFill>
                <a:effectLst/>
              </a:rPr>
              <a:t>VEs require components such as 3D generation, Human-Computer Interaction (HCI), and sensory output interfaces including auditory, visual, and haptic devices.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b="0" i="0" dirty="0">
                <a:solidFill>
                  <a:srgbClr val="FFFFFF"/>
                </a:solidFill>
                <a:effectLst/>
              </a:rPr>
              <a:t>Various interaction techniques are employed in VEs, including graphical interfaces, speech recognition, and tracking systems, to enhance immersive experiences.</a:t>
            </a:r>
          </a:p>
          <a:p>
            <a:endParaRPr lang="en-US" sz="1600" b="0" i="0" dirty="0">
              <a:solidFill>
                <a:srgbClr val="FFFFFF"/>
              </a:solidFill>
              <a:effectLst/>
            </a:endParaRPr>
          </a:p>
          <a:p>
            <a:r>
              <a:rPr lang="en-US" sz="1600" b="0" i="0" dirty="0">
                <a:solidFill>
                  <a:srgbClr val="FFFFFF"/>
                </a:solidFill>
                <a:effectLst/>
              </a:rPr>
              <a:t>Users are concerned with achieving cognitive equivalence between virtual and real worlds, emphasizing factors like presence, immersion, user characteristics, and involvement.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b="0" i="0" dirty="0">
                <a:solidFill>
                  <a:srgbClr val="FFFFFF"/>
                </a:solidFill>
                <a:effectLst/>
              </a:rPr>
              <a:t>Immersion in VEs depends on the quality of sensory presentation and the level of interaction provided.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2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D8C4E-EAE1-61E5-425D-7011F86F32B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Sturcuture of VE based on systems and user concerns</a:t>
            </a:r>
            <a:endParaRPr lang="en-US" sz="2200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21EED86-F6B9-E63D-4646-EF0FEDBC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" r="1" b="1"/>
          <a:stretch/>
        </p:blipFill>
        <p:spPr>
          <a:xfrm>
            <a:off x="467314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708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9631E9-8BD9-9EFB-202F-6ED9A9B6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6" y="1888176"/>
            <a:ext cx="6095587" cy="2733031"/>
          </a:xfrm>
        </p:spPr>
        <p:txBody>
          <a:bodyPr anchor="ctr">
            <a:normAutofit/>
          </a:bodyPr>
          <a:lstStyle/>
          <a:p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  <a:t>Improvements of HCI </a:t>
            </a:r>
            <a:b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  <a:t>         </a:t>
            </a:r>
            <a:b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  <a:t>              </a:t>
            </a:r>
            <a:r>
              <a:rPr lang="en-US" sz="3600" b="1" i="0" u="none" strike="noStrike" dirty="0">
                <a:solidFill>
                  <a:schemeClr val="bg1"/>
                </a:solidFill>
                <a:effectLst/>
                <a:latin typeface="+mn-lt"/>
              </a:rPr>
              <a:t>via </a:t>
            </a:r>
            <a:b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  <a:t>        </a:t>
            </a:r>
            <a:b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+mn-lt"/>
              </a:rPr>
              <a:t>Virtual environments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0A1199DE-AAF8-344E-68D9-65FCCC9AA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062917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3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8D53-2B90-0DB1-CB3C-CBD457DE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320634"/>
            <a:ext cx="11649695" cy="890649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800" b="1" i="0" u="none" strike="noStrike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800" b="1" i="0" u="none" strike="noStrike">
                <a:solidFill>
                  <a:srgbClr val="000000"/>
                </a:solidFill>
                <a:effectLst/>
                <a:latin typeface="+mn-lt"/>
              </a:rPr>
              <a:t>Integration of Virtual Environments and Brain-Computer Interfaces</a:t>
            </a:r>
            <a:br>
              <a:rPr lang="en-US" sz="2800" b="0" dirty="0">
                <a:effectLst/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527E-CEB7-650D-BBFA-748450A6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i="0" dirty="0">
                <a:effectLst/>
              </a:rPr>
              <a:t>VE’s are widely used in BCI development to boost motivation and immersion in various scenarios, from daily life to gaming.</a:t>
            </a:r>
          </a:p>
          <a:p>
            <a:endParaRPr lang="en-US" sz="1800" b="0" i="0" dirty="0">
              <a:effectLst/>
            </a:endParaRPr>
          </a:p>
          <a:p>
            <a:r>
              <a:rPr lang="en-US" sz="1800" b="0" i="0" dirty="0">
                <a:effectLst/>
              </a:rPr>
              <a:t>BCI applications in VEs include controlling virtual cars, navigating </a:t>
            </a:r>
            <a:r>
              <a:rPr lang="en-US" sz="1800" dirty="0"/>
              <a:t>V</a:t>
            </a:r>
            <a:r>
              <a:rPr lang="en-US" sz="1800" b="0" i="0" dirty="0">
                <a:effectLst/>
              </a:rPr>
              <a:t>E , operating </a:t>
            </a:r>
            <a:r>
              <a:rPr lang="en-US" sz="1800" b="0" i="0" dirty="0" err="1">
                <a:effectLst/>
              </a:rPr>
              <a:t>domotic</a:t>
            </a:r>
            <a:r>
              <a:rPr lang="en-US" sz="1800" b="0" i="0" dirty="0">
                <a:effectLst/>
              </a:rPr>
              <a:t> systems.</a:t>
            </a:r>
          </a:p>
          <a:p>
            <a:endParaRPr lang="en-US" sz="1800" b="0" i="0" dirty="0">
              <a:effectLst/>
            </a:endParaRPr>
          </a:p>
          <a:p>
            <a:r>
              <a:rPr lang="en-US" sz="1800" b="0" i="0" dirty="0">
                <a:effectLst/>
              </a:rPr>
              <a:t>Invasive and noninvasive methods are used for signal acquisition in BCI systems, with EEG being preferred for its accessibility and non-invasiveness.</a:t>
            </a:r>
          </a:p>
          <a:p>
            <a:endParaRPr lang="en-US" sz="1800" b="0" i="0" dirty="0">
              <a:effectLst/>
            </a:endParaRPr>
          </a:p>
          <a:p>
            <a:r>
              <a:rPr lang="en-US" sz="1800" b="0" i="0" dirty="0">
                <a:effectLst/>
              </a:rPr>
              <a:t>BCI functions involve calibration, training the machine to recognize user brain patterns, and control, enabling device manipulation based on brain state modulation.</a:t>
            </a:r>
          </a:p>
          <a:p>
            <a:endParaRPr lang="en-US" sz="1900" b="0" i="0" dirty="0">
              <a:effectLst/>
            </a:endParaRPr>
          </a:p>
          <a:p>
            <a:r>
              <a:rPr lang="en-US" sz="1900" b="0" i="0" dirty="0">
                <a:effectLst/>
              </a:rPr>
              <a:t>BCI systems are categorized as active, reactive, or passive, depending on whether they rely on user commands.</a:t>
            </a:r>
            <a:br>
              <a:rPr lang="en-US" sz="1800" b="0" i="0" dirty="0">
                <a:effectLst/>
              </a:rPr>
            </a:br>
            <a:endParaRPr lang="en-US" sz="1800" b="0" i="0" dirty="0">
              <a:effectLst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930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C639E6E7-3E14-609C-B375-F5B9482A0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105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83073-CD6E-DEFC-989D-C66C3721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742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+mn-lt"/>
              </a:rPr>
              <a:t>Controversial Issues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779F-59FF-8C76-8EC8-1CA41EA1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0" dirty="0">
                <a:solidFill>
                  <a:schemeClr val="bg1"/>
                </a:solidFill>
                <a:effectLst/>
              </a:rPr>
              <a:t>Neglect of User Needs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: Inadequate attention to end-user requirements contributes to BCI illiteracy among healthy users.</a:t>
            </a:r>
          </a:p>
          <a:p>
            <a:pPr marL="0" indent="0">
              <a:buNone/>
            </a:pPr>
            <a:endParaRPr lang="en-US" sz="1800" b="1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chemeClr val="bg1"/>
                </a:solidFill>
                <a:effectLst/>
              </a:rPr>
              <a:t>User Experience Dependency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: User behavior and experience in BCIs depend heavily on training procedures, feedback methods, and motivation.</a:t>
            </a:r>
          </a:p>
          <a:p>
            <a:pPr marL="0" indent="0">
              <a:buNone/>
            </a:pPr>
            <a:endParaRPr lang="en-US" sz="1800" b="1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chemeClr val="bg1"/>
                </a:solidFill>
                <a:effectLst/>
              </a:rPr>
              <a:t>Real-World Challenges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: BCIs face difficulties in real-world environments due to noise and dynamics, requiring robust signal processing algorithms.</a:t>
            </a:r>
          </a:p>
          <a:p>
            <a:pPr>
              <a:buFont typeface="+mj-lt"/>
              <a:buAutoNum type="arabicPeriod"/>
            </a:pPr>
            <a:endParaRPr lang="en-US" sz="1800" b="1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chemeClr val="bg1"/>
                </a:solidFill>
                <a:effectLst/>
              </a:rPr>
              <a:t>Lack of Clear Assessment Metrics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: Current BCI assessment lacks clear metrics for user comfort and task concentration, focusing primarily on machine factors like accuracy.</a:t>
            </a:r>
          </a:p>
          <a:p>
            <a:pPr marL="0" indent="0">
              <a:buNone/>
            </a:pPr>
            <a:br>
              <a:rPr lang="en-US" sz="1800" b="0" i="0" dirty="0">
                <a:solidFill>
                  <a:schemeClr val="bg1"/>
                </a:solidFill>
                <a:effectLst/>
              </a:rPr>
            </a:br>
            <a:endParaRPr lang="en-US" sz="1800" b="0" i="0" dirty="0">
              <a:solidFill>
                <a:schemeClr val="bg1"/>
              </a:solidFill>
              <a:effectLst/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5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Words>1125</Words>
  <Application>Microsoft Macintosh PowerPoint</Application>
  <PresentationFormat>Widescreen</PresentationFormat>
  <Paragraphs>137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Söhne</vt:lpstr>
      <vt:lpstr>Wingdings</vt:lpstr>
      <vt:lpstr>Office Theme</vt:lpstr>
      <vt:lpstr>  Presenter : Aakash Gunda Mentor     : Dr. Robert Pastel Course      : CS5760   </vt:lpstr>
      <vt:lpstr>Agenda</vt:lpstr>
      <vt:lpstr>Abstract</vt:lpstr>
      <vt:lpstr>INTRODUCTION</vt:lpstr>
      <vt:lpstr>Virtual Environments: System Requirements and User Concerns</vt:lpstr>
      <vt:lpstr>PowerPoint Presentation</vt:lpstr>
      <vt:lpstr>Improvements of HCI                          via           Virtual environments </vt:lpstr>
      <vt:lpstr> Integration of Virtual Environments and Brain-Computer Interfaces  </vt:lpstr>
      <vt:lpstr>Controversial Issues</vt:lpstr>
      <vt:lpstr>BCI Implementation under More Realistic Situations</vt:lpstr>
      <vt:lpstr>User mental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Human-Computer Interaction                       in  Brain-Computer Interfaces                       via       Virtual Environments  </dc:title>
  <dc:creator>gunda</dc:creator>
  <cp:lastModifiedBy>gunda</cp:lastModifiedBy>
  <cp:revision>25</cp:revision>
  <dcterms:created xsi:type="dcterms:W3CDTF">2024-03-01T15:19:35Z</dcterms:created>
  <dcterms:modified xsi:type="dcterms:W3CDTF">2024-03-03T16:13:06Z</dcterms:modified>
</cp:coreProperties>
</file>