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7/17/2007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7/17/2007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</a:t>
            </a:r>
            <a:r>
              <a:rPr lang="en-US" dirty="0" smtClean="0"/>
              <a:t>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905000" y="1905000"/>
            <a:ext cx="1905000" cy="762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1981200" y="1981200"/>
            <a:ext cx="1219200" cy="6096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i</a:t>
            </a:r>
            <a:r>
              <a:rPr lang="en-US" sz="2000" dirty="0" err="1" smtClean="0">
                <a:latin typeface="Lucida Console" pitchFamily="49" charset="0"/>
              </a:rPr>
              <a:t>nt</a:t>
            </a:r>
            <a:r>
              <a:rPr lang="en-US" sz="2000" dirty="0" smtClean="0">
                <a:latin typeface="Lucida Console" pitchFamily="49" charset="0"/>
              </a:rPr>
              <a:t> d[2][4];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d [1] [2]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Subscripting in a multidimensional array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196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3810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511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01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925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4831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737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464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54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597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1954" y="5331023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d[0][0]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257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d[0][1]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163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d[0][2]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069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d[0][3]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975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</a:t>
            </a:r>
            <a:r>
              <a:rPr lang="en-US" sz="1400" dirty="0" smtClean="0">
                <a:latin typeface="Lucida Console" pitchFamily="49" charset="0"/>
              </a:rPr>
              <a:t>0</a:t>
            </a:r>
            <a:r>
              <a:rPr lang="en-US" sz="1400" dirty="0" smtClean="0">
                <a:latin typeface="Lucida Console" pitchFamily="49" charset="0"/>
              </a:rPr>
              <a:t>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6050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</a:t>
            </a:r>
            <a:r>
              <a:rPr lang="en-US" sz="1400" dirty="0" smtClean="0">
                <a:latin typeface="Lucida Console" pitchFamily="49" charset="0"/>
              </a:rPr>
              <a:t>1</a:t>
            </a:r>
            <a:r>
              <a:rPr lang="en-US" sz="1400" dirty="0" smtClean="0">
                <a:latin typeface="Lucida Console" pitchFamily="49" charset="0"/>
              </a:rPr>
              <a:t>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32850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d[1][2]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217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d[1][3]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7925" y="5712023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848600" y="5715000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57400" y="26478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*(d+1)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29" name="Shape 28"/>
          <p:cNvCxnSpPr>
            <a:stCxn id="27" idx="2"/>
            <a:endCxn id="7" idx="1"/>
          </p:cNvCxnSpPr>
          <p:nvPr/>
        </p:nvCxnSpPr>
        <p:spPr>
          <a:xfrm rot="5400000">
            <a:off x="353199" y="3075801"/>
            <a:ext cx="2286000" cy="2230398"/>
          </a:xfrm>
          <a:prstGeom prst="curvedConnector4">
            <a:avLst>
              <a:gd name="adj1" fmla="val 36667"/>
              <a:gd name="adj2" fmla="val 110249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7" idx="1"/>
            <a:endCxn id="20" idx="1"/>
          </p:cNvCxnSpPr>
          <p:nvPr/>
        </p:nvCxnSpPr>
        <p:spPr>
          <a:xfrm rot="10800000" flipH="1" flipV="1">
            <a:off x="380999" y="5333999"/>
            <a:ext cx="4016525" cy="153889"/>
          </a:xfrm>
          <a:prstGeom prst="curvedConnector5">
            <a:avLst>
              <a:gd name="adj1" fmla="val -5691"/>
              <a:gd name="adj2" fmla="val -544678"/>
              <a:gd name="adj3" fmla="val 99326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765415" y="2652252"/>
            <a:ext cx="1877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*(*(d+1)+2)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34" name="Shape 33"/>
          <p:cNvCxnSpPr>
            <a:stCxn id="20" idx="1"/>
            <a:endCxn id="14" idx="0"/>
          </p:cNvCxnSpPr>
          <p:nvPr/>
        </p:nvCxnSpPr>
        <p:spPr>
          <a:xfrm rot="10800000" flipH="1">
            <a:off x="4397525" y="4876801"/>
            <a:ext cx="2438400" cy="611089"/>
          </a:xfrm>
          <a:prstGeom prst="curvedConnector4">
            <a:avLst>
              <a:gd name="adj1" fmla="val -9375"/>
              <a:gd name="adj2" fmla="val 137409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Line Callout 1 36"/>
          <p:cNvSpPr/>
          <p:nvPr/>
        </p:nvSpPr>
        <p:spPr>
          <a:xfrm>
            <a:off x="2971800" y="3581400"/>
            <a:ext cx="2895600" cy="762000"/>
          </a:xfrm>
          <a:prstGeom prst="borderCallout1">
            <a:avLst>
              <a:gd name="adj1" fmla="val 12944"/>
              <a:gd name="adj2" fmla="val 6947"/>
              <a:gd name="adj3" fmla="val -79113"/>
              <a:gd name="adj4" fmla="val -522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Increment by the size of</a:t>
            </a:r>
          </a:p>
          <a:p>
            <a:pPr algn="ctr"/>
            <a:r>
              <a:rPr lang="en-US" dirty="0" smtClean="0"/>
              <a:t>1 array of 4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endParaRPr lang="en-US" dirty="0" smtClean="0"/>
          </a:p>
        </p:txBody>
      </p:sp>
      <p:sp>
        <p:nvSpPr>
          <p:cNvPr id="38" name="Line Callout 1 37"/>
          <p:cNvSpPr/>
          <p:nvPr/>
        </p:nvSpPr>
        <p:spPr>
          <a:xfrm>
            <a:off x="4800600" y="2590800"/>
            <a:ext cx="2895600" cy="762000"/>
          </a:xfrm>
          <a:prstGeom prst="borderCallout1">
            <a:avLst>
              <a:gd name="adj1" fmla="val 67138"/>
              <a:gd name="adj2" fmla="val 326"/>
              <a:gd name="adj3" fmla="val 46693"/>
              <a:gd name="adj4" fmla="val -5208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Then increment by the</a:t>
            </a:r>
          </a:p>
          <a:p>
            <a:pPr algn="ctr"/>
            <a:r>
              <a:rPr lang="en-US" dirty="0" smtClean="0"/>
              <a:t>size of 2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6" grpId="0" animBg="1"/>
      <p:bldP spid="27" grpId="0"/>
      <p:bldP spid="27" grpId="1"/>
      <p:bldP spid="33" grpId="0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care about storage order?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keep within the “paradigm” of the multidimensional array, the order doesn’t matter…</a:t>
            </a:r>
          </a:p>
          <a:p>
            <a:r>
              <a:rPr lang="en-US" dirty="0" smtClean="0"/>
              <a:t>But if you use tricks with pointer arithmetic,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it matters a lot</a:t>
            </a:r>
          </a:p>
          <a:p>
            <a:r>
              <a:rPr lang="en-US" dirty="0" smtClean="0"/>
              <a:t>It also matters for initialization</a:t>
            </a:r>
          </a:p>
          <a:p>
            <a:pPr lvl="1"/>
            <a:r>
              <a:rPr lang="en-US" dirty="0" smtClean="0"/>
              <a:t>To initialize </a:t>
            </a:r>
            <a:r>
              <a:rPr lang="en-US" sz="2000" dirty="0" smtClean="0">
                <a:latin typeface="Lucida Console" pitchFamily="49" charset="0"/>
              </a:rPr>
              <a:t>d</a:t>
            </a:r>
            <a:r>
              <a:rPr lang="en-US" dirty="0" smtClean="0"/>
              <a:t> like this:</a:t>
            </a:r>
            <a:endParaRPr lang="en-US" dirty="0" smtClean="0"/>
          </a:p>
          <a:p>
            <a:pPr lvl="2"/>
            <a:r>
              <a:rPr lang="en-US" dirty="0" smtClean="0"/>
              <a:t>use this:</a:t>
            </a:r>
          </a:p>
          <a:p>
            <a:pPr lvl="2"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d[2][4] = {0, 1, 2, 3, 4, 5, 6, 7};</a:t>
            </a:r>
          </a:p>
          <a:p>
            <a:pPr lvl="2"/>
            <a:r>
              <a:rPr lang="en-US" dirty="0" smtClean="0"/>
              <a:t>rather than this</a:t>
            </a:r>
          </a:p>
          <a:p>
            <a:pPr lvl="2">
              <a:buNone/>
            </a:pP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d[2][4] = {0, 4, 1, 5, 2, 6, 3, 7}; 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67200" y="3505200"/>
          <a:ext cx="31242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050"/>
                <a:gridCol w="781050"/>
                <a:gridCol w="781050"/>
                <a:gridCol w="7810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arrays as parameters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Only the first subscript may be left unspecified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f(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matrix[][10]);	/* OK */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smtClean="0">
                <a:latin typeface="Lucida Console" pitchFamily="49" charset="0"/>
              </a:rPr>
              <a:t>g(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(*matrix)[10]);	/* OK */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smtClean="0">
                <a:latin typeface="Lucida Console" pitchFamily="49" charset="0"/>
              </a:rPr>
              <a:t>h(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matrix</a:t>
            </a:r>
            <a:r>
              <a:rPr lang="en-US" sz="2000" dirty="0" smtClean="0">
                <a:latin typeface="Lucida Console" pitchFamily="49" charset="0"/>
              </a:rPr>
              <a:t>[][]);		/* not OK */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Because the other sizes are needed for scaling when evaluating subscript expressions (see slide 10) </a:t>
            </a:r>
          </a:p>
          <a:p>
            <a:pPr lvl="1"/>
            <a:r>
              <a:rPr lang="en-US" dirty="0" smtClean="0"/>
              <a:t>This points out an important drawback to C: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Arrays do not carry information about their own sizes!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If array size is needed, you must supply it somehow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(e.g., when passing an array argument, you often have to pass an additional “array size” argument) – bummer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no array variables in C – only array </a:t>
            </a:r>
            <a:r>
              <a:rPr lang="en-US" i="1" dirty="0" smtClean="0"/>
              <a:t>names</a:t>
            </a:r>
          </a:p>
          <a:p>
            <a:pPr lvl="1"/>
            <a:r>
              <a:rPr lang="en-US" dirty="0" smtClean="0"/>
              <a:t>Each name refers to a constant pointer</a:t>
            </a:r>
          </a:p>
          <a:p>
            <a:pPr lvl="1"/>
            <a:r>
              <a:rPr lang="en-US" dirty="0" smtClean="0"/>
              <a:t>Space for array elements is allocated at declaration time</a:t>
            </a:r>
          </a:p>
          <a:p>
            <a:r>
              <a:rPr lang="en-US" dirty="0" smtClean="0"/>
              <a:t>Can’t change where the array name refers to…</a:t>
            </a:r>
          </a:p>
          <a:p>
            <a:pPr lvl="1"/>
            <a:r>
              <a:rPr lang="en-US" dirty="0" smtClean="0"/>
              <a:t>but you can change the array elements,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via pointer arithmetic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m[4</a:t>
            </a:r>
            <a:r>
              <a:rPr lang="en-US" sz="2000" dirty="0" smtClean="0">
                <a:latin typeface="Lucida Console" pitchFamily="49" charset="0"/>
              </a:rPr>
              <a:t>];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95600" y="48006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7" idx="3"/>
            <a:endCxn id="10" idx="1"/>
          </p:cNvCxnSpPr>
          <p:nvPr/>
        </p:nvCxnSpPr>
        <p:spPr>
          <a:xfrm>
            <a:off x="3886200" y="5105400"/>
            <a:ext cx="1066800" cy="1588"/>
          </a:xfrm>
          <a:prstGeom prst="curvedConnector3">
            <a:avLst>
              <a:gd name="adj1" fmla="val 50000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81400" y="5410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953000" y="4800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67400" y="4800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781800" y="4800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696200" y="4800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pic>
        <p:nvPicPr>
          <p:cNvPr id="15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425486"/>
            <a:ext cx="365714" cy="3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Subscripts and pointer arithmetic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2730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82000" cy="4937760"/>
          </a:xfrm>
        </p:spPr>
        <p:txBody>
          <a:bodyPr/>
          <a:lstStyle/>
          <a:p>
            <a:r>
              <a:rPr lang="en-US" sz="2000" dirty="0" smtClean="0">
                <a:latin typeface="Lucida Console" pitchFamily="49" charset="0"/>
              </a:rPr>
              <a:t>array[subscript]</a:t>
            </a:r>
            <a:r>
              <a:rPr lang="en-US" dirty="0" smtClean="0"/>
              <a:t> equivalent to </a:t>
            </a:r>
            <a:r>
              <a:rPr lang="en-US" sz="2000" dirty="0" smtClean="0">
                <a:latin typeface="Lucida Console" pitchFamily="49" charset="0"/>
              </a:rPr>
              <a:t>*(array + (subscript))</a:t>
            </a:r>
          </a:p>
          <a:p>
            <a:endParaRPr lang="en-US" dirty="0" smtClean="0"/>
          </a:p>
          <a:p>
            <a:r>
              <a:rPr lang="en-US" dirty="0" smtClean="0"/>
              <a:t>Strange but true: Given earlier declaration of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, the expression </a:t>
            </a:r>
            <a:r>
              <a:rPr lang="en-US" sz="2000" dirty="0" smtClean="0">
                <a:latin typeface="Lucida Console" pitchFamily="49" charset="0"/>
              </a:rPr>
              <a:t>2[m]</a:t>
            </a:r>
            <a:r>
              <a:rPr lang="en-US" dirty="0" smtClean="0"/>
              <a:t> is legal!</a:t>
            </a:r>
          </a:p>
          <a:p>
            <a:pPr lvl="1"/>
            <a:r>
              <a:rPr lang="en-US" dirty="0" smtClean="0"/>
              <a:t>Not only that: it’s equivalent to		</a:t>
            </a:r>
            <a:r>
              <a:rPr lang="en-US" sz="2000" dirty="0" smtClean="0">
                <a:latin typeface="Lucida Console" pitchFamily="49" charset="0"/>
              </a:rPr>
              <a:t>*(2+m)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 						*(m+2)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 						m[2]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Array names and pointer variables,</a:t>
            </a:r>
            <a:br>
              <a:rPr lang="en-US" dirty="0" smtClean="0"/>
            </a:br>
            <a:r>
              <a:rPr lang="en-US" dirty="0" smtClean="0"/>
              <a:t>playing together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m[3];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*mid = m + 1;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*right = mid[1];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*left = mid[-1];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*beyond = mid[2];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95600" y="14478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7" name="Curved Connector 6"/>
          <p:cNvCxnSpPr>
            <a:stCxn id="6" idx="3"/>
            <a:endCxn id="9" idx="1"/>
          </p:cNvCxnSpPr>
          <p:nvPr/>
        </p:nvCxnSpPr>
        <p:spPr>
          <a:xfrm>
            <a:off x="3886200" y="1752600"/>
            <a:ext cx="1066800" cy="1588"/>
          </a:xfrm>
          <a:prstGeom prst="curvedConnector3">
            <a:avLst>
              <a:gd name="adj1" fmla="val 50000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350204" y="54864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beyond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953000" y="1447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867400" y="1447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781800" y="1447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pic>
        <p:nvPicPr>
          <p:cNvPr id="13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072686"/>
            <a:ext cx="365714" cy="365714"/>
          </a:xfrm>
          <a:prstGeom prst="rect">
            <a:avLst/>
          </a:prstGeom>
          <a:noFill/>
        </p:spPr>
      </p:pic>
      <p:sp>
        <p:nvSpPr>
          <p:cNvPr id="14" name="Rounded Rectangle 13"/>
          <p:cNvSpPr/>
          <p:nvPr/>
        </p:nvSpPr>
        <p:spPr>
          <a:xfrm>
            <a:off x="5791200" y="2667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16" name="Curved Connector 15"/>
          <p:cNvCxnSpPr>
            <a:stCxn id="14" idx="0"/>
            <a:endCxn id="10" idx="2"/>
          </p:cNvCxnSpPr>
          <p:nvPr/>
        </p:nvCxnSpPr>
        <p:spPr>
          <a:xfrm rot="5400000" flipH="1" flipV="1">
            <a:off x="5981700" y="2362200"/>
            <a:ext cx="6096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14" idx="0"/>
            <a:endCxn id="9" idx="2"/>
          </p:cNvCxnSpPr>
          <p:nvPr/>
        </p:nvCxnSpPr>
        <p:spPr>
          <a:xfrm rot="16200000" flipV="1">
            <a:off x="5524500" y="1905000"/>
            <a:ext cx="609600" cy="914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>
            <a:stCxn id="9" idx="2"/>
            <a:endCxn id="10" idx="2"/>
          </p:cNvCxnSpPr>
          <p:nvPr/>
        </p:nvCxnSpPr>
        <p:spPr>
          <a:xfrm rot="16200000" flipH="1">
            <a:off x="5829300" y="1600200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239000" y="32766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6" name="Curved Connector 25"/>
          <p:cNvCxnSpPr>
            <a:stCxn id="25" idx="0"/>
            <a:endCxn id="10" idx="2"/>
          </p:cNvCxnSpPr>
          <p:nvPr/>
        </p:nvCxnSpPr>
        <p:spPr>
          <a:xfrm rot="16200000" flipV="1">
            <a:off x="6400800" y="1943100"/>
            <a:ext cx="1219200" cy="1447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0" idx="2"/>
            <a:endCxn id="11" idx="2"/>
          </p:cNvCxnSpPr>
          <p:nvPr/>
        </p:nvCxnSpPr>
        <p:spPr>
          <a:xfrm rot="16200000" flipH="1">
            <a:off x="6743700" y="1600200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25" idx="0"/>
            <a:endCxn id="11" idx="2"/>
          </p:cNvCxnSpPr>
          <p:nvPr/>
        </p:nvCxnSpPr>
        <p:spPr>
          <a:xfrm rot="16200000" flipV="1">
            <a:off x="6858000" y="2400300"/>
            <a:ext cx="1219200" cy="5334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4343400" y="4191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36" name="Curved Connector 35"/>
          <p:cNvCxnSpPr>
            <a:stCxn id="35" idx="0"/>
            <a:endCxn id="10" idx="2"/>
          </p:cNvCxnSpPr>
          <p:nvPr/>
        </p:nvCxnSpPr>
        <p:spPr>
          <a:xfrm rot="5400000" flipH="1" flipV="1">
            <a:off x="4495800" y="2400300"/>
            <a:ext cx="2133600" cy="1447800"/>
          </a:xfrm>
          <a:prstGeom prst="curvedConnector3">
            <a:avLst>
              <a:gd name="adj1" fmla="val 73529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10" idx="2"/>
            <a:endCxn id="9" idx="2"/>
          </p:cNvCxnSpPr>
          <p:nvPr/>
        </p:nvCxnSpPr>
        <p:spPr>
          <a:xfrm rot="5400000">
            <a:off x="5829300" y="1600200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35" idx="0"/>
            <a:endCxn id="9" idx="2"/>
          </p:cNvCxnSpPr>
          <p:nvPr/>
        </p:nvCxnSpPr>
        <p:spPr>
          <a:xfrm rot="5400000" flipH="1" flipV="1">
            <a:off x="4038600" y="2857500"/>
            <a:ext cx="2133600" cy="5334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7315200" y="48768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52" name="Curved Connector 51"/>
          <p:cNvCxnSpPr>
            <a:stCxn id="51" idx="3"/>
            <a:endCxn id="10" idx="0"/>
          </p:cNvCxnSpPr>
          <p:nvPr/>
        </p:nvCxnSpPr>
        <p:spPr>
          <a:xfrm flipH="1" flipV="1">
            <a:off x="6286500" y="1447800"/>
            <a:ext cx="2019300" cy="3733800"/>
          </a:xfrm>
          <a:prstGeom prst="curvedConnector4">
            <a:avLst>
              <a:gd name="adj1" fmla="val -32345"/>
              <a:gd name="adj2" fmla="val 116618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10" idx="0"/>
          </p:cNvCxnSpPr>
          <p:nvPr/>
        </p:nvCxnSpPr>
        <p:spPr>
          <a:xfrm rot="5400000" flipH="1" flipV="1">
            <a:off x="7219950" y="514350"/>
            <a:ext cx="1588" cy="1866900"/>
          </a:xfrm>
          <a:prstGeom prst="curvedConnector4">
            <a:avLst>
              <a:gd name="adj1" fmla="val 18508444"/>
              <a:gd name="adj2" fmla="val 98833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248400" y="327660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mid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427893" y="388620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right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648200" y="4800600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left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581400" y="20574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73" name="Line Callout 1 72"/>
          <p:cNvSpPr/>
          <p:nvPr/>
        </p:nvSpPr>
        <p:spPr>
          <a:xfrm>
            <a:off x="457200" y="1600200"/>
            <a:ext cx="2057400" cy="1066800"/>
          </a:xfrm>
          <a:prstGeom prst="borderCallout1">
            <a:avLst>
              <a:gd name="adj1" fmla="val 99422"/>
              <a:gd name="adj2" fmla="val 77942"/>
              <a:gd name="adj3" fmla="val 184769"/>
              <a:gd name="adj4" fmla="val 11155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subscript OK</a:t>
            </a:r>
          </a:p>
          <a:p>
            <a:pPr algn="ctr"/>
            <a:r>
              <a:rPr lang="en-US" dirty="0" smtClean="0"/>
              <a:t>with pointer variable</a:t>
            </a:r>
            <a:endParaRPr lang="en-US" dirty="0" smtClean="0"/>
          </a:p>
        </p:txBody>
      </p:sp>
      <p:sp>
        <p:nvSpPr>
          <p:cNvPr id="74" name="Line Callout 1 73"/>
          <p:cNvSpPr/>
          <p:nvPr/>
        </p:nvSpPr>
        <p:spPr>
          <a:xfrm>
            <a:off x="3200400" y="5410200"/>
            <a:ext cx="4038600" cy="914400"/>
          </a:xfrm>
          <a:prstGeom prst="borderCallout1">
            <a:avLst>
              <a:gd name="adj1" fmla="val 50402"/>
              <a:gd name="adj2" fmla="val 1138"/>
              <a:gd name="adj3" fmla="val -7388"/>
              <a:gd name="adj4" fmla="val -11416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compiler may not catch this –</a:t>
            </a:r>
          </a:p>
          <a:p>
            <a:pPr algn="ctr"/>
            <a:r>
              <a:rPr lang="en-US" dirty="0" smtClean="0"/>
              <a:t>runtime environment certainly won’t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 animBg="1"/>
      <p:bldP spid="25" grpId="0" animBg="1"/>
      <p:bldP spid="35" grpId="0" animBg="1"/>
      <p:bldP spid="51" grpId="0" animBg="1"/>
      <p:bldP spid="69" grpId="0"/>
      <p:bldP spid="70" grpId="0"/>
      <p:bldP spid="71" grpId="0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C, arguments are passed “by value”</a:t>
            </a:r>
          </a:p>
          <a:p>
            <a:pPr lvl="1"/>
            <a:r>
              <a:rPr lang="en-US" dirty="0" smtClean="0"/>
              <a:t>A temporary copy of each argument is created, solely for use within the function call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f(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x, 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*y) { … }</a:t>
            </a:r>
          </a:p>
          <a:p>
            <a:pPr>
              <a:buNone/>
            </a:pPr>
            <a:endParaRPr lang="en-US" sz="22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void g(…) {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  </a:t>
            </a:r>
            <a:r>
              <a:rPr lang="en-US" sz="2200" dirty="0" err="1" smtClean="0">
                <a:latin typeface="Lucida Console" pitchFamily="49" charset="0"/>
              </a:rPr>
              <a:t>int</a:t>
            </a:r>
            <a:r>
              <a:rPr lang="en-US" sz="2200" dirty="0" smtClean="0">
                <a:latin typeface="Lucida Console" pitchFamily="49" charset="0"/>
              </a:rPr>
              <a:t> a = 17, b = 42;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  f(a, &amp;b);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	</a:t>
            </a:r>
            <a:r>
              <a:rPr lang="en-US" sz="2200" dirty="0" smtClean="0">
                <a:latin typeface="Lucida Console" pitchFamily="49" charset="0"/>
              </a:rPr>
              <a:t>…</a:t>
            </a:r>
          </a:p>
          <a:p>
            <a:pPr>
              <a:buNone/>
            </a:pPr>
            <a:r>
              <a:rPr lang="en-US" sz="2200" dirty="0" smtClean="0">
                <a:latin typeface="Lucida Console" pitchFamily="49" charset="0"/>
              </a:rPr>
              <a:t>}</a:t>
            </a:r>
            <a:endParaRPr lang="en-US" sz="2200" dirty="0" smtClean="0">
              <a:latin typeface="Lucida Console" pitchFamily="49" charset="0"/>
            </a:endParaRPr>
          </a:p>
          <a:p>
            <a:r>
              <a:rPr lang="en-US" dirty="0" smtClean="0"/>
              <a:t>Pass-by-value is “safe” in that the function plays only in its “sandbox” of temporary variables –</a:t>
            </a:r>
          </a:p>
          <a:p>
            <a:pPr lvl="1"/>
            <a:r>
              <a:rPr lang="en-US" dirty="0" smtClean="0"/>
              <a:t>can’t alter the values of variables in the </a:t>
            </a:r>
            <a:r>
              <a:rPr lang="en-US" dirty="0" err="1" smtClean="0"/>
              <a:t>callee</a:t>
            </a:r>
            <a:r>
              <a:rPr lang="en-US" dirty="0" smtClean="0"/>
              <a:t> (except via the return value)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62400" y="2743200"/>
            <a:ext cx="1981200" cy="1905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6705600" y="2819400"/>
            <a:ext cx="2209800" cy="19050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names as function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038600" y="3276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29200" y="3276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81246" y="43242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g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5046" y="38670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b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781800" y="3276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57646" y="38670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x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00646" y="38670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y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772400" y="32766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16" name="Curved Connector 15"/>
          <p:cNvCxnSpPr>
            <a:stCxn id="14" idx="0"/>
            <a:endCxn id="7" idx="0"/>
          </p:cNvCxnSpPr>
          <p:nvPr/>
        </p:nvCxnSpPr>
        <p:spPr>
          <a:xfrm rot="16200000" flipV="1">
            <a:off x="6858000" y="1866900"/>
            <a:ext cx="1588" cy="2819400"/>
          </a:xfrm>
          <a:prstGeom prst="curvedConnector3">
            <a:avLst>
              <a:gd name="adj1" fmla="val 14395466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653046" y="44004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8200" y="3886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6" grpId="0" animBg="1"/>
      <p:bldP spid="7" grpId="0" animBg="1"/>
      <p:bldP spid="8" grpId="0"/>
      <p:bldP spid="9" grpId="0"/>
      <p:bldP spid="10" grpId="0" animBg="1"/>
      <p:bldP spid="12" grpId="0"/>
      <p:bldP spid="13" grpId="0"/>
      <p:bldP spid="14" grpId="0" animBg="1"/>
      <p:bldP spid="19" grpId="0"/>
      <p:bldP spid="20" grpId="0"/>
      <p:bldP spid="2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names as function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50165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But, functions that take arrays as arguments can exhibit </a:t>
            </a:r>
            <a:r>
              <a:rPr lang="en-US" i="1" dirty="0" smtClean="0"/>
              <a:t>what looks like</a:t>
            </a:r>
            <a:r>
              <a:rPr lang="en-US" dirty="0" smtClean="0"/>
              <a:t> “pass-by-reference” behavior, where the array passed in by the </a:t>
            </a:r>
            <a:r>
              <a:rPr lang="en-US" dirty="0" err="1" smtClean="0"/>
              <a:t>callee</a:t>
            </a:r>
            <a:r>
              <a:rPr lang="en-US" dirty="0" smtClean="0"/>
              <a:t> does get changed</a:t>
            </a:r>
          </a:p>
          <a:p>
            <a:pPr lvl="1"/>
            <a:r>
              <a:rPr lang="en-US" dirty="0" smtClean="0"/>
              <a:t>Remember the special status of arrays in C –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They are basically just pointers.</a:t>
            </a:r>
          </a:p>
          <a:p>
            <a:pPr lvl="1"/>
            <a:r>
              <a:rPr lang="en-US" dirty="0" smtClean="0"/>
              <a:t>So arrays are indeed passed by value –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but only the pointer is copied, not the array elements!</a:t>
            </a:r>
          </a:p>
          <a:p>
            <a:pPr lvl="2"/>
            <a:r>
              <a:rPr lang="en-US" dirty="0" smtClean="0"/>
              <a:t>Note the advantage in efficiency (avoids a lot of copying)</a:t>
            </a:r>
          </a:p>
          <a:p>
            <a:pPr lvl="2"/>
            <a:r>
              <a:rPr lang="en-US" dirty="0" smtClean="0"/>
              <a:t>But – the pointer copy points to the same elements as the </a:t>
            </a:r>
            <a:r>
              <a:rPr lang="en-US" dirty="0" err="1" smtClean="0"/>
              <a:t>callee’s</a:t>
            </a:r>
            <a:r>
              <a:rPr lang="en-US" dirty="0" smtClean="0"/>
              <a:t> array</a:t>
            </a:r>
          </a:p>
          <a:p>
            <a:pPr lvl="2"/>
            <a:r>
              <a:rPr lang="en-US" dirty="0" smtClean="0"/>
              <a:t>These elements can easily be modified via pointer manipulation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838200" y="4053348"/>
            <a:ext cx="1862554" cy="234309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names as function arguments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“string copy” function puts this “pseudo” call-by-reference behavior to good use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(char *buffer, char const *string);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void f(…)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original[4] = ″dog″;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char copy[4];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(copy, original);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95400" y="4110438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smtClean="0">
                <a:latin typeface="Lucida Console" pitchFamily="49" charset="0"/>
              </a:rPr>
              <a:t>char</a:t>
            </a:r>
            <a:r>
              <a:rPr lang="en-US" sz="1200" dirty="0" smtClean="0">
                <a:latin typeface="Lucida Console" pitchFamily="49" charset="0"/>
              </a:rPr>
              <a:t> </a:t>
            </a:r>
            <a:r>
              <a:rPr lang="en-US" sz="1200" dirty="0" smtClean="0">
                <a:latin typeface="Lucida Console" pitchFamily="49" charset="0"/>
              </a:rPr>
              <a:t>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7" name="Curved Connector 6"/>
          <p:cNvCxnSpPr>
            <a:stCxn id="6" idx="3"/>
            <a:endCxn id="9" idx="1"/>
          </p:cNvCxnSpPr>
          <p:nvPr/>
        </p:nvCxnSpPr>
        <p:spPr>
          <a:xfrm>
            <a:off x="2438400" y="4415238"/>
            <a:ext cx="914400" cy="4362"/>
          </a:xfrm>
          <a:prstGeom prst="curvedConnector3">
            <a:avLst>
              <a:gd name="adj1" fmla="val 50000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19200" y="4720038"/>
            <a:ext cx="1415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original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52800" y="4114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67200" y="4114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181600" y="4114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96000" y="41148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pic>
        <p:nvPicPr>
          <p:cNvPr id="13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735324"/>
            <a:ext cx="365714" cy="365714"/>
          </a:xfrm>
          <a:prstGeom prst="rect">
            <a:avLst/>
          </a:prstGeom>
          <a:noFill/>
        </p:spPr>
      </p:pic>
      <p:sp>
        <p:nvSpPr>
          <p:cNvPr id="22" name="Rounded Rectangle 21"/>
          <p:cNvSpPr/>
          <p:nvPr/>
        </p:nvSpPr>
        <p:spPr>
          <a:xfrm>
            <a:off x="1295400" y="5158128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smtClean="0">
                <a:latin typeface="Lucida Console" pitchFamily="49" charset="0"/>
              </a:rPr>
              <a:t>char</a:t>
            </a:r>
            <a:r>
              <a:rPr lang="en-US" sz="1200" dirty="0" smtClean="0">
                <a:latin typeface="Lucida Console" pitchFamily="49" charset="0"/>
              </a:rPr>
              <a:t> </a:t>
            </a:r>
            <a:r>
              <a:rPr lang="en-US" sz="1200" dirty="0" smtClean="0">
                <a:latin typeface="Lucida Console" pitchFamily="49" charset="0"/>
              </a:rPr>
              <a:t>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3" name="Curved Connector 22"/>
          <p:cNvCxnSpPr>
            <a:stCxn id="22" idx="3"/>
            <a:endCxn id="25" idx="1"/>
          </p:cNvCxnSpPr>
          <p:nvPr/>
        </p:nvCxnSpPr>
        <p:spPr>
          <a:xfrm>
            <a:off x="2438400" y="5462928"/>
            <a:ext cx="914400" cy="4362"/>
          </a:xfrm>
          <a:prstGeom prst="curvedConnector3">
            <a:avLst>
              <a:gd name="adj1" fmla="val 50000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14381" y="5767728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copy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352800" y="51624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267200" y="51624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181600" y="51624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096000" y="51624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???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pic>
        <p:nvPicPr>
          <p:cNvPr id="29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9581" y="5783014"/>
            <a:ext cx="365714" cy="365714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2438400" y="6091638"/>
            <a:ext cx="3035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f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086600" y="3962400"/>
            <a:ext cx="1862554" cy="234309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41" name="Rounded Rectangle 40"/>
          <p:cNvSpPr/>
          <p:nvPr/>
        </p:nvSpPr>
        <p:spPr>
          <a:xfrm>
            <a:off x="7543800" y="4019490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smtClean="0">
                <a:latin typeface="Lucida Console" pitchFamily="49" charset="0"/>
              </a:rPr>
              <a:t>char</a:t>
            </a:r>
            <a:r>
              <a:rPr lang="en-US" sz="1200" dirty="0" smtClean="0">
                <a:latin typeface="Lucida Console" pitchFamily="49" charset="0"/>
              </a:rPr>
              <a:t> </a:t>
            </a:r>
            <a:r>
              <a:rPr lang="en-US" sz="1200" dirty="0" smtClean="0">
                <a:latin typeface="Lucida Console" pitchFamily="49" charset="0"/>
              </a:rPr>
              <a:t>[])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731204" y="46290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string</a:t>
            </a:r>
            <a:endParaRPr lang="en-US" sz="2000" dirty="0">
              <a:latin typeface="Lucida Console" pitchFamily="49" charset="0"/>
            </a:endParaRPr>
          </a:p>
        </p:txBody>
      </p:sp>
      <p:pic>
        <p:nvPicPr>
          <p:cNvPr id="44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6404" y="4644376"/>
            <a:ext cx="365714" cy="365714"/>
          </a:xfrm>
          <a:prstGeom prst="rect">
            <a:avLst/>
          </a:prstGeom>
          <a:noFill/>
        </p:spPr>
      </p:pic>
      <p:sp>
        <p:nvSpPr>
          <p:cNvPr id="45" name="Rounded Rectangle 44"/>
          <p:cNvSpPr/>
          <p:nvPr/>
        </p:nvSpPr>
        <p:spPr>
          <a:xfrm>
            <a:off x="7543800" y="5067180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smtClean="0">
                <a:latin typeface="Lucida Console" pitchFamily="49" charset="0"/>
              </a:rPr>
              <a:t>char</a:t>
            </a:r>
            <a:r>
              <a:rPr lang="en-US" sz="1200" dirty="0" smtClean="0">
                <a:latin typeface="Lucida Console" pitchFamily="49" charset="0"/>
              </a:rPr>
              <a:t> </a:t>
            </a:r>
            <a:r>
              <a:rPr lang="en-US" sz="1200" dirty="0" smtClean="0">
                <a:latin typeface="Lucida Console" pitchFamily="49" charset="0"/>
              </a:rPr>
              <a:t>[])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96200" y="567678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buffer</a:t>
            </a:r>
            <a:endParaRPr lang="en-US" sz="2000" dirty="0">
              <a:latin typeface="Lucida Console" pitchFamily="49" charset="0"/>
            </a:endParaRPr>
          </a:p>
        </p:txBody>
      </p:sp>
      <p:pic>
        <p:nvPicPr>
          <p:cNvPr id="48" name="Picture 2" descr="C:\Users\CRW\AppData\Local\Microsoft\Windows\Temporary Internet Files\Content.IE5\Q1OZ61IL\MCj0431599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692066"/>
            <a:ext cx="365714" cy="365714"/>
          </a:xfrm>
          <a:prstGeom prst="rect">
            <a:avLst/>
          </a:prstGeom>
          <a:noFill/>
        </p:spPr>
      </p:pic>
      <p:sp>
        <p:nvSpPr>
          <p:cNvPr id="49" name="TextBox 48"/>
          <p:cNvSpPr txBox="1"/>
          <p:nvPr/>
        </p:nvSpPr>
        <p:spPr>
          <a:xfrm>
            <a:off x="7972773" y="6032646"/>
            <a:ext cx="1141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strcpy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55" name="Curved Connector 54"/>
          <p:cNvCxnSpPr>
            <a:stCxn id="41" idx="0"/>
            <a:endCxn id="9" idx="0"/>
          </p:cNvCxnSpPr>
          <p:nvPr/>
        </p:nvCxnSpPr>
        <p:spPr>
          <a:xfrm rot="16200000" flipH="1" flipV="1">
            <a:off x="5895945" y="1895445"/>
            <a:ext cx="95310" cy="4343400"/>
          </a:xfrm>
          <a:prstGeom prst="curvedConnector3">
            <a:avLst>
              <a:gd name="adj1" fmla="val -239849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45" idx="2"/>
            <a:endCxn id="25" idx="2"/>
          </p:cNvCxnSpPr>
          <p:nvPr/>
        </p:nvCxnSpPr>
        <p:spPr>
          <a:xfrm rot="5400000">
            <a:off x="5895945" y="3552735"/>
            <a:ext cx="95310" cy="4343400"/>
          </a:xfrm>
          <a:prstGeom prst="curvedConnector3">
            <a:avLst>
              <a:gd name="adj1" fmla="val 339849"/>
            </a:avLst>
          </a:prstGeom>
          <a:ln w="254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3352800" y="515430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4267200" y="515430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5181600" y="515430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096000" y="5154304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8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0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2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6" dur="indefinite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tx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6" grpId="0" animBg="1"/>
      <p:bldP spid="8" grpId="0"/>
      <p:bldP spid="9" grpId="0" animBg="1"/>
      <p:bldP spid="10" grpId="0" animBg="1"/>
      <p:bldP spid="11" grpId="0" animBg="1"/>
      <p:bldP spid="12" grpId="0" animBg="1"/>
      <p:bldP spid="22" grpId="0" animBg="1"/>
      <p:bldP spid="24" grpId="0"/>
      <p:bldP spid="25" grpId="0" animBg="1"/>
      <p:bldP spid="26" grpId="0" animBg="1"/>
      <p:bldP spid="27" grpId="0" animBg="1"/>
      <p:bldP spid="28" grpId="0" animBg="1"/>
      <p:bldP spid="31" grpId="0"/>
      <p:bldP spid="40" grpId="0" animBg="1"/>
      <p:bldP spid="40" grpId="1" animBg="1"/>
      <p:bldP spid="41" grpId="0" animBg="1"/>
      <p:bldP spid="41" grpId="1" animBg="1"/>
      <p:bldP spid="43" grpId="0"/>
      <p:bldP spid="43" grpId="1"/>
      <p:bldP spid="45" grpId="0" animBg="1"/>
      <p:bldP spid="45" grpId="1" animBg="1"/>
      <p:bldP spid="47" grpId="0"/>
      <p:bldP spid="47" grpId="1"/>
      <p:bldP spid="49" grpId="0"/>
      <p:bldP spid="49" grpId="1"/>
      <p:bldP spid="63" grpId="1" animBg="1"/>
      <p:bldP spid="64" grpId="1" animBg="1"/>
      <p:bldP spid="65" grpId="1" animBg="1"/>
      <p:bldP spid="6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array size be omitted?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a couple of contexts in which an array declaration need not have a size specified:</a:t>
            </a:r>
          </a:p>
          <a:p>
            <a:pPr lvl="1"/>
            <a:r>
              <a:rPr lang="en-US" dirty="0" smtClean="0"/>
              <a:t>Parameter declaration: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strlen</a:t>
            </a:r>
            <a:r>
              <a:rPr lang="en-US" sz="2000" dirty="0" smtClean="0">
                <a:latin typeface="Lucida Console" pitchFamily="49" charset="0"/>
              </a:rPr>
              <a:t>(char string[]);</a:t>
            </a:r>
          </a:p>
          <a:p>
            <a:pPr lvl="2"/>
            <a:r>
              <a:rPr lang="en-US" dirty="0" smtClean="0"/>
              <a:t>As we’ve seen, the elements of the array argument are not copied, so the function doesn’t need to know how many elements there are.</a:t>
            </a:r>
          </a:p>
          <a:p>
            <a:pPr lvl="1"/>
            <a:r>
              <a:rPr lang="en-US" dirty="0" smtClean="0"/>
              <a:t>Array initialization: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vector[] = {1, 2, 3, 4, 5};</a:t>
            </a:r>
          </a:p>
          <a:p>
            <a:pPr lvl="2"/>
            <a:r>
              <a:rPr lang="en-US" dirty="0" smtClean="0"/>
              <a:t>In this case, just enough space is allocated to fit all (five) elements of the </a:t>
            </a:r>
            <a:r>
              <a:rPr lang="en-US" dirty="0" err="1" smtClean="0"/>
              <a:t>initializer</a:t>
            </a:r>
            <a:r>
              <a:rPr lang="en-US" dirty="0" smtClean="0"/>
              <a:t>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44196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381000" y="4724400"/>
            <a:ext cx="3962400" cy="1219200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arrays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How to interpret a declaration like: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d[2][4];</a:t>
            </a:r>
          </a:p>
          <a:p>
            <a:r>
              <a:rPr lang="en-US" dirty="0" smtClean="0"/>
              <a:t>This is an array with two elements:</a:t>
            </a:r>
          </a:p>
          <a:p>
            <a:pPr lvl="1"/>
            <a:r>
              <a:rPr lang="en-US" dirty="0" smtClean="0"/>
              <a:t>Each element is an array of four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values</a:t>
            </a:r>
          </a:p>
          <a:p>
            <a:r>
              <a:rPr lang="en-US" dirty="0" smtClean="0"/>
              <a:t>The elements are laid out sequentially in memory, just like a one-dimensional array</a:t>
            </a:r>
          </a:p>
          <a:p>
            <a:pPr lvl="1"/>
            <a:r>
              <a:rPr lang="en-US" dirty="0" smtClean="0"/>
              <a:t>Row-major order: the elements of the </a:t>
            </a:r>
            <a:r>
              <a:rPr lang="en-US" i="1" dirty="0" smtClean="0"/>
              <a:t>rightmost</a:t>
            </a:r>
            <a:r>
              <a:rPr lang="en-US" dirty="0" smtClean="0"/>
              <a:t> subscript are stored contiguously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1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501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4925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4831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4737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4643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454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597925" y="4876800"/>
            <a:ext cx="762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1954" y="5331023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d[0][0]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4257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d[0][1]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63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d[0][2]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069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d[0][3]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975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</a:t>
            </a:r>
            <a:r>
              <a:rPr lang="en-US" sz="1400" dirty="0" smtClean="0">
                <a:latin typeface="Lucida Console" pitchFamily="49" charset="0"/>
              </a:rPr>
              <a:t>0</a:t>
            </a:r>
            <a:r>
              <a:rPr lang="en-US" sz="1400" dirty="0" smtClean="0">
                <a:latin typeface="Lucida Console" pitchFamily="49" charset="0"/>
              </a:rPr>
              <a:t>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66050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</a:t>
            </a:r>
            <a:r>
              <a:rPr lang="en-US" sz="1400" dirty="0" smtClean="0">
                <a:latin typeface="Lucida Console" pitchFamily="49" charset="0"/>
              </a:rPr>
              <a:t>1</a:t>
            </a:r>
            <a:r>
              <a:rPr lang="en-US" sz="1400" dirty="0" smtClean="0">
                <a:latin typeface="Lucida Console" pitchFamily="49" charset="0"/>
              </a:rPr>
              <a:t>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32850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d[1][2]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21725" y="5334000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d[1][3]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87925" y="5712023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d[0]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5715000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Lucida Console" pitchFamily="49" charset="0"/>
              </a:rPr>
              <a:t>d[1]</a:t>
            </a:r>
            <a:endParaRPr lang="en-US" sz="1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13378</TotalTime>
  <Words>807</Words>
  <Application>Microsoft Office PowerPoint</Application>
  <PresentationFormat>On-screen Show (4:3)</PresentationFormat>
  <Paragraphs>264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C arrays</vt:lpstr>
      <vt:lpstr>Review of arrays</vt:lpstr>
      <vt:lpstr>Subscripts and pointer arithmetic</vt:lpstr>
      <vt:lpstr>Array names and pointer variables, playing together</vt:lpstr>
      <vt:lpstr>Array names as function arguments</vt:lpstr>
      <vt:lpstr>Array names as function arguments</vt:lpstr>
      <vt:lpstr>Array names as function arguments</vt:lpstr>
      <vt:lpstr>When can array size be omitted?</vt:lpstr>
      <vt:lpstr>Multidimensional arrays</vt:lpstr>
      <vt:lpstr>Subscripting in a multidimensional array</vt:lpstr>
      <vt:lpstr>Why do we care about storage order?</vt:lpstr>
      <vt:lpstr>Multidimensional arrays as parameters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arrays</dc:title>
  <dc:creator>Charles Wallace</dc:creator>
  <cp:lastModifiedBy>Charles Wallace</cp:lastModifiedBy>
  <cp:revision>328</cp:revision>
  <dcterms:created xsi:type="dcterms:W3CDTF">2007-06-13T23:23:09Z</dcterms:created>
  <dcterms:modified xsi:type="dcterms:W3CDTF">2007-07-18T04:33:52Z</dcterms:modified>
</cp:coreProperties>
</file>