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256" r:id="rId2"/>
    <p:sldId id="271" r:id="rId3"/>
    <p:sldId id="272" r:id="rId4"/>
    <p:sldId id="273" r:id="rId5"/>
    <p:sldId id="269" r:id="rId6"/>
    <p:sldId id="270" r:id="rId7"/>
    <p:sldId id="274" r:id="rId8"/>
    <p:sldId id="262" r:id="rId9"/>
    <p:sldId id="257" r:id="rId10"/>
    <p:sldId id="258" r:id="rId11"/>
    <p:sldId id="259" r:id="rId12"/>
    <p:sldId id="260" r:id="rId13"/>
    <p:sldId id="261" r:id="rId14"/>
    <p:sldId id="263" r:id="rId15"/>
    <p:sldId id="265" r:id="rId16"/>
    <p:sldId id="266" r:id="rId17"/>
    <p:sldId id="264" r:id="rId18"/>
    <p:sldId id="278" r:id="rId19"/>
    <p:sldId id="267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7/18/2007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7/18/2007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to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(Reek, </a:t>
            </a:r>
            <a:r>
              <a:rPr lang="en-US" dirty="0" err="1" smtClean="0"/>
              <a:t>Chs</a:t>
            </a:r>
            <a:r>
              <a:rPr lang="en-US" dirty="0" smtClean="0"/>
              <a:t>. 1-2)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input/output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581400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Initial input:	</a:t>
            </a: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0 2 5 7 10 12 -1</a:t>
            </a:r>
          </a:p>
          <a:p>
            <a:r>
              <a:rPr lang="en-US" dirty="0" smtClean="0"/>
              <a:t>Next input line:	</a:t>
            </a: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deep C diving</a:t>
            </a:r>
          </a:p>
          <a:p>
            <a:r>
              <a:rPr lang="en-US" dirty="0" smtClean="0"/>
              <a:t>Output:		</a:t>
            </a:r>
            <a:r>
              <a:rPr lang="en-US" sz="2000" dirty="0" err="1" smtClean="0">
                <a:latin typeface="Lucida Console" pitchFamily="49" charset="0"/>
                <a:cs typeface="Courier New" pitchFamily="49" charset="0"/>
              </a:rPr>
              <a:t>deeC</a:t>
            </a: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 ding</a:t>
            </a:r>
          </a:p>
          <a:p>
            <a:r>
              <a:rPr lang="en-US" dirty="0" smtClean="0"/>
              <a:t>Next input line:	</a:t>
            </a: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excitement!</a:t>
            </a:r>
          </a:p>
          <a:p>
            <a:r>
              <a:rPr lang="en-US" dirty="0" smtClean="0"/>
              <a:t>Output:		</a:t>
            </a:r>
            <a:r>
              <a:rPr lang="en-US" sz="2000" dirty="0" err="1" smtClean="0">
                <a:latin typeface="Lucida Console" pitchFamily="49" charset="0"/>
                <a:cs typeface="Courier New" pitchFamily="49" charset="0"/>
              </a:rPr>
              <a:t>exceme</a:t>
            </a: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!</a:t>
            </a:r>
          </a:p>
          <a:p>
            <a:r>
              <a:rPr lang="en-US" i="1" dirty="0" smtClean="0">
                <a:cs typeface="Courier New" pitchFamily="49" charset="0"/>
              </a:rPr>
              <a:t>… continue ad </a:t>
            </a:r>
            <a:r>
              <a:rPr lang="en-US" i="1" dirty="0" err="1" smtClean="0">
                <a:cs typeface="Courier New" pitchFamily="49" charset="0"/>
              </a:rPr>
              <a:t>nauseum</a:t>
            </a:r>
            <a:r>
              <a:rPr lang="en-US" i="1" dirty="0" smtClean="0">
                <a:cs typeface="Courier New" pitchFamily="49" charset="0"/>
              </a:rPr>
              <a:t>…</a:t>
            </a:r>
          </a:p>
          <a:p>
            <a:r>
              <a:rPr lang="en-US" dirty="0" smtClean="0">
                <a:cs typeface="Courier New" pitchFamily="49" charset="0"/>
              </a:rPr>
              <a:t>Terminate with ctrl-D (signals end of keyboard input)</a:t>
            </a:r>
            <a:endParaRPr lang="en-US" dirty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comments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/*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** This program reads input lines from the standard input and prints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** each input line, followed by just some portions of the lines, to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** the standard output.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**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** The first input is a list of column numbers, which ends with a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** negative number.  The column numbers are paired and specify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** ranges of columns from the input line that are to be printed.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** For example, 0 3 10 12 -1 indicates that only columns 0 through 3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** and columns 10 through 12 will be printed.</a:t>
            </a:r>
          </a:p>
          <a:p>
            <a:pPr>
              <a:buNone/>
            </a:pPr>
            <a:r>
              <a:rPr lang="en-US" sz="1400" dirty="0" smtClean="0">
                <a:latin typeface="Lucida Console" pitchFamily="49" charset="0"/>
                <a:cs typeface="Courier New" pitchFamily="49" charset="0"/>
              </a:rPr>
              <a:t>*/</a:t>
            </a:r>
          </a:p>
          <a:p>
            <a:endParaRPr lang="en-US" sz="2000" dirty="0" smtClean="0">
              <a:cs typeface="Courier New" pitchFamily="49" charset="0"/>
            </a:endParaRPr>
          </a:p>
          <a:p>
            <a:r>
              <a:rPr lang="en-US" sz="2000" dirty="0" smtClean="0">
                <a:cs typeface="Courier New" pitchFamily="49" charset="0"/>
              </a:rPr>
              <a:t>Only </a:t>
            </a: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/* … */ </a:t>
            </a:r>
            <a:r>
              <a:rPr lang="en-US" sz="2000" dirty="0" smtClean="0">
                <a:cs typeface="Courier New" pitchFamily="49" charset="0"/>
              </a:rPr>
              <a:t>for comments – no </a:t>
            </a: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//</a:t>
            </a:r>
            <a:r>
              <a:rPr lang="en-US" sz="2000" dirty="0" smtClean="0">
                <a:cs typeface="Courier New" pitchFamily="49" charset="0"/>
              </a:rPr>
              <a:t> like Java or C++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on comments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Can’t nest comments within comments</a:t>
            </a:r>
          </a:p>
          <a:p>
            <a:pPr lvl="1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/*</a:t>
            </a:r>
            <a:r>
              <a:rPr lang="en-US" dirty="0" smtClean="0"/>
              <a:t> is matched with the very next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*/</a:t>
            </a:r>
            <a:r>
              <a:rPr lang="en-US" dirty="0" smtClean="0"/>
              <a:t> that comes along</a:t>
            </a:r>
          </a:p>
          <a:p>
            <a:r>
              <a:rPr lang="en-US" dirty="0" smtClean="0"/>
              <a:t>Don’t use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/* … */ </a:t>
            </a:r>
            <a:r>
              <a:rPr lang="en-US" dirty="0" smtClean="0"/>
              <a:t>to comment out code – it won’t work if the commented-out code contains comments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/* Comment out the following code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 f(</a:t>
            </a:r>
            <a:r>
              <a:rPr lang="en-US" sz="2000" dirty="0" err="1" smtClean="0">
                <a:latin typeface="Lucida Console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 x)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  return x+42; /* return the result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*/</a:t>
            </a:r>
          </a:p>
          <a:p>
            <a:r>
              <a:rPr lang="en-US" dirty="0" smtClean="0"/>
              <a:t>Anyway, commenting out code is confusing, and dangerous (easy to forget about) – avoid it</a:t>
            </a:r>
            <a:endParaRPr lang="en-US" dirty="0"/>
          </a:p>
        </p:txBody>
      </p:sp>
      <p:sp>
        <p:nvSpPr>
          <p:cNvPr id="6" name="Line Callout 1 (Accent Bar) 5"/>
          <p:cNvSpPr/>
          <p:nvPr/>
        </p:nvSpPr>
        <p:spPr>
          <a:xfrm>
            <a:off x="457200" y="3505200"/>
            <a:ext cx="5867400" cy="1066800"/>
          </a:xfrm>
          <a:prstGeom prst="accentCallout1">
            <a:avLst>
              <a:gd name="adj1" fmla="val 50547"/>
              <a:gd name="adj2" fmla="val 100054"/>
              <a:gd name="adj3" fmla="val 54437"/>
              <a:gd name="adj4" fmla="val 107312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81800" y="37732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Only this will be</a:t>
            </a:r>
          </a:p>
          <a:p>
            <a:r>
              <a:rPr lang="en-US" dirty="0" smtClean="0"/>
              <a:t>commented out</a:t>
            </a:r>
            <a:endParaRPr lang="en-US" dirty="0"/>
          </a:p>
        </p:txBody>
      </p:sp>
      <p:sp>
        <p:nvSpPr>
          <p:cNvPr id="8" name="Line Callout 1 7"/>
          <p:cNvSpPr/>
          <p:nvPr/>
        </p:nvSpPr>
        <p:spPr>
          <a:xfrm>
            <a:off x="518191" y="4648200"/>
            <a:ext cx="366713" cy="685800"/>
          </a:xfrm>
          <a:prstGeom prst="borderCallout1">
            <a:avLst>
              <a:gd name="adj1" fmla="val 44556"/>
              <a:gd name="adj2" fmla="val 100054"/>
              <a:gd name="adj3" fmla="val 37231"/>
              <a:gd name="adj4" fmla="val 248119"/>
            </a:avLst>
          </a:prstGeom>
          <a:solidFill>
            <a:srgbClr val="7030A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65156" y="4736068"/>
            <a:ext cx="145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will not!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Preprocessor directives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#include &lt;</a:t>
            </a:r>
            <a:r>
              <a:rPr lang="en-US" sz="2000" dirty="0" err="1" smtClean="0">
                <a:latin typeface="Lucida Console" pitchFamily="49" charset="0"/>
              </a:rPr>
              <a:t>stdio.h</a:t>
            </a:r>
            <a:r>
              <a:rPr lang="en-US" sz="2000" dirty="0" smtClean="0">
                <a:latin typeface="Lucida Console" pitchFamily="49" charset="0"/>
              </a:rPr>
              <a:t>&gt;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#include &lt;</a:t>
            </a:r>
            <a:r>
              <a:rPr lang="en-US" sz="2000" dirty="0" err="1" smtClean="0">
                <a:latin typeface="Lucida Console" pitchFamily="49" charset="0"/>
              </a:rPr>
              <a:t>stdlib.h</a:t>
            </a:r>
            <a:r>
              <a:rPr lang="en-US" sz="2000" dirty="0" smtClean="0">
                <a:latin typeface="Lucida Console" pitchFamily="49" charset="0"/>
              </a:rPr>
              <a:t>&gt;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#include &lt;</a:t>
            </a:r>
            <a:r>
              <a:rPr lang="en-US" sz="2000" dirty="0" err="1" smtClean="0">
                <a:latin typeface="Lucida Console" pitchFamily="49" charset="0"/>
              </a:rPr>
              <a:t>string.h</a:t>
            </a:r>
            <a:r>
              <a:rPr lang="en-US" sz="2000" dirty="0" smtClean="0">
                <a:latin typeface="Lucida Console" pitchFamily="49" charset="0"/>
              </a:rPr>
              <a:t>&gt;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sz="2200" dirty="0" smtClean="0">
                <a:latin typeface="Lucida Console" pitchFamily="49" charset="0"/>
              </a:rPr>
              <a:t>#include </a:t>
            </a:r>
            <a:r>
              <a:rPr lang="en-US" dirty="0" smtClean="0"/>
              <a:t>directives “paste” the contents of the files </a:t>
            </a:r>
            <a:r>
              <a:rPr lang="en-US" sz="2000" dirty="0" err="1" smtClean="0">
                <a:latin typeface="Lucida Console" pitchFamily="49" charset="0"/>
              </a:rPr>
              <a:t>stdio.h</a:t>
            </a:r>
            <a:r>
              <a:rPr lang="en-US" dirty="0" smtClean="0"/>
              <a:t>, </a:t>
            </a:r>
            <a:r>
              <a:rPr lang="en-US" sz="2000" dirty="0" err="1" smtClean="0">
                <a:latin typeface="Lucida Console" pitchFamily="49" charset="0"/>
              </a:rPr>
              <a:t>stdlib.h</a:t>
            </a:r>
            <a:r>
              <a:rPr lang="en-US" dirty="0" smtClean="0"/>
              <a:t> and </a:t>
            </a:r>
            <a:r>
              <a:rPr lang="en-US" sz="2000" dirty="0" err="1" smtClean="0">
                <a:latin typeface="Lucida Console" pitchFamily="49" charset="0"/>
              </a:rPr>
              <a:t>string.h</a:t>
            </a:r>
            <a:r>
              <a:rPr lang="en-US" dirty="0" smtClean="0"/>
              <a:t> into your source code, at the very place where the directives appear.</a:t>
            </a:r>
          </a:p>
          <a:p>
            <a:r>
              <a:rPr lang="en-US" dirty="0" smtClean="0"/>
              <a:t>These files contain information about some library functions used in the program:</a:t>
            </a:r>
          </a:p>
          <a:p>
            <a:pPr lvl="1"/>
            <a:r>
              <a:rPr lang="en-US" sz="2000" dirty="0" err="1" smtClean="0">
                <a:latin typeface="Lucida Console" pitchFamily="49" charset="0"/>
              </a:rPr>
              <a:t>stdio</a:t>
            </a:r>
            <a:r>
              <a:rPr lang="en-US" dirty="0" smtClean="0"/>
              <a:t> stands for “standard I/O”, </a:t>
            </a:r>
            <a:r>
              <a:rPr lang="en-US" sz="2000" dirty="0" err="1" smtClean="0">
                <a:latin typeface="Lucida Console" pitchFamily="49" charset="0"/>
              </a:rPr>
              <a:t>stdlib</a:t>
            </a:r>
            <a:r>
              <a:rPr lang="en-US" dirty="0" smtClean="0"/>
              <a:t> stands for “standard library”, and </a:t>
            </a:r>
            <a:r>
              <a:rPr lang="en-US" sz="2000" dirty="0" err="1" smtClean="0">
                <a:latin typeface="Lucida Console" pitchFamily="49" charset="0"/>
              </a:rPr>
              <a:t>string.h</a:t>
            </a:r>
            <a:r>
              <a:rPr lang="en-US" dirty="0" smtClean="0"/>
              <a:t> includes useful string manipulation functions.</a:t>
            </a:r>
          </a:p>
          <a:p>
            <a:r>
              <a:rPr lang="en-US" dirty="0" smtClean="0"/>
              <a:t>Want to see the files?  Look in </a:t>
            </a:r>
            <a:r>
              <a:rPr lang="en-US" sz="2000" dirty="0" smtClean="0">
                <a:latin typeface="Lucida Console" pitchFamily="49" charset="0"/>
              </a:rPr>
              <a:t>/</a:t>
            </a:r>
            <a:r>
              <a:rPr lang="en-US" sz="2000" dirty="0" err="1" smtClean="0">
                <a:latin typeface="Lucida Console" pitchFamily="49" charset="0"/>
              </a:rPr>
              <a:t>usr</a:t>
            </a:r>
            <a:r>
              <a:rPr lang="en-US" sz="2000" dirty="0" smtClean="0">
                <a:latin typeface="Lucida Console" pitchFamily="49" charset="0"/>
              </a:rPr>
              <a:t>/include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Preprocessor directives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4937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MAX_COLS	20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MAX_INPUT	1000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sz="2000" dirty="0" smtClean="0">
                <a:latin typeface="Lucida Console" pitchFamily="49" charset="0"/>
              </a:rPr>
              <a:t>#define </a:t>
            </a:r>
            <a:r>
              <a:rPr lang="en-US" dirty="0" smtClean="0"/>
              <a:t>directives perform</a:t>
            </a:r>
          </a:p>
          <a:p>
            <a:pPr>
              <a:buNone/>
            </a:pPr>
            <a:r>
              <a:rPr lang="en-US" dirty="0" smtClean="0"/>
              <a:t>	“global replacements”:</a:t>
            </a:r>
          </a:p>
          <a:p>
            <a:pPr lvl="1"/>
            <a:r>
              <a:rPr lang="en-US" dirty="0" smtClean="0"/>
              <a:t>every instance of </a:t>
            </a:r>
            <a:r>
              <a:rPr lang="en-US" sz="2000" dirty="0" smtClean="0">
                <a:latin typeface="Lucida Console" pitchFamily="49" charset="0"/>
              </a:rPr>
              <a:t>MAX_COLS</a:t>
            </a:r>
            <a:r>
              <a:rPr lang="en-US" dirty="0" smtClean="0"/>
              <a:t> is replaced with </a:t>
            </a:r>
            <a:r>
              <a:rPr lang="en-US" sz="2000" dirty="0" smtClean="0">
                <a:latin typeface="Lucida Console" pitchFamily="49" charset="0"/>
              </a:rPr>
              <a:t>20</a:t>
            </a:r>
            <a:r>
              <a:rPr lang="en-US" dirty="0" smtClean="0"/>
              <a:t>, and every instance of </a:t>
            </a:r>
            <a:r>
              <a:rPr lang="en-US" sz="2000" dirty="0" smtClean="0">
                <a:latin typeface="Lucida Console" pitchFamily="49" charset="0"/>
              </a:rPr>
              <a:t>MAX_INPUT</a:t>
            </a:r>
            <a:r>
              <a:rPr lang="en-US" dirty="0" smtClean="0"/>
              <a:t> is replaced with </a:t>
            </a:r>
            <a:r>
              <a:rPr lang="en-US" sz="2000" dirty="0" smtClean="0">
                <a:latin typeface="Lucida Console" pitchFamily="49" charset="0"/>
              </a:rPr>
              <a:t>1000</a:t>
            </a:r>
            <a:r>
              <a:rPr lang="en-US" dirty="0" smtClean="0"/>
              <a:t>.</a:t>
            </a:r>
            <a:endParaRPr lang="en-US" dirty="0" smtClean="0">
              <a:latin typeface="Lucida Console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prototypes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read_column_numbers</a:t>
            </a:r>
            <a:r>
              <a:rPr lang="en-US" sz="2000" dirty="0" smtClean="0">
                <a:latin typeface="Lucida Console" pitchFamily="49" charset="0"/>
              </a:rPr>
              <a:t>(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columns[],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max 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	rearrange( char *output, char const *input,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   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n_columns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const columns[] );</a:t>
            </a:r>
          </a:p>
          <a:p>
            <a:endParaRPr lang="en-US" dirty="0" smtClean="0"/>
          </a:p>
          <a:p>
            <a:r>
              <a:rPr lang="en-US" dirty="0" smtClean="0"/>
              <a:t>These look like function definitions – they have the name and all the type information – but each ends abruptly with a semicolon. Where’s the body of the function – what does it actually </a:t>
            </a:r>
            <a:r>
              <a:rPr lang="en-US" i="1" dirty="0" smtClean="0"/>
              <a:t>do</a:t>
            </a:r>
            <a:r>
              <a:rPr lang="en-US" dirty="0" smtClean="0"/>
              <a:t>?</a:t>
            </a:r>
          </a:p>
          <a:p>
            <a:r>
              <a:rPr lang="en-US" dirty="0" smtClean="0"/>
              <a:t>(Note that each function </a:t>
            </a:r>
            <a:r>
              <a:rPr lang="en-US" i="1" dirty="0" smtClean="0"/>
              <a:t>does</a:t>
            </a:r>
            <a:r>
              <a:rPr lang="en-US" dirty="0" smtClean="0"/>
              <a:t> have a real definition, later in the program.)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prototypes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Q: Why are these needed, if the functions are defined later in the program anyway?</a:t>
            </a:r>
          </a:p>
          <a:p>
            <a:r>
              <a:rPr lang="en-US" dirty="0" smtClean="0"/>
              <a:t>A: C programs are typically arranged in “top-down” order, so functions are used (called) before they’re defined.</a:t>
            </a:r>
          </a:p>
          <a:p>
            <a:pPr lvl="1"/>
            <a:r>
              <a:rPr lang="en-US" dirty="0" smtClean="0"/>
              <a:t>(Note that the function </a:t>
            </a:r>
            <a:r>
              <a:rPr lang="en-US" sz="1900" dirty="0" smtClean="0"/>
              <a:t>main() </a:t>
            </a:r>
            <a:r>
              <a:rPr lang="en-US" dirty="0" smtClean="0"/>
              <a:t>includes a call to </a:t>
            </a:r>
            <a:r>
              <a:rPr lang="en-US" sz="1900" dirty="0" err="1" smtClean="0">
                <a:latin typeface="Lucida Console" pitchFamily="49" charset="0"/>
              </a:rPr>
              <a:t>read_column_numbers</a:t>
            </a:r>
            <a:r>
              <a:rPr lang="en-US" sz="1900" dirty="0" smtClean="0">
                <a:latin typeface="Lucida Console" pitchFamily="49" charset="0"/>
              </a:rPr>
              <a:t>()</a:t>
            </a:r>
            <a:r>
              <a:rPr lang="en-US" dirty="0" smtClean="0"/>
              <a:t>.)</a:t>
            </a:r>
          </a:p>
          <a:p>
            <a:pPr lvl="1"/>
            <a:r>
              <a:rPr lang="en-US" dirty="0" smtClean="0"/>
              <a:t>When the compiler sees a call to </a:t>
            </a:r>
            <a:r>
              <a:rPr lang="en-US" sz="2200" dirty="0" err="1" smtClean="0">
                <a:latin typeface="Lucida Console" pitchFamily="49" charset="0"/>
              </a:rPr>
              <a:t>read_column_numbers</a:t>
            </a:r>
            <a:r>
              <a:rPr lang="en-US" sz="2200" dirty="0" smtClean="0">
                <a:latin typeface="Lucida Console" pitchFamily="49" charset="0"/>
              </a:rPr>
              <a:t>() </a:t>
            </a:r>
            <a:r>
              <a:rPr lang="en-US" dirty="0" smtClean="0"/>
              <a:t>, it must check whether the call is valid (the right number and types of parameters, and the right return type).</a:t>
            </a:r>
          </a:p>
          <a:p>
            <a:pPr lvl="1"/>
            <a:r>
              <a:rPr lang="en-US" dirty="0" smtClean="0"/>
              <a:t>But it hasn’t seen the definition of </a:t>
            </a:r>
            <a:r>
              <a:rPr lang="en-US" sz="2200" dirty="0" err="1" smtClean="0">
                <a:latin typeface="Lucida Console" pitchFamily="49" charset="0"/>
              </a:rPr>
              <a:t>read_column_numbers</a:t>
            </a:r>
            <a:r>
              <a:rPr lang="en-US" sz="2200" dirty="0" smtClean="0">
                <a:latin typeface="Lucida Console" pitchFamily="49" charset="0"/>
              </a:rPr>
              <a:t>() </a:t>
            </a:r>
            <a:r>
              <a:rPr lang="en-US" dirty="0" smtClean="0"/>
              <a:t>yet!</a:t>
            </a:r>
          </a:p>
          <a:p>
            <a:r>
              <a:rPr lang="en-US" dirty="0" smtClean="0"/>
              <a:t>The prototype gives the compiler advance information about the function that’s being called.</a:t>
            </a:r>
          </a:p>
          <a:p>
            <a:pPr lvl="1"/>
            <a:r>
              <a:rPr lang="en-US" dirty="0" smtClean="0"/>
              <a:t>Of course, the prototype and the later function definition must match in terms of type information.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Lucida Console" pitchFamily="49" charset="0"/>
              </a:rPr>
              <a:t>main()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dirty="0" smtClean="0">
                <a:latin typeface="Lucida Console" pitchFamily="49" charset="0"/>
              </a:rPr>
              <a:t>main() </a:t>
            </a:r>
            <a:r>
              <a:rPr lang="en-US" dirty="0" smtClean="0"/>
              <a:t>is always the first function called in a program execution.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err="1" smtClean="0">
                <a:latin typeface="Lucida Console" pitchFamily="49" charset="0"/>
              </a:rPr>
              <a:t>int</a:t>
            </a: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main( void )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{ …</a:t>
            </a:r>
          </a:p>
          <a:p>
            <a:endParaRPr lang="en-US" sz="2000" dirty="0" smtClean="0">
              <a:latin typeface="Lucida Console" pitchFamily="49" charset="0"/>
            </a:endParaRPr>
          </a:p>
          <a:p>
            <a:r>
              <a:rPr lang="en-US" sz="2200" dirty="0" smtClean="0">
                <a:latin typeface="Lucida Console" pitchFamily="49" charset="0"/>
              </a:rPr>
              <a:t>void</a:t>
            </a:r>
            <a:r>
              <a:rPr lang="en-US" dirty="0" smtClean="0"/>
              <a:t> indicates that the function takes no arguments</a:t>
            </a:r>
          </a:p>
          <a:p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indicates that the function returns an integer value</a:t>
            </a:r>
          </a:p>
          <a:p>
            <a:pPr lvl="1"/>
            <a:r>
              <a:rPr lang="en-US" dirty="0" smtClean="0"/>
              <a:t>Q: Integer value?  Isn’t the program just printing out some stuff and then exiting? What’s there to return?</a:t>
            </a:r>
          </a:p>
          <a:p>
            <a:pPr lvl="1"/>
            <a:r>
              <a:rPr lang="en-US" dirty="0" smtClean="0"/>
              <a:t>A: Through returning particular values, the program can indicate whether it terminated “nicely” or badly; the operating system can react accordingly.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Lucida Console" pitchFamily="49" charset="0"/>
              </a:rPr>
              <a:t>printf</a:t>
            </a:r>
            <a:r>
              <a:rPr lang="en-US" dirty="0" smtClean="0">
                <a:latin typeface="Lucida Console" pitchFamily="49" charset="0"/>
              </a:rPr>
              <a:t>()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printf</a:t>
            </a:r>
            <a:r>
              <a:rPr lang="en-US" sz="2000" dirty="0" smtClean="0">
                <a:latin typeface="Lucida Console" pitchFamily="49" charset="0"/>
              </a:rPr>
              <a:t>( "Original input : %s\n", input );</a:t>
            </a:r>
          </a:p>
          <a:p>
            <a:r>
              <a:rPr lang="en-US" sz="2000" dirty="0" err="1" smtClean="0">
                <a:latin typeface="Lucida Console" pitchFamily="49" charset="0"/>
              </a:rPr>
              <a:t>printf</a:t>
            </a:r>
            <a:r>
              <a:rPr lang="en-US" sz="2000" dirty="0" smtClean="0">
                <a:latin typeface="Lucida Console" pitchFamily="49" charset="0"/>
              </a:rPr>
              <a:t>()</a:t>
            </a:r>
            <a:r>
              <a:rPr lang="en-US" dirty="0" smtClean="0"/>
              <a:t> is a library function declared in </a:t>
            </a:r>
            <a:r>
              <a:rPr lang="en-US" sz="2000" dirty="0" smtClean="0">
                <a:latin typeface="Lucida Console" pitchFamily="49" charset="0"/>
              </a:rPr>
              <a:t>&lt;</a:t>
            </a:r>
            <a:r>
              <a:rPr lang="en-US" sz="2000" dirty="0" err="1" smtClean="0">
                <a:latin typeface="Lucida Console" pitchFamily="49" charset="0"/>
              </a:rPr>
              <a:t>stdio.h</a:t>
            </a:r>
            <a:r>
              <a:rPr lang="en-US" sz="2000" dirty="0" smtClean="0">
                <a:latin typeface="Lucida Console" pitchFamily="49" charset="0"/>
              </a:rPr>
              <a:t>&gt;</a:t>
            </a:r>
          </a:p>
          <a:p>
            <a:r>
              <a:rPr lang="en-US" dirty="0" smtClean="0"/>
              <a:t>Syntax: </a:t>
            </a:r>
            <a:r>
              <a:rPr lang="en-US" sz="2000" dirty="0" err="1" smtClean="0">
                <a:latin typeface="Lucida Console" pitchFamily="49" charset="0"/>
              </a:rPr>
              <a:t>printf</a:t>
            </a:r>
            <a:r>
              <a:rPr lang="en-US" sz="2000" dirty="0" smtClean="0">
                <a:latin typeface="Lucida Console" pitchFamily="49" charset="0"/>
              </a:rPr>
              <a:t>( </a:t>
            </a:r>
            <a:r>
              <a:rPr lang="en-US" sz="2000" i="1" dirty="0" err="1" smtClean="0">
                <a:latin typeface="Lucida Console" pitchFamily="49" charset="0"/>
              </a:rPr>
              <a:t>FormatString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i="1" dirty="0" err="1" smtClean="0">
                <a:latin typeface="Lucida Console" pitchFamily="49" charset="0"/>
              </a:rPr>
              <a:t>Expr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i="1" dirty="0" err="1" smtClean="0">
                <a:latin typeface="Lucida Console" pitchFamily="49" charset="0"/>
              </a:rPr>
              <a:t>Expr</a:t>
            </a:r>
            <a:r>
              <a:rPr lang="en-US" sz="2000" dirty="0" smtClean="0">
                <a:latin typeface="Lucida Console" pitchFamily="49" charset="0"/>
              </a:rPr>
              <a:t>...)</a:t>
            </a:r>
          </a:p>
          <a:p>
            <a:pPr lvl="1"/>
            <a:r>
              <a:rPr lang="en-US" sz="2000" i="1" dirty="0" err="1" smtClean="0">
                <a:latin typeface="Lucida Console" pitchFamily="49" charset="0"/>
              </a:rPr>
              <a:t>FormatString</a:t>
            </a:r>
            <a:r>
              <a:rPr lang="en-US" dirty="0" smtClean="0"/>
              <a:t>: String of text to print</a:t>
            </a:r>
          </a:p>
          <a:p>
            <a:pPr lvl="1"/>
            <a:r>
              <a:rPr lang="en-US" sz="2000" i="1" dirty="0" err="1" smtClean="0">
                <a:latin typeface="Lucida Console" pitchFamily="49" charset="0"/>
              </a:rPr>
              <a:t>Expr</a:t>
            </a:r>
            <a:r>
              <a:rPr lang="en-US" dirty="0" err="1" smtClean="0"/>
              <a:t>s</a:t>
            </a:r>
            <a:r>
              <a:rPr lang="en-US" dirty="0" smtClean="0"/>
              <a:t>: Values to print</a:t>
            </a:r>
          </a:p>
          <a:p>
            <a:pPr lvl="1"/>
            <a:r>
              <a:rPr lang="en-US" sz="2000" i="1" dirty="0" err="1" smtClean="0">
                <a:latin typeface="Lucida Console" pitchFamily="49" charset="0"/>
              </a:rPr>
              <a:t>FormatString</a:t>
            </a:r>
            <a:r>
              <a:rPr lang="en-US" dirty="0" smtClean="0"/>
              <a:t> has placeholders to show where to put the values (note: #placeholders should match #</a:t>
            </a:r>
            <a:r>
              <a:rPr lang="en-US" sz="2000" i="1" dirty="0" err="1" smtClean="0">
                <a:latin typeface="Lucida Console" pitchFamily="49" charset="0"/>
              </a:rPr>
              <a:t>Expr</a:t>
            </a:r>
            <a:r>
              <a:rPr lang="en-US" dirty="0" err="1" smtClean="0"/>
              <a:t>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Placeholders:	</a:t>
            </a:r>
            <a:r>
              <a:rPr lang="en-US" sz="2000" dirty="0" smtClean="0">
                <a:latin typeface="Lucida Console" pitchFamily="49" charset="0"/>
              </a:rPr>
              <a:t>%s</a:t>
            </a:r>
            <a:r>
              <a:rPr lang="en-US" dirty="0" smtClean="0"/>
              <a:t> (print as string), </a:t>
            </a:r>
            <a:r>
              <a:rPr lang="en-US" sz="2000" dirty="0" smtClean="0">
                <a:latin typeface="Lucida Console" pitchFamily="49" charset="0"/>
              </a:rPr>
              <a:t>%c</a:t>
            </a:r>
            <a:r>
              <a:rPr lang="en-US" dirty="0" smtClean="0"/>
              <a:t> (print as char),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			%d</a:t>
            </a:r>
            <a:r>
              <a:rPr lang="en-US" dirty="0" smtClean="0"/>
              <a:t> (print as integer),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			%f</a:t>
            </a:r>
            <a:r>
              <a:rPr lang="en-US" dirty="0" smtClean="0"/>
              <a:t> (print as floating-point)</a:t>
            </a:r>
          </a:p>
          <a:p>
            <a:pPr lvl="1"/>
            <a:r>
              <a:rPr lang="en-US" sz="2000" dirty="0" smtClean="0">
                <a:latin typeface="Lucida Console" pitchFamily="49" charset="0"/>
              </a:rPr>
              <a:t>\n</a:t>
            </a:r>
            <a:r>
              <a:rPr lang="en-US" dirty="0" smtClean="0"/>
              <a:t> indicates a newline character</a:t>
            </a:r>
            <a:endParaRPr lang="en-US" dirty="0"/>
          </a:p>
        </p:txBody>
      </p:sp>
      <p:sp>
        <p:nvSpPr>
          <p:cNvPr id="6" name="Line Callout 1 5"/>
          <p:cNvSpPr/>
          <p:nvPr/>
        </p:nvSpPr>
        <p:spPr>
          <a:xfrm>
            <a:off x="228600" y="4572000"/>
            <a:ext cx="2590800" cy="685800"/>
          </a:xfrm>
          <a:prstGeom prst="borderCallout1">
            <a:avLst>
              <a:gd name="adj1" fmla="val 45323"/>
              <a:gd name="adj2" fmla="val 98084"/>
              <a:gd name="adj3" fmla="val 7450"/>
              <a:gd name="adj4" fmla="val 1135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Make sure you pick</a:t>
            </a:r>
          </a:p>
          <a:p>
            <a:pPr algn="ctr"/>
            <a:r>
              <a:rPr lang="en-US" dirty="0" smtClean="0"/>
              <a:t>the right one!</a:t>
            </a:r>
            <a:endParaRPr lang="en-US" dirty="0"/>
          </a:p>
        </p:txBody>
      </p:sp>
      <p:sp>
        <p:nvSpPr>
          <p:cNvPr id="7" name="Line Callout 1 6"/>
          <p:cNvSpPr/>
          <p:nvPr/>
        </p:nvSpPr>
        <p:spPr>
          <a:xfrm>
            <a:off x="6477000" y="5410200"/>
            <a:ext cx="2590800" cy="1371600"/>
          </a:xfrm>
          <a:prstGeom prst="borderCallout1">
            <a:avLst>
              <a:gd name="adj1" fmla="val 50374"/>
              <a:gd name="adj2" fmla="val 758"/>
              <a:gd name="adj3" fmla="val 23612"/>
              <a:gd name="adj4" fmla="val -72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Text line printed only</a:t>
            </a:r>
          </a:p>
          <a:p>
            <a:pPr algn="ctr"/>
            <a:r>
              <a:rPr lang="en-US" dirty="0" smtClean="0"/>
              <a:t>when </a:t>
            </a:r>
            <a:r>
              <a:rPr lang="en-US" sz="2000" dirty="0" smtClean="0">
                <a:latin typeface="Lucida Console" pitchFamily="49" charset="0"/>
              </a:rPr>
              <a:t>\n</a:t>
            </a:r>
            <a:r>
              <a:rPr lang="en-US" dirty="0" smtClean="0"/>
              <a:t> encountered</a:t>
            </a:r>
          </a:p>
          <a:p>
            <a:pPr algn="ctr"/>
            <a:r>
              <a:rPr lang="en-US" dirty="0" smtClean="0"/>
              <a:t>Don’t forget </a:t>
            </a:r>
            <a:r>
              <a:rPr lang="en-US" sz="2000" dirty="0" smtClean="0">
                <a:latin typeface="Lucida Console" pitchFamily="49" charset="0"/>
              </a:rPr>
              <a:t>\n</a:t>
            </a:r>
            <a:r>
              <a:rPr lang="en-US" dirty="0" smtClean="0"/>
              <a:t> when</a:t>
            </a:r>
          </a:p>
          <a:p>
            <a:pPr algn="ctr"/>
            <a:r>
              <a:rPr lang="en-US" dirty="0" smtClean="0"/>
              <a:t>printing “final results”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ucida Console" pitchFamily="49" charset="0"/>
              </a:rPr>
              <a:t>return </a:t>
            </a:r>
            <a:r>
              <a:rPr lang="en-US" dirty="0" smtClean="0"/>
              <a:t>vs. </a:t>
            </a:r>
            <a:r>
              <a:rPr lang="en-US" dirty="0" smtClean="0">
                <a:latin typeface="Lucida Console" pitchFamily="49" charset="0"/>
              </a:rPr>
              <a:t>exit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Let’s look at the return statement in </a:t>
            </a:r>
            <a:r>
              <a:rPr lang="en-US" dirty="0" smtClean="0">
                <a:latin typeface="Lucida Console" pitchFamily="49" charset="0"/>
              </a:rPr>
              <a:t>main()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return EXIT_SUCCESS;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r>
              <a:rPr lang="en-US" dirty="0" smtClean="0">
                <a:latin typeface="Lucida Console" pitchFamily="49" charset="0"/>
              </a:rPr>
              <a:t>EXIT_SUCCESS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dirty="0" smtClean="0"/>
              <a:t>is a constant defined in </a:t>
            </a:r>
            <a:r>
              <a:rPr lang="en-US" dirty="0" err="1" smtClean="0">
                <a:latin typeface="Lucida Console" pitchFamily="49" charset="0"/>
              </a:rPr>
              <a:t>stdlib</a:t>
            </a:r>
            <a:r>
              <a:rPr lang="en-US" sz="2200" dirty="0" smtClean="0">
                <a:latin typeface="Lucida Console" pitchFamily="49" charset="0"/>
              </a:rPr>
              <a:t> </a:t>
            </a:r>
            <a:r>
              <a:rPr lang="en-US" dirty="0" smtClean="0"/>
              <a:t>; returning this value signifies successful termination.</a:t>
            </a:r>
          </a:p>
          <a:p>
            <a:r>
              <a:rPr lang="en-US" dirty="0" smtClean="0"/>
              <a:t>Contrast this with the </a:t>
            </a:r>
            <a:r>
              <a:rPr lang="en-US" dirty="0" smtClean="0">
                <a:latin typeface="Lucida Console" pitchFamily="49" charset="0"/>
              </a:rPr>
              <a:t>exit</a:t>
            </a:r>
            <a:r>
              <a:rPr lang="en-US" dirty="0" smtClean="0"/>
              <a:t> statement in the function </a:t>
            </a:r>
            <a:r>
              <a:rPr lang="en-US" dirty="0" err="1" smtClean="0">
                <a:latin typeface="Lucida Console" pitchFamily="49" charset="0"/>
              </a:rPr>
              <a:t>read_column_numbers</a:t>
            </a:r>
            <a:r>
              <a:rPr lang="en-US" dirty="0" smtClean="0">
                <a:latin typeface="Lucida Console" pitchFamily="49" charset="0"/>
              </a:rPr>
              <a:t>()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puts( “Last column number is not paired.” );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exit( EXIT_FAILURE );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r>
              <a:rPr lang="en-US" dirty="0" smtClean="0">
                <a:latin typeface="Lucida Console" pitchFamily="49" charset="0"/>
              </a:rPr>
              <a:t>EXIT_FAILURE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dirty="0" smtClean="0"/>
              <a:t>is another constant, signifying that something bad happened requiring termination.</a:t>
            </a:r>
          </a:p>
          <a:p>
            <a:r>
              <a:rPr lang="en-US" dirty="0" smtClean="0">
                <a:latin typeface="Lucida Console" pitchFamily="49" charset="0"/>
              </a:rPr>
              <a:t>exit</a:t>
            </a:r>
            <a:r>
              <a:rPr lang="en-US" dirty="0" smtClean="0"/>
              <a:t> differs from </a:t>
            </a:r>
            <a:r>
              <a:rPr lang="en-US" dirty="0" smtClean="0">
                <a:latin typeface="Lucida Console" pitchFamily="49" charset="0"/>
              </a:rPr>
              <a:t>return</a:t>
            </a:r>
            <a:r>
              <a:rPr lang="en-US" dirty="0" smtClean="0"/>
              <a:t> in that execution terminates immediately – control is </a:t>
            </a:r>
            <a:r>
              <a:rPr lang="en-US" i="1" dirty="0" smtClean="0"/>
              <a:t>not</a:t>
            </a:r>
            <a:r>
              <a:rPr lang="en-US" dirty="0" smtClean="0"/>
              <a:t> passed back to the calling function </a:t>
            </a:r>
            <a:r>
              <a:rPr lang="en-US" dirty="0" smtClean="0">
                <a:latin typeface="Lucida Console" pitchFamily="49" charset="0"/>
              </a:rPr>
              <a:t>main()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C: History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Developed in the 1970s – in conjunction with development of UNIX operating system</a:t>
            </a:r>
          </a:p>
          <a:p>
            <a:pPr lvl="1"/>
            <a:r>
              <a:rPr lang="en-US" dirty="0" smtClean="0"/>
              <a:t>When writing an OS kernel, efficiency is crucial</a:t>
            </a:r>
          </a:p>
          <a:p>
            <a:pPr lvl="1">
              <a:buNone/>
            </a:pPr>
            <a:r>
              <a:rPr lang="en-US" dirty="0" smtClean="0"/>
              <a:t>	This requires low-level access to the underlying hardware:</a:t>
            </a:r>
          </a:p>
          <a:p>
            <a:pPr lvl="2"/>
            <a:r>
              <a:rPr lang="en-US" dirty="0" smtClean="0"/>
              <a:t>e.g. programmer can leverage knowledge of how data is laid out in memory, to enable faster data access</a:t>
            </a:r>
          </a:p>
          <a:p>
            <a:pPr lvl="1"/>
            <a:r>
              <a:rPr lang="en-US" dirty="0" smtClean="0"/>
              <a:t>UNIX originally written in low-level assembly language – but there were problems:</a:t>
            </a:r>
          </a:p>
          <a:p>
            <a:pPr lvl="2"/>
            <a:r>
              <a:rPr lang="en-US" dirty="0" smtClean="0"/>
              <a:t>No structured programming (e.g. encapsulating routines as “functions”, “methods”, etc.) – code hard to maintain</a:t>
            </a:r>
          </a:p>
          <a:p>
            <a:pPr lvl="2"/>
            <a:r>
              <a:rPr lang="en-US" dirty="0" smtClean="0"/>
              <a:t>Code worked only for particular hardware – not portable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Pointers, arrays, strings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this program, the notions of string, array, and pointer seem to be somewhat interchangeable:</a:t>
            </a:r>
          </a:p>
          <a:p>
            <a:pPr lvl="1"/>
            <a:r>
              <a:rPr lang="en-US" dirty="0" smtClean="0"/>
              <a:t>In </a:t>
            </a:r>
            <a:r>
              <a:rPr lang="en-US" sz="2000" dirty="0" smtClean="0">
                <a:latin typeface="Lucida Console" pitchFamily="49" charset="0"/>
              </a:rPr>
              <a:t>main()</a:t>
            </a:r>
            <a:r>
              <a:rPr lang="en-US" dirty="0" smtClean="0"/>
              <a:t>, an </a:t>
            </a:r>
            <a:r>
              <a:rPr lang="en-US" i="1" dirty="0" smtClean="0"/>
              <a:t>array of characters</a:t>
            </a:r>
            <a:r>
              <a:rPr lang="en-US" dirty="0" smtClean="0"/>
              <a:t> is declared, for purposes of holding the input string: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char	input[MAX_INPUT];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Yet when it’s passed in as an argument to the </a:t>
            </a:r>
            <a:r>
              <a:rPr lang="en-US" sz="2000" dirty="0" smtClean="0">
                <a:latin typeface="Lucida Console" pitchFamily="49" charset="0"/>
              </a:rPr>
              <a:t>rearrange()</a:t>
            </a:r>
            <a:r>
              <a:rPr lang="en-US" dirty="0" smtClean="0"/>
              <a:t> function, </a:t>
            </a:r>
            <a:r>
              <a:rPr lang="en-US" sz="2000" dirty="0" smtClean="0">
                <a:latin typeface="Lucida Console" pitchFamily="49" charset="0"/>
              </a:rPr>
              <a:t>input</a:t>
            </a:r>
            <a:r>
              <a:rPr lang="en-US" dirty="0" smtClean="0"/>
              <a:t> has morphed into a </a:t>
            </a:r>
            <a:r>
              <a:rPr lang="en-US" i="1" dirty="0" smtClean="0"/>
              <a:t>pointer to a character</a:t>
            </a:r>
            <a:r>
              <a:rPr lang="en-US" dirty="0" smtClean="0"/>
              <a:t> (</a:t>
            </a: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dirty="0" smtClean="0"/>
              <a:t>):</a:t>
            </a:r>
          </a:p>
          <a:p>
            <a:pPr lvl="2">
              <a:buNone/>
            </a:pPr>
            <a:r>
              <a:rPr lang="en-US" dirty="0" smtClean="0">
                <a:latin typeface="Lucida Console" pitchFamily="49" charset="0"/>
              </a:rPr>
              <a:t>void</a:t>
            </a:r>
          </a:p>
          <a:p>
            <a:pPr lvl="2">
              <a:buNone/>
            </a:pPr>
            <a:r>
              <a:rPr lang="en-US" dirty="0" smtClean="0">
                <a:latin typeface="Lucida Console" pitchFamily="49" charset="0"/>
              </a:rPr>
              <a:t>rearrange( char *output, char const *input,…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Pointers, arrays, strings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C, the three concepts are indeed closely related:</a:t>
            </a:r>
          </a:p>
          <a:p>
            <a:pPr lvl="1"/>
            <a:r>
              <a:rPr lang="en-US" dirty="0" smtClean="0"/>
              <a:t>A pointer is simply a memory address. The type </a:t>
            </a: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dirty="0" smtClean="0"/>
              <a:t> “pointer to character” signifies that the data at the pointer’s address is to be interpreted as a character.</a:t>
            </a:r>
          </a:p>
          <a:p>
            <a:pPr lvl="1"/>
            <a:r>
              <a:rPr lang="en-US" dirty="0" smtClean="0"/>
              <a:t>An array is simply a pointer – of a special kind:</a:t>
            </a:r>
          </a:p>
          <a:p>
            <a:pPr lvl="2"/>
            <a:r>
              <a:rPr lang="en-US" dirty="0" smtClean="0"/>
              <a:t>The array pointer is assumed to point to the first of a sequence of data items stored sequentially in memory.</a:t>
            </a:r>
          </a:p>
          <a:p>
            <a:pPr lvl="2"/>
            <a:r>
              <a:rPr lang="en-US" dirty="0" smtClean="0"/>
              <a:t>How do you get to the other array elements? By incrementing the pointer value.</a:t>
            </a:r>
          </a:p>
          <a:p>
            <a:pPr lvl="1"/>
            <a:r>
              <a:rPr lang="en-US" dirty="0" smtClean="0"/>
              <a:t>A string is simply an array of characters – unlike Java, which has a predefined String class.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layout and access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334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p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3716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098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i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n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8862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t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7244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e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5626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r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4008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048000" y="35814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23" name="Shape 22"/>
          <p:cNvCxnSpPr>
            <a:stCxn id="21" idx="1"/>
            <a:endCxn id="6" idx="2"/>
          </p:cNvCxnSpPr>
          <p:nvPr/>
        </p:nvCxnSpPr>
        <p:spPr>
          <a:xfrm rot="10800000">
            <a:off x="952500" y="2362200"/>
            <a:ext cx="2095500" cy="1524000"/>
          </a:xfrm>
          <a:prstGeom prst="curvedConnector2">
            <a:avLst/>
          </a:prstGeom>
          <a:ln w="25400"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00400" y="4191000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Lucida Console" pitchFamily="49" charset="0"/>
              </a:rPr>
              <a:t>input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25" name="Line Callout 1 24"/>
          <p:cNvSpPr/>
          <p:nvPr/>
        </p:nvSpPr>
        <p:spPr>
          <a:xfrm>
            <a:off x="152400" y="4343400"/>
            <a:ext cx="2362200" cy="1371600"/>
          </a:xfrm>
          <a:prstGeom prst="borderCallout1">
            <a:avLst>
              <a:gd name="adj1" fmla="val 49771"/>
              <a:gd name="adj2" fmla="val 99725"/>
              <a:gd name="adj3" fmla="val 5948"/>
              <a:gd name="adj4" fmla="val 131603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is </a:t>
            </a:r>
            <a:r>
              <a:rPr lang="en-US" dirty="0" smtClean="0">
                <a:solidFill>
                  <a:schemeClr val="tx1"/>
                </a:solidFill>
                <a:latin typeface="Lucida Console" pitchFamily="49" charset="0"/>
              </a:rPr>
              <a:t>input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It’s a string!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It’s a pointer to </a:t>
            </a:r>
            <a:r>
              <a:rPr lang="en-US" dirty="0" smtClean="0">
                <a:solidFill>
                  <a:schemeClr val="tx1"/>
                </a:solidFill>
                <a:latin typeface="Lucida Console" pitchFamily="49" charset="0"/>
              </a:rPr>
              <a:t>char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It’s an array of </a:t>
            </a:r>
            <a:r>
              <a:rPr lang="en-US" dirty="0" smtClean="0">
                <a:solidFill>
                  <a:schemeClr val="tx1"/>
                </a:solidFill>
                <a:latin typeface="Lucida Console" pitchFamily="49" charset="0"/>
              </a:rPr>
              <a:t>char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43400" y="3962400"/>
            <a:ext cx="2903359" cy="17543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How do we get to the “n”?</a:t>
            </a:r>
          </a:p>
          <a:p>
            <a:pPr algn="ctr"/>
            <a:r>
              <a:rPr lang="en-US" dirty="0" smtClean="0"/>
              <a:t>Follow the input pointer,</a:t>
            </a:r>
          </a:p>
          <a:p>
            <a:pPr algn="ctr"/>
            <a:r>
              <a:rPr lang="en-US" dirty="0" smtClean="0"/>
              <a:t>then hop 3 to the right</a:t>
            </a:r>
          </a:p>
          <a:p>
            <a:pPr algn="ctr"/>
            <a:r>
              <a:rPr lang="en-US" dirty="0" smtClean="0">
                <a:latin typeface="Lucida Console" pitchFamily="49" charset="0"/>
              </a:rPr>
              <a:t>*(input + 3)</a:t>
            </a:r>
          </a:p>
          <a:p>
            <a:pPr algn="ctr"/>
            <a:r>
              <a:rPr lang="en-US" dirty="0" smtClean="0"/>
              <a:t>- or -</a:t>
            </a:r>
          </a:p>
          <a:p>
            <a:pPr algn="ctr"/>
            <a:r>
              <a:rPr lang="en-US" dirty="0" smtClean="0">
                <a:latin typeface="Lucida Console" pitchFamily="49" charset="0"/>
              </a:rPr>
              <a:t>input[3]</a:t>
            </a:r>
            <a:endParaRPr lang="en-US" dirty="0">
              <a:latin typeface="Lucida Console" pitchFamily="49" charset="0"/>
            </a:endParaRPr>
          </a:p>
        </p:txBody>
      </p:sp>
      <p:cxnSp>
        <p:nvCxnSpPr>
          <p:cNvPr id="32" name="Curved Connector 31"/>
          <p:cNvCxnSpPr>
            <a:stCxn id="21" idx="0"/>
            <a:endCxn id="6" idx="2"/>
          </p:cNvCxnSpPr>
          <p:nvPr/>
        </p:nvCxnSpPr>
        <p:spPr>
          <a:xfrm rot="16200000" flipV="1">
            <a:off x="1638300" y="1676400"/>
            <a:ext cx="1219200" cy="2590800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2"/>
            </a:solidFill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6" idx="2"/>
            <a:endCxn id="7" idx="2"/>
          </p:cNvCxnSpPr>
          <p:nvPr/>
        </p:nvCxnSpPr>
        <p:spPr>
          <a:xfrm rot="16200000" flipH="1">
            <a:off x="1371600" y="1943100"/>
            <a:ext cx="1588" cy="838200"/>
          </a:xfrm>
          <a:prstGeom prst="curvedConnector3">
            <a:avLst>
              <a:gd name="adj1" fmla="val 14395466"/>
            </a:avLst>
          </a:prstGeom>
          <a:ln w="25400">
            <a:solidFill>
              <a:schemeClr val="accent2"/>
            </a:solidFill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7" idx="2"/>
            <a:endCxn id="8" idx="2"/>
          </p:cNvCxnSpPr>
          <p:nvPr/>
        </p:nvCxnSpPr>
        <p:spPr>
          <a:xfrm rot="16200000" flipH="1">
            <a:off x="2209800" y="1943100"/>
            <a:ext cx="1588" cy="838200"/>
          </a:xfrm>
          <a:prstGeom prst="curvedConnector3">
            <a:avLst>
              <a:gd name="adj1" fmla="val 14395466"/>
            </a:avLst>
          </a:prstGeom>
          <a:ln w="25400">
            <a:solidFill>
              <a:schemeClr val="accent2"/>
            </a:solidFill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>
            <a:stCxn id="8" idx="2"/>
            <a:endCxn id="9" idx="2"/>
          </p:cNvCxnSpPr>
          <p:nvPr/>
        </p:nvCxnSpPr>
        <p:spPr>
          <a:xfrm rot="16200000" flipH="1">
            <a:off x="3048000" y="1943100"/>
            <a:ext cx="1588" cy="838200"/>
          </a:xfrm>
          <a:prstGeom prst="curvedConnector3">
            <a:avLst>
              <a:gd name="adj1" fmla="val 14395466"/>
            </a:avLst>
          </a:prstGeom>
          <a:ln w="25400">
            <a:solidFill>
              <a:schemeClr val="accent2"/>
            </a:solidFill>
            <a:prstDash val="sysDash"/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ine Callout 1 39"/>
          <p:cNvSpPr/>
          <p:nvPr/>
        </p:nvSpPr>
        <p:spPr>
          <a:xfrm>
            <a:off x="6172200" y="2743200"/>
            <a:ext cx="2667000" cy="914400"/>
          </a:xfrm>
          <a:prstGeom prst="borderCallout1">
            <a:avLst>
              <a:gd name="adj1" fmla="val 7347"/>
              <a:gd name="adj2" fmla="val 47777"/>
              <a:gd name="adj3" fmla="val -72840"/>
              <a:gd name="adj4" fmla="val 3238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Lucida Console" pitchFamily="49" charset="0"/>
              </a:rPr>
              <a:t>NUL</a:t>
            </a:r>
            <a:r>
              <a:rPr lang="en-US" dirty="0" smtClean="0">
                <a:solidFill>
                  <a:schemeClr val="tx1"/>
                </a:solidFill>
              </a:rPr>
              <a:t> is a special value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indicating end-of-string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C: Characteristics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 takes a middle path between low-level assembly language…</a:t>
            </a:r>
          </a:p>
          <a:p>
            <a:pPr lvl="1"/>
            <a:r>
              <a:rPr lang="en-US" dirty="0" smtClean="0"/>
              <a:t>Direct access to memory layout through pointer manipulation</a:t>
            </a:r>
          </a:p>
          <a:p>
            <a:pPr lvl="1"/>
            <a:r>
              <a:rPr lang="en-US" dirty="0" smtClean="0"/>
              <a:t>Concise syntax, small set of keywords</a:t>
            </a:r>
          </a:p>
          <a:p>
            <a:r>
              <a:rPr lang="en-US" dirty="0" smtClean="0"/>
              <a:t>… and a high-level programming language like Java:</a:t>
            </a:r>
          </a:p>
          <a:p>
            <a:pPr lvl="1"/>
            <a:r>
              <a:rPr lang="en-US" dirty="0" smtClean="0"/>
              <a:t>Block structure</a:t>
            </a:r>
          </a:p>
          <a:p>
            <a:pPr lvl="1"/>
            <a:r>
              <a:rPr lang="en-US" dirty="0" smtClean="0"/>
              <a:t>Some encapsulation of code, via functions</a:t>
            </a:r>
          </a:p>
          <a:p>
            <a:pPr lvl="1"/>
            <a:r>
              <a:rPr lang="en-US" dirty="0" smtClean="0"/>
              <a:t>Type checking (pretty weak)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C: Dangers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 is not object oriented!</a:t>
            </a:r>
          </a:p>
          <a:p>
            <a:pPr lvl="1"/>
            <a:r>
              <a:rPr lang="en-US" dirty="0" smtClean="0"/>
              <a:t>Can’t “hide” data as “private” or “protected” fields</a:t>
            </a:r>
          </a:p>
          <a:p>
            <a:pPr lvl="1"/>
            <a:r>
              <a:rPr lang="en-US" dirty="0" smtClean="0"/>
              <a:t>You can follow standards to write C code that looks object-oriented, but you have to be disciplined – will the other people working on your code also be disciplined?</a:t>
            </a:r>
          </a:p>
          <a:p>
            <a:r>
              <a:rPr lang="en-US" dirty="0" smtClean="0"/>
              <a:t>C has portability issues</a:t>
            </a:r>
          </a:p>
          <a:p>
            <a:pPr lvl="1"/>
            <a:r>
              <a:rPr lang="en-US" dirty="0" smtClean="0"/>
              <a:t>Low-level “tricks” may make your C code run well on one platform – but the tricks might not work elsewhere</a:t>
            </a:r>
          </a:p>
          <a:p>
            <a:r>
              <a:rPr lang="en-US" dirty="0" smtClean="0"/>
              <a:t>The compiler and runtime system will rarely stop your C program from doing stupid/bad things</a:t>
            </a:r>
          </a:p>
          <a:p>
            <a:pPr lvl="1"/>
            <a:r>
              <a:rPr lang="en-US" dirty="0" smtClean="0"/>
              <a:t>Compile-time type checking is weak</a:t>
            </a:r>
          </a:p>
          <a:p>
            <a:pPr lvl="1"/>
            <a:r>
              <a:rPr lang="en-US" dirty="0" smtClean="0"/>
              <a:t>No run-time checks for array bounds errors, etc. like in Java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compilation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98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C program consists of source code in one or more files</a:t>
            </a:r>
          </a:p>
          <a:p>
            <a:r>
              <a:rPr lang="en-US" dirty="0" smtClean="0"/>
              <a:t>Each source file is run through the </a:t>
            </a:r>
            <a:r>
              <a:rPr lang="en-US" dirty="0" smtClean="0">
                <a:solidFill>
                  <a:srgbClr val="7030A0"/>
                </a:solidFill>
              </a:rPr>
              <a:t>preprocessor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7030A0"/>
                </a:solidFill>
              </a:rPr>
              <a:t>compiler</a:t>
            </a:r>
            <a:r>
              <a:rPr lang="en-US" dirty="0" smtClean="0"/>
              <a:t>, resulting in a file containing object code</a:t>
            </a:r>
          </a:p>
          <a:p>
            <a:r>
              <a:rPr lang="en-US" dirty="0" smtClean="0"/>
              <a:t>Object files are tied together by the </a:t>
            </a:r>
            <a:r>
              <a:rPr lang="en-US" dirty="0" smtClean="0">
                <a:solidFill>
                  <a:srgbClr val="7030A0"/>
                </a:solidFill>
              </a:rPr>
              <a:t>linker</a:t>
            </a:r>
            <a:r>
              <a:rPr lang="en-US" dirty="0" smtClean="0"/>
              <a:t> to form a single executable program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3200400"/>
            <a:ext cx="1479892" cy="646331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Source code</a:t>
            </a:r>
          </a:p>
          <a:p>
            <a:pPr algn="ctr"/>
            <a:r>
              <a:rPr lang="en-US" dirty="0" smtClean="0">
                <a:latin typeface="Lucida Console" pitchFamily="49" charset="0"/>
              </a:rPr>
              <a:t>file1.c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438400" y="3179620"/>
            <a:ext cx="2057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Preprocessor/</a:t>
            </a:r>
          </a:p>
          <a:p>
            <a:pPr algn="ctr"/>
            <a:r>
              <a:rPr lang="en-US" sz="1600" dirty="0" smtClean="0"/>
              <a:t>Compiler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844708" y="3200400"/>
            <a:ext cx="1415772" cy="64633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Object code</a:t>
            </a:r>
          </a:p>
          <a:p>
            <a:pPr algn="ctr"/>
            <a:r>
              <a:rPr lang="en-US" dirty="0" smtClean="0">
                <a:latin typeface="Lucida Console" pitchFamily="49" charset="0"/>
              </a:rPr>
              <a:t>file1.o</a:t>
            </a:r>
            <a:endParaRPr lang="en-US" dirty="0">
              <a:latin typeface="Lucida Console" pitchFamily="49" charset="0"/>
            </a:endParaRPr>
          </a:p>
        </p:txBody>
      </p:sp>
      <p:cxnSp>
        <p:nvCxnSpPr>
          <p:cNvPr id="10" name="Elbow Connector 9"/>
          <p:cNvCxnSpPr>
            <a:stCxn id="6" idx="3"/>
            <a:endCxn id="7" idx="2"/>
          </p:cNvCxnSpPr>
          <p:nvPr/>
        </p:nvCxnSpPr>
        <p:spPr>
          <a:xfrm flipV="1">
            <a:off x="2089492" y="3522520"/>
            <a:ext cx="348908" cy="10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6"/>
            <a:endCxn id="8" idx="1"/>
          </p:cNvCxnSpPr>
          <p:nvPr/>
        </p:nvCxnSpPr>
        <p:spPr>
          <a:xfrm>
            <a:off x="4495800" y="3522520"/>
            <a:ext cx="348908" cy="10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9600" y="4059380"/>
            <a:ext cx="1479892" cy="646331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Source code</a:t>
            </a:r>
          </a:p>
          <a:p>
            <a:pPr algn="ctr"/>
            <a:r>
              <a:rPr lang="en-US" dirty="0" smtClean="0">
                <a:latin typeface="Lucida Console" pitchFamily="49" charset="0"/>
              </a:rPr>
              <a:t>file2.c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438400" y="4038600"/>
            <a:ext cx="2057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Preprocessor/</a:t>
            </a:r>
          </a:p>
          <a:p>
            <a:pPr algn="ctr"/>
            <a:r>
              <a:rPr lang="en-US" sz="1600" dirty="0" smtClean="0"/>
              <a:t>Compiler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4844708" y="4059380"/>
            <a:ext cx="1415772" cy="64633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Object code</a:t>
            </a:r>
          </a:p>
          <a:p>
            <a:pPr algn="ctr"/>
            <a:r>
              <a:rPr lang="en-US" dirty="0" smtClean="0">
                <a:latin typeface="Lucida Console" pitchFamily="49" charset="0"/>
              </a:rPr>
              <a:t>file2.o</a:t>
            </a:r>
            <a:endParaRPr lang="en-US" dirty="0">
              <a:latin typeface="Lucida Console" pitchFamily="49" charset="0"/>
            </a:endParaRPr>
          </a:p>
        </p:txBody>
      </p:sp>
      <p:cxnSp>
        <p:nvCxnSpPr>
          <p:cNvPr id="16" name="Elbow Connector 15"/>
          <p:cNvCxnSpPr>
            <a:stCxn id="13" idx="3"/>
            <a:endCxn id="14" idx="2"/>
          </p:cNvCxnSpPr>
          <p:nvPr/>
        </p:nvCxnSpPr>
        <p:spPr>
          <a:xfrm flipV="1">
            <a:off x="2089492" y="4381500"/>
            <a:ext cx="348908" cy="10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14" idx="6"/>
            <a:endCxn id="15" idx="1"/>
          </p:cNvCxnSpPr>
          <p:nvPr/>
        </p:nvCxnSpPr>
        <p:spPr>
          <a:xfrm>
            <a:off x="4495800" y="4381500"/>
            <a:ext cx="348908" cy="10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2438400" y="4953000"/>
            <a:ext cx="2057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Linker</a:t>
            </a:r>
            <a:endParaRPr lang="en-US" sz="1600" dirty="0"/>
          </a:p>
        </p:txBody>
      </p:sp>
      <p:cxnSp>
        <p:nvCxnSpPr>
          <p:cNvPr id="21" name="Elbow Connector 20"/>
          <p:cNvCxnSpPr>
            <a:stCxn id="27" idx="3"/>
            <a:endCxn id="19" idx="2"/>
          </p:cNvCxnSpPr>
          <p:nvPr/>
        </p:nvCxnSpPr>
        <p:spPr>
          <a:xfrm>
            <a:off x="2133600" y="5276166"/>
            <a:ext cx="304800" cy="1973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8" idx="3"/>
            <a:endCxn id="19" idx="6"/>
          </p:cNvCxnSpPr>
          <p:nvPr/>
        </p:nvCxnSpPr>
        <p:spPr>
          <a:xfrm flipH="1">
            <a:off x="4495800" y="3523566"/>
            <a:ext cx="1764680" cy="1772334"/>
          </a:xfrm>
          <a:prstGeom prst="bentConnector3">
            <a:avLst>
              <a:gd name="adj1" fmla="val -1295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5" idx="3"/>
            <a:endCxn id="19" idx="6"/>
          </p:cNvCxnSpPr>
          <p:nvPr/>
        </p:nvCxnSpPr>
        <p:spPr>
          <a:xfrm flipH="1">
            <a:off x="4495800" y="4382546"/>
            <a:ext cx="1764680" cy="913354"/>
          </a:xfrm>
          <a:prstGeom prst="bentConnector3">
            <a:avLst>
              <a:gd name="adj1" fmla="val -1295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09600" y="4953000"/>
            <a:ext cx="15240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Libraries</a:t>
            </a:r>
          </a:p>
          <a:p>
            <a:pPr algn="ctr"/>
            <a:endParaRPr lang="en-US" dirty="0">
              <a:latin typeface="Lucida Console" pitchFamily="49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76800" y="5562600"/>
            <a:ext cx="2057400" cy="64633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Executable code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  <a:latin typeface="Lucida Console" pitchFamily="49" charset="0"/>
              </a:rPr>
              <a:t>a.out</a:t>
            </a:r>
            <a:endParaRPr lang="en-US" dirty="0">
              <a:solidFill>
                <a:schemeClr val="bg1"/>
              </a:solidFill>
              <a:latin typeface="Lucida Console" pitchFamily="49" charset="0"/>
            </a:endParaRPr>
          </a:p>
        </p:txBody>
      </p:sp>
      <p:cxnSp>
        <p:nvCxnSpPr>
          <p:cNvPr id="31" name="Shape 30"/>
          <p:cNvCxnSpPr>
            <a:stCxn id="19" idx="4"/>
            <a:endCxn id="29" idx="1"/>
          </p:cNvCxnSpPr>
          <p:nvPr/>
        </p:nvCxnSpPr>
        <p:spPr>
          <a:xfrm rot="16200000" flipH="1">
            <a:off x="4048467" y="5057433"/>
            <a:ext cx="246966" cy="14097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compilation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Advantage: Quicker compilation</a:t>
            </a:r>
          </a:p>
          <a:p>
            <a:pPr lvl="1"/>
            <a:r>
              <a:rPr lang="en-US" dirty="0" smtClean="0"/>
              <a:t>When modifying a program, a programmer typically edits only a few source code files at a time.</a:t>
            </a:r>
          </a:p>
          <a:p>
            <a:pPr lvl="1"/>
            <a:r>
              <a:rPr lang="en-US" dirty="0" smtClean="0"/>
              <a:t>With separate compilation, only the files that have been edited since the last compilation need to be recompiled when re-building the program.</a:t>
            </a:r>
          </a:p>
          <a:p>
            <a:pPr lvl="1"/>
            <a:r>
              <a:rPr lang="en-US" dirty="0" smtClean="0"/>
              <a:t>For very large programs, this can save a lot of time.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compile (UNIX)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To compile and link a C program that is contained entirely in one source file: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cc </a:t>
            </a:r>
            <a:r>
              <a:rPr lang="en-US" dirty="0" err="1" smtClean="0">
                <a:latin typeface="Lucida Console" pitchFamily="49" charset="0"/>
              </a:rPr>
              <a:t>program.c</a:t>
            </a:r>
            <a:endParaRPr lang="en-US" dirty="0" smtClean="0">
              <a:latin typeface="Lucida Console" pitchFamily="49" charset="0"/>
            </a:endParaRPr>
          </a:p>
          <a:p>
            <a:pPr lvl="1"/>
            <a:r>
              <a:rPr lang="en-US" dirty="0" smtClean="0"/>
              <a:t>The executable program is called </a:t>
            </a:r>
            <a:r>
              <a:rPr lang="en-US" sz="2600" dirty="0" err="1" smtClean="0">
                <a:latin typeface="Lucida Console" pitchFamily="49" charset="0"/>
              </a:rPr>
              <a:t>a.out</a:t>
            </a:r>
            <a:r>
              <a:rPr lang="en-US" dirty="0" smtClean="0"/>
              <a:t> by default.</a:t>
            </a:r>
          </a:p>
          <a:p>
            <a:pPr lvl="1">
              <a:buNone/>
            </a:pPr>
            <a:r>
              <a:rPr lang="en-US" dirty="0" smtClean="0"/>
              <a:t>	If you don’t like this name, choose another using the </a:t>
            </a:r>
            <a:r>
              <a:rPr lang="en-US" sz="2600" dirty="0" smtClean="0">
                <a:latin typeface="Lucida Console" pitchFamily="49" charset="0"/>
              </a:rPr>
              <a:t>–o</a:t>
            </a:r>
            <a:r>
              <a:rPr lang="en-US" dirty="0" smtClean="0"/>
              <a:t> option: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	cc </a:t>
            </a:r>
            <a:r>
              <a:rPr lang="en-US" dirty="0" err="1" smtClean="0">
                <a:latin typeface="Lucida Console" pitchFamily="49" charset="0"/>
              </a:rPr>
              <a:t>program.c</a:t>
            </a:r>
            <a:r>
              <a:rPr lang="en-US" dirty="0" smtClean="0">
                <a:latin typeface="Lucida Console" pitchFamily="49" charset="0"/>
              </a:rPr>
              <a:t> –o </a:t>
            </a:r>
            <a:r>
              <a:rPr lang="en-US" dirty="0" err="1" smtClean="0">
                <a:latin typeface="Lucida Console" pitchFamily="49" charset="0"/>
              </a:rPr>
              <a:t>exciting_executable</a:t>
            </a:r>
            <a:endParaRPr lang="en-US" dirty="0" smtClean="0">
              <a:latin typeface="Lucida Console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To compile and link several C source files: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cc </a:t>
            </a:r>
            <a:r>
              <a:rPr lang="en-US" dirty="0" err="1" smtClean="0">
                <a:latin typeface="Lucida Console" pitchFamily="49" charset="0"/>
              </a:rPr>
              <a:t>main.c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dirty="0" err="1" smtClean="0">
                <a:latin typeface="Lucida Console" pitchFamily="49" charset="0"/>
              </a:rPr>
              <a:t>extra.c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dirty="0" err="1" smtClean="0">
                <a:latin typeface="Lucida Console" pitchFamily="49" charset="0"/>
              </a:rPr>
              <a:t>more.c</a:t>
            </a:r>
            <a:endParaRPr lang="en-US" dirty="0" smtClean="0">
              <a:latin typeface="Lucida Console" pitchFamily="49" charset="0"/>
            </a:endParaRPr>
          </a:p>
          <a:p>
            <a:pPr lvl="1"/>
            <a:r>
              <a:rPr lang="en-US" dirty="0" smtClean="0"/>
              <a:t>This will produce object (</a:t>
            </a:r>
            <a:r>
              <a:rPr lang="en-US" sz="2600" dirty="0" smtClean="0">
                <a:latin typeface="Lucida Console" pitchFamily="49" charset="0"/>
              </a:rPr>
              <a:t>.o</a:t>
            </a:r>
            <a:r>
              <a:rPr lang="en-US" dirty="0" smtClean="0"/>
              <a:t>) files, that you can use in a later compilation:</a:t>
            </a:r>
          </a:p>
          <a:p>
            <a:pPr>
              <a:buNone/>
            </a:pPr>
            <a:r>
              <a:rPr lang="en-US" dirty="0" smtClean="0">
                <a:latin typeface="Lucida Console" pitchFamily="49" charset="0"/>
              </a:rPr>
              <a:t>		cc </a:t>
            </a:r>
            <a:r>
              <a:rPr lang="en-US" dirty="0" err="1" smtClean="0">
                <a:latin typeface="Lucida Console" pitchFamily="49" charset="0"/>
              </a:rPr>
              <a:t>main.o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dirty="0" err="1" smtClean="0">
                <a:latin typeface="Lucida Console" pitchFamily="49" charset="0"/>
              </a:rPr>
              <a:t>extra.o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dirty="0" err="1" smtClean="0">
                <a:latin typeface="Lucida Console" pitchFamily="49" charset="0"/>
              </a:rPr>
              <a:t>more.c</a:t>
            </a:r>
            <a:endParaRPr lang="en-US" dirty="0" smtClean="0">
              <a:latin typeface="Lucida Console" pitchFamily="49" charset="0"/>
            </a:endParaRPr>
          </a:p>
          <a:p>
            <a:pPr lvl="1"/>
            <a:r>
              <a:rPr lang="en-US" dirty="0" smtClean="0"/>
              <a:t>Here, only </a:t>
            </a:r>
            <a:r>
              <a:rPr lang="en-US" sz="2600" dirty="0" err="1" smtClean="0">
                <a:latin typeface="Lucida Console" pitchFamily="49" charset="0"/>
              </a:rPr>
              <a:t>more.c</a:t>
            </a:r>
            <a:r>
              <a:rPr lang="en-US" dirty="0" smtClean="0"/>
              <a:t> will be compiled – the </a:t>
            </a:r>
            <a:r>
              <a:rPr lang="en-US" sz="2600" dirty="0" err="1" smtClean="0">
                <a:latin typeface="Lucida Console" pitchFamily="49" charset="0"/>
              </a:rPr>
              <a:t>main.o</a:t>
            </a:r>
            <a:r>
              <a:rPr lang="en-US" dirty="0" smtClean="0"/>
              <a:t> and </a:t>
            </a:r>
            <a:r>
              <a:rPr lang="en-US" sz="2600" dirty="0" err="1" smtClean="0">
                <a:latin typeface="Lucida Console" pitchFamily="49" charset="0"/>
              </a:rPr>
              <a:t>extra.o</a:t>
            </a:r>
            <a:r>
              <a:rPr lang="en-US" dirty="0" smtClean="0"/>
              <a:t> files will be used for linking.</a:t>
            </a:r>
          </a:p>
          <a:p>
            <a:endParaRPr lang="en-US" dirty="0" smtClean="0"/>
          </a:p>
          <a:p>
            <a:r>
              <a:rPr lang="en-US" dirty="0" smtClean="0"/>
              <a:t>To produce object files, without linking, use </a:t>
            </a:r>
            <a:r>
              <a:rPr lang="en-US" dirty="0" smtClean="0">
                <a:latin typeface="Lucida Console" pitchFamily="49" charset="0"/>
              </a:rPr>
              <a:t>-c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sz="2600" dirty="0" smtClean="0">
                <a:latin typeface="Lucida Console" pitchFamily="49" charset="0"/>
              </a:rPr>
              <a:t>cc –c </a:t>
            </a:r>
            <a:r>
              <a:rPr lang="en-US" sz="2600" dirty="0" err="1" smtClean="0">
                <a:latin typeface="Lucida Console" pitchFamily="49" charset="0"/>
              </a:rPr>
              <a:t>main.c</a:t>
            </a:r>
            <a:r>
              <a:rPr lang="en-US" sz="2600" dirty="0" smtClean="0">
                <a:latin typeface="Lucida Console" pitchFamily="49" charset="0"/>
              </a:rPr>
              <a:t> </a:t>
            </a:r>
            <a:r>
              <a:rPr lang="en-US" sz="2600" dirty="0" err="1" smtClean="0">
                <a:latin typeface="Lucida Console" pitchFamily="49" charset="0"/>
              </a:rPr>
              <a:t>extra.c</a:t>
            </a:r>
            <a:r>
              <a:rPr lang="en-US" sz="2600" dirty="0" smtClean="0">
                <a:latin typeface="Lucida Console" pitchFamily="49" charset="0"/>
              </a:rPr>
              <a:t> </a:t>
            </a:r>
            <a:r>
              <a:rPr lang="en-US" sz="2600" dirty="0" err="1" smtClean="0">
                <a:latin typeface="Lucida Console" pitchFamily="49" charset="0"/>
              </a:rPr>
              <a:t>more.c</a:t>
            </a:r>
            <a:endParaRPr lang="en-US" sz="26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preprocessor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2743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7030A0"/>
                </a:solidFill>
              </a:rPr>
              <a:t>preprocessor</a:t>
            </a:r>
            <a:r>
              <a:rPr lang="en-US" dirty="0" smtClean="0"/>
              <a:t> takes your source code and – following certain </a:t>
            </a:r>
            <a:r>
              <a:rPr lang="en-US" dirty="0" smtClean="0">
                <a:solidFill>
                  <a:srgbClr val="7030A0"/>
                </a:solidFill>
              </a:rPr>
              <a:t>directives</a:t>
            </a:r>
            <a:r>
              <a:rPr lang="en-US" dirty="0" smtClean="0"/>
              <a:t> that you give it – tweaks it in various ways before compilation.</a:t>
            </a:r>
          </a:p>
          <a:p>
            <a:r>
              <a:rPr lang="en-US" dirty="0" smtClean="0"/>
              <a:t>A directive is given as a line of source code starting with the </a:t>
            </a:r>
            <a:r>
              <a:rPr lang="en-US" dirty="0" smtClean="0">
                <a:latin typeface="Lucida Console" pitchFamily="49" charset="0"/>
              </a:rPr>
              <a:t>#</a:t>
            </a:r>
            <a:r>
              <a:rPr lang="en-US" dirty="0" smtClean="0"/>
              <a:t> symbol</a:t>
            </a:r>
          </a:p>
          <a:p>
            <a:r>
              <a:rPr lang="en-US" dirty="0" smtClean="0"/>
              <a:t>The preprocessor works in a very crude, “word-processor” way, simply cutting and pasting –</a:t>
            </a:r>
          </a:p>
          <a:p>
            <a:pPr>
              <a:buNone/>
            </a:pPr>
            <a:r>
              <a:rPr lang="en-US" dirty="0" smtClean="0"/>
              <a:t>	it doesn’t really know anything about C!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4267200"/>
            <a:ext cx="877163" cy="92333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Your</a:t>
            </a:r>
          </a:p>
          <a:p>
            <a:pPr algn="ctr"/>
            <a:r>
              <a:rPr lang="en-US" dirty="0" smtClean="0"/>
              <a:t>source</a:t>
            </a:r>
          </a:p>
          <a:p>
            <a:pPr algn="ctr"/>
            <a:r>
              <a:rPr lang="en-US" dirty="0" smtClean="0"/>
              <a:t>code</a:t>
            </a:r>
          </a:p>
        </p:txBody>
      </p:sp>
      <p:sp>
        <p:nvSpPr>
          <p:cNvPr id="9" name="Oval 8"/>
          <p:cNvSpPr/>
          <p:nvPr/>
        </p:nvSpPr>
        <p:spPr>
          <a:xfrm>
            <a:off x="457200" y="5486400"/>
            <a:ext cx="2057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Preprocessor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853260" y="4267200"/>
            <a:ext cx="1718740" cy="92333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Enhanced and</a:t>
            </a:r>
          </a:p>
          <a:p>
            <a:pPr algn="ctr"/>
            <a:r>
              <a:rPr lang="en-US" dirty="0" smtClean="0"/>
              <a:t>obfuscated</a:t>
            </a:r>
          </a:p>
          <a:p>
            <a:pPr algn="ctr"/>
            <a:r>
              <a:rPr lang="en-US" dirty="0" smtClean="0"/>
              <a:t>source code</a:t>
            </a:r>
            <a:endParaRPr lang="en-US" dirty="0"/>
          </a:p>
        </p:txBody>
      </p:sp>
      <p:cxnSp>
        <p:nvCxnSpPr>
          <p:cNvPr id="11" name="Elbow Connector 10"/>
          <p:cNvCxnSpPr>
            <a:stCxn id="8" idx="2"/>
            <a:endCxn id="9" idx="0"/>
          </p:cNvCxnSpPr>
          <p:nvPr/>
        </p:nvCxnSpPr>
        <p:spPr>
          <a:xfrm rot="16200000" flipH="1">
            <a:off x="1195306" y="5195806"/>
            <a:ext cx="295870" cy="28531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9" idx="6"/>
            <a:endCxn id="10" idx="1"/>
          </p:cNvCxnSpPr>
          <p:nvPr/>
        </p:nvCxnSpPr>
        <p:spPr>
          <a:xfrm flipV="1">
            <a:off x="2514600" y="4728865"/>
            <a:ext cx="338660" cy="110043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038600" y="5486400"/>
            <a:ext cx="2057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Compiler</a:t>
            </a:r>
            <a:endParaRPr lang="en-US" sz="1600" dirty="0"/>
          </a:p>
        </p:txBody>
      </p:sp>
      <p:cxnSp>
        <p:nvCxnSpPr>
          <p:cNvPr id="20" name="Elbow Connector 19"/>
          <p:cNvCxnSpPr>
            <a:stCxn id="10" idx="2"/>
            <a:endCxn id="18" idx="2"/>
          </p:cNvCxnSpPr>
          <p:nvPr/>
        </p:nvCxnSpPr>
        <p:spPr>
          <a:xfrm rot="16200000" flipH="1">
            <a:off x="3556230" y="5346930"/>
            <a:ext cx="638770" cy="32597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77000" y="4509655"/>
            <a:ext cx="2057400" cy="64633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Object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code</a:t>
            </a:r>
          </a:p>
        </p:txBody>
      </p:sp>
      <p:cxnSp>
        <p:nvCxnSpPr>
          <p:cNvPr id="24" name="Shape 23"/>
          <p:cNvCxnSpPr>
            <a:stCxn id="18" idx="6"/>
            <a:endCxn id="23" idx="1"/>
          </p:cNvCxnSpPr>
          <p:nvPr/>
        </p:nvCxnSpPr>
        <p:spPr>
          <a:xfrm flipV="1">
            <a:off x="6096000" y="4832821"/>
            <a:ext cx="381000" cy="99647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first program: Text </a:t>
            </a:r>
            <a:r>
              <a:rPr lang="en-US" dirty="0" err="1" smtClean="0"/>
              <a:t>rearranger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First line: pairs of nonnegative integers, separated by whitespace, then terminated by a negative integer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>
                <a:latin typeface="Lucida Console" pitchFamily="49" charset="0"/>
                <a:cs typeface="Courier New" pitchFamily="49" charset="0"/>
              </a:rPr>
              <a:t>x</a:t>
            </a:r>
            <a:r>
              <a:rPr lang="en-US" baseline="-25000" dirty="0" smtClean="0">
                <a:latin typeface="Lucida Console" pitchFamily="49" charset="0"/>
                <a:cs typeface="Courier New" pitchFamily="49" charset="0"/>
              </a:rPr>
              <a:t>1</a:t>
            </a:r>
            <a:r>
              <a:rPr lang="en-US" dirty="0" smtClean="0">
                <a:latin typeface="Lucida Console" pitchFamily="49" charset="0"/>
                <a:cs typeface="Courier New" pitchFamily="49" charset="0"/>
              </a:rPr>
              <a:t> y</a:t>
            </a:r>
            <a:r>
              <a:rPr lang="en-US" baseline="-25000" dirty="0" smtClean="0">
                <a:latin typeface="Lucida Console" pitchFamily="49" charset="0"/>
                <a:cs typeface="Courier New" pitchFamily="49" charset="0"/>
              </a:rPr>
              <a:t>1</a:t>
            </a:r>
            <a:r>
              <a:rPr lang="en-US" dirty="0" smtClean="0">
                <a:latin typeface="Lucida Console" pitchFamily="49" charset="0"/>
                <a:cs typeface="Courier New" pitchFamily="49" charset="0"/>
              </a:rPr>
              <a:t> x</a:t>
            </a:r>
            <a:r>
              <a:rPr lang="en-US" baseline="-25000" dirty="0" smtClean="0">
                <a:latin typeface="Lucida Console" pitchFamily="49" charset="0"/>
                <a:cs typeface="Courier New" pitchFamily="49" charset="0"/>
              </a:rPr>
              <a:t>2</a:t>
            </a:r>
            <a:r>
              <a:rPr lang="en-US" dirty="0" smtClean="0">
                <a:latin typeface="Lucida Console" pitchFamily="49" charset="0"/>
                <a:cs typeface="Courier New" pitchFamily="49" charset="0"/>
              </a:rPr>
              <a:t> y</a:t>
            </a:r>
            <a:r>
              <a:rPr lang="en-US" baseline="-25000" dirty="0" smtClean="0">
                <a:latin typeface="Lucida Console" pitchFamily="49" charset="0"/>
                <a:cs typeface="Courier New" pitchFamily="49" charset="0"/>
              </a:rPr>
              <a:t>2</a:t>
            </a:r>
            <a:r>
              <a:rPr lang="en-US" dirty="0" smtClean="0">
                <a:latin typeface="Lucida Console" pitchFamily="49" charset="0"/>
                <a:cs typeface="Courier New" pitchFamily="49" charset="0"/>
              </a:rPr>
              <a:t> … </a:t>
            </a:r>
            <a:r>
              <a:rPr lang="en-US" dirty="0" err="1" smtClean="0">
                <a:latin typeface="Lucida Console" pitchFamily="49" charset="0"/>
                <a:cs typeface="Courier New" pitchFamily="49" charset="0"/>
              </a:rPr>
              <a:t>x</a:t>
            </a:r>
            <a:r>
              <a:rPr lang="en-US" baseline="-25000" dirty="0" err="1" smtClean="0">
                <a:latin typeface="Lucida Console" pitchFamily="49" charset="0"/>
                <a:cs typeface="Courier New" pitchFamily="49" charset="0"/>
              </a:rPr>
              <a:t>n</a:t>
            </a:r>
            <a:r>
              <a:rPr lang="en-US" dirty="0" smtClean="0">
                <a:latin typeface="Lucida Console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Lucida Console" pitchFamily="49" charset="0"/>
                <a:cs typeface="Courier New" pitchFamily="49" charset="0"/>
              </a:rPr>
              <a:t>y</a:t>
            </a:r>
            <a:r>
              <a:rPr lang="en-US" baseline="-25000" dirty="0" err="1" smtClean="0">
                <a:latin typeface="Lucida Console" pitchFamily="49" charset="0"/>
                <a:cs typeface="Courier New" pitchFamily="49" charset="0"/>
              </a:rPr>
              <a:t>n</a:t>
            </a:r>
            <a:r>
              <a:rPr lang="en-US" dirty="0" smtClean="0">
                <a:latin typeface="Lucida Console" pitchFamily="49" charset="0"/>
                <a:cs typeface="Courier New" pitchFamily="49" charset="0"/>
              </a:rPr>
              <a:t> -1</a:t>
            </a:r>
          </a:p>
          <a:p>
            <a:pPr lvl="1"/>
            <a:r>
              <a:rPr lang="en-US" dirty="0" smtClean="0"/>
              <a:t>Each subsequent line: a string of characters</a:t>
            </a:r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For each string S, output substrings of S:</a:t>
            </a:r>
          </a:p>
          <a:p>
            <a:pPr lvl="2"/>
            <a:r>
              <a:rPr lang="en-US" dirty="0" smtClean="0"/>
              <a:t>First, the substring starting at location x</a:t>
            </a:r>
            <a:r>
              <a:rPr lang="en-US" baseline="-25000" dirty="0" smtClean="0"/>
              <a:t>1</a:t>
            </a:r>
            <a:r>
              <a:rPr lang="en-US" dirty="0" smtClean="0"/>
              <a:t> and ending at y</a:t>
            </a:r>
            <a:r>
              <a:rPr lang="en-US" baseline="-25000" dirty="0" smtClean="0"/>
              <a:t>1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Next, the substring starting at location x</a:t>
            </a:r>
            <a:r>
              <a:rPr lang="en-US" baseline="-25000" dirty="0" smtClean="0"/>
              <a:t>2</a:t>
            </a:r>
            <a:r>
              <a:rPr lang="en-US" dirty="0" smtClean="0"/>
              <a:t> and ending at y</a:t>
            </a:r>
            <a:r>
              <a:rPr lang="en-US" baseline="-25000" dirty="0" smtClean="0"/>
              <a:t>2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…</a:t>
            </a:r>
          </a:p>
          <a:p>
            <a:pPr lvl="2"/>
            <a:r>
              <a:rPr lang="en-US" dirty="0" smtClean="0"/>
              <a:t>Finally, the substring starting at location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and ending at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.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7225</TotalTime>
  <Words>1628</Words>
  <Application>Microsoft Office PowerPoint</Application>
  <PresentationFormat>On-screen Show (4:3)</PresentationFormat>
  <Paragraphs>293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Origin</vt:lpstr>
      <vt:lpstr>Introduction to C</vt:lpstr>
      <vt:lpstr>C: History</vt:lpstr>
      <vt:lpstr>C: Characteristics</vt:lpstr>
      <vt:lpstr>C: Dangers</vt:lpstr>
      <vt:lpstr>Separate compilation</vt:lpstr>
      <vt:lpstr>Separate compilation</vt:lpstr>
      <vt:lpstr>How to compile (UNIX)</vt:lpstr>
      <vt:lpstr>The preprocessor</vt:lpstr>
      <vt:lpstr>A first program: Text rearranger</vt:lpstr>
      <vt:lpstr>Sample input/output</vt:lpstr>
      <vt:lpstr>Use of comments</vt:lpstr>
      <vt:lpstr>Comments on comments</vt:lpstr>
      <vt:lpstr>Preprocessor directives</vt:lpstr>
      <vt:lpstr>Preprocessor directives</vt:lpstr>
      <vt:lpstr>Function prototypes</vt:lpstr>
      <vt:lpstr>Function prototypes</vt:lpstr>
      <vt:lpstr>The main() function</vt:lpstr>
      <vt:lpstr>The printf() function</vt:lpstr>
      <vt:lpstr>return vs. exit</vt:lpstr>
      <vt:lpstr>Pointers, arrays, strings</vt:lpstr>
      <vt:lpstr>Pointers, arrays, strings</vt:lpstr>
      <vt:lpstr>String layout and access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</dc:title>
  <dc:creator>Charles Wallace</dc:creator>
  <cp:lastModifiedBy>Charles Wallace</cp:lastModifiedBy>
  <cp:revision>140</cp:revision>
  <dcterms:created xsi:type="dcterms:W3CDTF">2007-06-13T23:23:09Z</dcterms:created>
  <dcterms:modified xsi:type="dcterms:W3CDTF">2007-07-18T04:41:12Z</dcterms:modified>
</cp:coreProperties>
</file>