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7" r:id="rId13"/>
    <p:sldId id="267" r:id="rId14"/>
    <p:sldId id="269" r:id="rId15"/>
    <p:sldId id="268" r:id="rId16"/>
    <p:sldId id="270" r:id="rId17"/>
    <p:sldId id="271" r:id="rId18"/>
    <p:sldId id="272" r:id="rId19"/>
    <p:sldId id="273" r:id="rId20"/>
    <p:sldId id="278" r:id="rId21"/>
    <p:sldId id="279" r:id="rId22"/>
    <p:sldId id="280" r:id="rId23"/>
    <p:sldId id="281" r:id="rId24"/>
    <p:sldId id="274" r:id="rId25"/>
    <p:sldId id="282" r:id="rId26"/>
    <p:sldId id="283" r:id="rId27"/>
    <p:sldId id="275" r:id="rId28"/>
    <p:sldId id="276" r:id="rId29"/>
    <p:sldId id="277" r:id="rId30"/>
    <p:sldId id="284" r:id="rId31"/>
    <p:sldId id="286" r:id="rId32"/>
    <p:sldId id="285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4" autoAdjust="0"/>
    <p:restoredTop sz="94718" autoAdjust="0"/>
  </p:normalViewPr>
  <p:slideViewPr>
    <p:cSldViewPr>
      <p:cViewPr varScale="1">
        <p:scale>
          <a:sx n="65" d="100"/>
          <a:sy n="65" d="100"/>
        </p:scale>
        <p:origin x="-108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7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DD683-B1D9-4688-BE03-9060E671CECB}" type="datetimeFigureOut">
              <a:rPr lang="en-US" smtClean="0"/>
              <a:pPr/>
              <a:t>6/22/2007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7BB6D-3315-4F6D-AFF9-2A06E6890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7BB6D-3315-4F6D-AFF9-2A06E689005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B6EA665-0BF5-44E1-84FD-623C6C44A29F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ECA21-0204-4365-876A-CF8BBECB1652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0998-7FBA-44C6-963A-4C10D2FD3284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9982-EC95-4064-AF80-57363458B1E6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1CC4390-51D5-49DB-B931-F467BB0A8F22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502F-E0A6-4AB1-9A45-9C7DBFBE9278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758D3-5CA3-456B-851B-584F99D3428A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57DB-9717-4B8E-B9AA-F4640D6AF7D8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E74F-9ACF-4996-8C90-A1E575662B52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103F-B0EC-424A-88EF-ACCDA18C9FB4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E0C8-CFFA-4ACE-A808-19B388E9C073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1A6D9E3-416D-46AE-B3B6-5E34F8078C11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 data types and declarations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(Reek, Ch. 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654552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Ranges of floating-point types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19400" y="6356350"/>
            <a:ext cx="36545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457200" y="1686560"/>
          <a:ext cx="8229600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24384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</a:t>
                      </a:r>
                      <a:r>
                        <a:rPr lang="en-US" baseline="0" dirty="0" smtClean="0"/>
                        <a:t>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 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Lucida Console" pitchFamily="49" charset="0"/>
                        </a:rPr>
                        <a:t>float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FLT_MIN (≤ -10</a:t>
                      </a:r>
                      <a:r>
                        <a:rPr lang="en-US" sz="1400" baseline="30000" dirty="0" smtClean="0">
                          <a:latin typeface="Lucida Console" pitchFamily="49" charset="0"/>
                        </a:rPr>
                        <a:t>37</a:t>
                      </a:r>
                      <a:r>
                        <a:rPr lang="en-US" sz="1400" dirty="0" smtClean="0">
                          <a:latin typeface="Lucida Console" pitchFamily="49" charset="0"/>
                        </a:rPr>
                        <a:t>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FLT_MAX (≤ -10</a:t>
                      </a:r>
                      <a:r>
                        <a:rPr lang="en-US" sz="1400" baseline="30000" dirty="0" smtClean="0">
                          <a:latin typeface="Lucida Console" pitchFamily="49" charset="0"/>
                        </a:rPr>
                        <a:t>37</a:t>
                      </a:r>
                      <a:r>
                        <a:rPr lang="en-US" sz="1400" dirty="0" smtClean="0">
                          <a:latin typeface="Lucida Console" pitchFamily="49" charset="0"/>
                        </a:rPr>
                        <a:t>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Lucida Console" pitchFamily="49" charset="0"/>
                        </a:rPr>
                        <a:t>double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DBL_MIN (≤ -FLT_MIN)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DBL_MAX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(≥ FLT_MAX)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Lucida Console" pitchFamily="49" charset="0"/>
                        </a:rPr>
                        <a:t>long</a:t>
                      </a:r>
                      <a:r>
                        <a:rPr lang="en-US" sz="2000" baseline="0" dirty="0" smtClean="0">
                          <a:latin typeface="Lucida Console" pitchFamily="49" charset="0"/>
                        </a:rPr>
                        <a:t> double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LDBL_MIN (≤ -DBL_MIN)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LDBL_MAX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 (≥ DBL_MAX)</a:t>
                      </a:r>
                      <a:endParaRPr lang="en-US" sz="1400" dirty="0" smtClean="0">
                        <a:latin typeface="Lucida Console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3400" y="3886200"/>
            <a:ext cx="760977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Floating-point literals must contain a decimal point, an exponent, or both.</a:t>
            </a:r>
          </a:p>
          <a:p>
            <a:endParaRPr lang="en-US" dirty="0" smtClean="0"/>
          </a:p>
          <a:p>
            <a:r>
              <a:rPr lang="en-US" sz="2000" dirty="0" smtClean="0">
                <a:latin typeface="Lucida Console" pitchFamily="49" charset="0"/>
              </a:rPr>
              <a:t>3.14159		25.		6.023e23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Danger: precision of floating-point values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Remember the Patriot story –</a:t>
            </a:r>
          </a:p>
          <a:p>
            <a:pPr lvl="1"/>
            <a:r>
              <a:rPr lang="en-US" dirty="0" smtClean="0"/>
              <a:t>How much error can your software tolerate?</a:t>
            </a:r>
          </a:p>
          <a:p>
            <a:r>
              <a:rPr lang="en-US" dirty="0" smtClean="0"/>
              <a:t>Testing for equality between two floating-point values: almost always a bad idea</a:t>
            </a:r>
          </a:p>
          <a:p>
            <a:pPr lvl="1"/>
            <a:r>
              <a:rPr lang="en-US" dirty="0" smtClean="0"/>
              <a:t>One idea: instead of simply using ==, call an “equality routine” to check whether the two values are within some margin of error.</a:t>
            </a:r>
          </a:p>
          <a:p>
            <a:pPr lvl="1"/>
            <a:r>
              <a:rPr lang="en-US" dirty="0" smtClean="0"/>
              <a:t>In general, use of floating-point values in safety-critical software should be avoided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Casting</a:t>
            </a:r>
            <a:r>
              <a:rPr lang="en-US" dirty="0" smtClean="0"/>
              <a:t>: converting one type to another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compiler will do a certain amount of type conversion for you: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a = ‘A’;    /* char literal converted to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*/</a:t>
            </a:r>
          </a:p>
          <a:p>
            <a:endParaRPr lang="en-US" dirty="0" smtClean="0"/>
          </a:p>
          <a:p>
            <a:r>
              <a:rPr lang="en-US" dirty="0" smtClean="0"/>
              <a:t>In some circumstances, you need to explicitly cast an expression as a different type – by putting the desired type name in parentheses before the expression</a:t>
            </a:r>
          </a:p>
          <a:p>
            <a:r>
              <a:rPr lang="en-US" dirty="0" smtClean="0"/>
              <a:t>e.g. </a:t>
            </a:r>
            <a:r>
              <a:rPr lang="en-US" sz="2000" dirty="0" smtClean="0">
                <a:latin typeface="Lucida Console" pitchFamily="49" charset="0"/>
              </a:rPr>
              <a:t>(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) 3.14159</a:t>
            </a:r>
            <a:r>
              <a:rPr lang="en-US" dirty="0" smtClean="0"/>
              <a:t> will return the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 value </a:t>
            </a:r>
            <a:r>
              <a:rPr lang="en-US" sz="2000" dirty="0" smtClean="0">
                <a:latin typeface="Lucida Console" pitchFamily="49" charset="0"/>
              </a:rPr>
              <a:t>3</a:t>
            </a:r>
            <a:endParaRPr lang="en-US" sz="2000" dirty="0" smtClean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pointer is nothing more than a memory location.</a:t>
            </a:r>
          </a:p>
          <a:p>
            <a:pPr lvl="1"/>
            <a:r>
              <a:rPr lang="en-US" dirty="0" smtClean="0"/>
              <a:t>In reality, it’s simply an integer value, that just happens to be interpreted as an address in memory</a:t>
            </a:r>
          </a:p>
          <a:p>
            <a:pPr lvl="1"/>
            <a:r>
              <a:rPr lang="en-US" dirty="0" smtClean="0"/>
              <a:t>It may help to visualize it as an arrow “pointing” to a data item</a:t>
            </a:r>
          </a:p>
          <a:p>
            <a:pPr lvl="1"/>
            <a:r>
              <a:rPr lang="en-US" dirty="0" smtClean="0"/>
              <a:t>It may help further to think of it as pointing to a data item of a particular type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352800" y="53340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0x0070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562600" y="3886200"/>
            <a:ext cx="12192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Lucida Console" pitchFamily="49" charset="0"/>
              </a:rPr>
              <a:t>0xfe4a10c5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8" name="Shape 7"/>
          <p:cNvCxnSpPr>
            <a:stCxn id="7" idx="1"/>
            <a:endCxn id="6" idx="0"/>
          </p:cNvCxnSpPr>
          <p:nvPr/>
        </p:nvCxnSpPr>
        <p:spPr>
          <a:xfrm rot="10800000" flipV="1">
            <a:off x="3771900" y="4191000"/>
            <a:ext cx="1790700" cy="1143000"/>
          </a:xfrm>
          <a:prstGeom prst="curvedConnector2">
            <a:avLst/>
          </a:prstGeom>
          <a:ln w="25400">
            <a:prstDash val="sysDash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3352800" y="5334000"/>
            <a:ext cx="838200" cy="609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Lucida Console" pitchFamily="49" charset="0"/>
              </a:rPr>
              <a:t>p</a:t>
            </a:r>
          </a:p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76600" y="5943600"/>
            <a:ext cx="11144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Lucida Console" pitchFamily="49" charset="0"/>
              </a:rPr>
              <a:t>0xfe4a10c5</a:t>
            </a:r>
          </a:p>
          <a:p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0" y="53340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0xae12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33600" y="5943600"/>
            <a:ext cx="11144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Lucida Console" pitchFamily="49" charset="0"/>
              </a:rPr>
              <a:t>0xfe4a10c4</a:t>
            </a:r>
          </a:p>
          <a:p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4448192" y="53340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0x015e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371992" y="5943600"/>
            <a:ext cx="11144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Lucida Console" pitchFamily="49" charset="0"/>
              </a:rPr>
              <a:t>0xfe4a10c6</a:t>
            </a:r>
          </a:p>
          <a:p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676400" y="5410200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...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5427856" y="5410200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...</a:t>
            </a:r>
            <a:endParaRPr lang="en-US" sz="2400" dirty="0"/>
          </a:p>
        </p:txBody>
      </p:sp>
      <p:sp>
        <p:nvSpPr>
          <p:cNvPr id="28" name="Rounded Rectangle 27"/>
          <p:cNvSpPr/>
          <p:nvPr/>
        </p:nvSpPr>
        <p:spPr>
          <a:xfrm>
            <a:off x="5562600" y="3886200"/>
            <a:ext cx="1219200" cy="609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latin typeface="Lucida Console" pitchFamily="49" charset="0"/>
            </a:endParaRPr>
          </a:p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 *)</a:t>
            </a:r>
            <a:endParaRPr lang="en-US" sz="12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6" grpId="0"/>
      <p:bldP spid="20" grpId="0" animBg="1"/>
      <p:bldP spid="21" grpId="0"/>
      <p:bldP spid="22" grpId="0" animBg="1"/>
      <p:bldP spid="23" grpId="0"/>
      <p:bldP spid="24" grpId="0"/>
      <p:bldP spid="25" grpId="0"/>
      <p:bldP spid="28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 variables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pointer variable is just like any other variable</a:t>
            </a:r>
          </a:p>
          <a:p>
            <a:pPr lvl="1"/>
            <a:r>
              <a:rPr lang="en-US" dirty="0" smtClean="0"/>
              <a:t>It contains a value – in this case, a value interpreted as a memory location.</a:t>
            </a:r>
          </a:p>
          <a:p>
            <a:pPr lvl="1"/>
            <a:r>
              <a:rPr lang="en-US" dirty="0" smtClean="0"/>
              <a:t>Since it’s a variable, its value can change...</a:t>
            </a:r>
          </a:p>
          <a:p>
            <a:pPr lvl="1"/>
            <a:r>
              <a:rPr lang="en-US" dirty="0" smtClean="0"/>
              <a:t>... and since it occupies some address in memory, there’s no reason why another pointer can’t point to it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352800" y="53340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0x0070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562600" y="3886200"/>
            <a:ext cx="12192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Lucida Console" pitchFamily="49" charset="0"/>
              </a:rPr>
              <a:t>0xfe4a10c5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8" name="Shape 7"/>
          <p:cNvCxnSpPr>
            <a:stCxn id="7" idx="1"/>
            <a:endCxn id="6" idx="0"/>
          </p:cNvCxnSpPr>
          <p:nvPr/>
        </p:nvCxnSpPr>
        <p:spPr>
          <a:xfrm rot="10800000" flipV="1">
            <a:off x="3771900" y="4191000"/>
            <a:ext cx="1790700" cy="1143000"/>
          </a:xfrm>
          <a:prstGeom prst="curvedConnector2">
            <a:avLst/>
          </a:prstGeom>
          <a:ln w="25400">
            <a:prstDash val="sysDash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3352800" y="5334000"/>
            <a:ext cx="838200" cy="609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Lucida Console" pitchFamily="49" charset="0"/>
              </a:rPr>
              <a:t>p</a:t>
            </a:r>
          </a:p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76600" y="5943600"/>
            <a:ext cx="11144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Lucida Console" pitchFamily="49" charset="0"/>
              </a:rPr>
              <a:t>0xfe4a10c5</a:t>
            </a:r>
          </a:p>
          <a:p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0" y="53340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0xae12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33600" y="5943600"/>
            <a:ext cx="11144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Lucida Console" pitchFamily="49" charset="0"/>
              </a:rPr>
              <a:t>0xfe4a10c4</a:t>
            </a:r>
          </a:p>
          <a:p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4448192" y="53340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0x0071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371992" y="5943600"/>
            <a:ext cx="11144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Lucida Console" pitchFamily="49" charset="0"/>
              </a:rPr>
              <a:t>0xfe4a10c6</a:t>
            </a:r>
          </a:p>
          <a:p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676400" y="5410200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...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5427856" y="5410200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...</a:t>
            </a:r>
            <a:endParaRPr lang="en-US" sz="2400" dirty="0"/>
          </a:p>
        </p:txBody>
      </p:sp>
      <p:sp>
        <p:nvSpPr>
          <p:cNvPr id="28" name="Rounded Rectangle 27"/>
          <p:cNvSpPr/>
          <p:nvPr/>
        </p:nvSpPr>
        <p:spPr>
          <a:xfrm>
            <a:off x="5562600" y="3886200"/>
            <a:ext cx="1219200" cy="609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latin typeface="Lucida Console" pitchFamily="49" charset="0"/>
            </a:endParaRPr>
          </a:p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 *)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562600" y="3886200"/>
            <a:ext cx="12192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0xfe4a10c6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 *)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30" name="Shape 29"/>
          <p:cNvCxnSpPr>
            <a:stCxn id="19" idx="1"/>
            <a:endCxn id="22" idx="0"/>
          </p:cNvCxnSpPr>
          <p:nvPr/>
        </p:nvCxnSpPr>
        <p:spPr>
          <a:xfrm rot="10800000" flipV="1">
            <a:off x="4867292" y="4191000"/>
            <a:ext cx="695308" cy="1143000"/>
          </a:xfrm>
          <a:prstGeom prst="curvedConnector2">
            <a:avLst/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638800" y="3657600"/>
            <a:ext cx="11144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Lucida Console" pitchFamily="49" charset="0"/>
              </a:rPr>
              <a:t>0xcda200bd</a:t>
            </a:r>
          </a:p>
          <a:p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7239000" y="4876800"/>
            <a:ext cx="1219200" cy="609600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0xcda200bd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 **)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35" name="Shape 34"/>
          <p:cNvCxnSpPr>
            <a:stCxn id="33" idx="0"/>
            <a:endCxn id="19" idx="3"/>
          </p:cNvCxnSpPr>
          <p:nvPr/>
        </p:nvCxnSpPr>
        <p:spPr>
          <a:xfrm rot="16200000" flipV="1">
            <a:off x="6972300" y="4000500"/>
            <a:ext cx="685800" cy="1066800"/>
          </a:xfrm>
          <a:prstGeom prst="curvedConnector2">
            <a:avLst/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4449096" y="5334000"/>
            <a:ext cx="838200" cy="609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Lucida Console" pitchFamily="49" charset="0"/>
              </a:rPr>
              <a:t>q</a:t>
            </a:r>
          </a:p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9" grpId="0" animBg="1"/>
      <p:bldP spid="31" grpId="0"/>
      <p:bldP spid="33" grpId="0" animBg="1"/>
      <p:bldP spid="4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Reek uses the metaphor of “street address” vs. “house” to distinguish a pointer (address) from the data it points to</a:t>
            </a:r>
          </a:p>
          <a:p>
            <a:pPr lvl="1"/>
            <a:r>
              <a:rPr lang="en-US" dirty="0" smtClean="0"/>
              <a:t>OK, but don’t forget that the data at an address may change, possibly quite rapidly</a:t>
            </a:r>
          </a:p>
          <a:p>
            <a:r>
              <a:rPr lang="en-US" dirty="0" smtClean="0"/>
              <a:t>Maybe a better metaphor: Imagine a parking lot with numbered spaces. Over time, space #135 may have a Ford in it, then a Porsche, then a </a:t>
            </a:r>
            <a:r>
              <a:rPr lang="en-US" dirty="0" err="1" smtClean="0"/>
              <a:t>Yugo</a:t>
            </a:r>
            <a:r>
              <a:rPr lang="en-US" dirty="0" smtClean="0"/>
              <a:t>,...</a:t>
            </a:r>
          </a:p>
          <a:p>
            <a:pPr lvl="1"/>
            <a:r>
              <a:rPr lang="en-US" dirty="0" smtClean="0"/>
              <a:t>Here the “pointer” is the space number, and the data is the make of car.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declarations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variable without an initializing expression contains “garbage” until it is assigned a value.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a;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float f;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 	*m, **pm;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/* m is a pointer to char */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/* pm is a pointer to a pointer to char */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200400" y="2362200"/>
            <a:ext cx="838200" cy="60960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???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200400" y="3429000"/>
            <a:ext cx="914400" cy="6096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???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76246" y="29718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a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0" y="40386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f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562600" y="38862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 *)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239000" y="4876800"/>
            <a:ext cx="1143000" cy="609600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 **)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13" name="Curved Connector 12"/>
          <p:cNvCxnSpPr>
            <a:stCxn id="10" idx="0"/>
          </p:cNvCxnSpPr>
          <p:nvPr/>
        </p:nvCxnSpPr>
        <p:spPr>
          <a:xfrm rot="5400000" flipH="1" flipV="1">
            <a:off x="5962650" y="3219450"/>
            <a:ext cx="762000" cy="5715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/>
          <p:cNvCxnSpPr>
            <a:stCxn id="11" idx="0"/>
          </p:cNvCxnSpPr>
          <p:nvPr/>
        </p:nvCxnSpPr>
        <p:spPr>
          <a:xfrm rot="16200000" flipV="1">
            <a:off x="7105650" y="4171950"/>
            <a:ext cx="762000" cy="6477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214646" y="44196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m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65757" y="5410200"/>
            <a:ext cx="492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pm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initialization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pPr>
              <a:buNone/>
            </a:pPr>
            <a:endParaRPr lang="en-US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dirty="0" err="1" smtClean="0">
                <a:latin typeface="Lucida Console" pitchFamily="49" charset="0"/>
              </a:rPr>
              <a:t>int</a:t>
            </a:r>
            <a:r>
              <a:rPr lang="en-US" dirty="0" smtClean="0">
                <a:latin typeface="Lucida Console" pitchFamily="49" charset="0"/>
              </a:rPr>
              <a:t> a = 17;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float 3.14;</a:t>
            </a:r>
          </a:p>
          <a:p>
            <a:pPr>
              <a:buNone/>
            </a:pPr>
            <a:endParaRPr lang="en-US" dirty="0" smtClean="0">
              <a:latin typeface="Lucida Console" pitchFamily="49" charset="0"/>
            </a:endParaRPr>
          </a:p>
          <a:p>
            <a:pPr>
              <a:buNone/>
            </a:pPr>
            <a:endParaRPr lang="en-US" dirty="0" smtClean="0">
              <a:latin typeface="Lucida Console" pitchFamily="49" charset="0"/>
            </a:endParaRPr>
          </a:p>
          <a:p>
            <a:pPr>
              <a:buNone/>
            </a:pPr>
            <a:endParaRPr lang="en-US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char	*m = ″dog″,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		**pm = &amp;m;</a:t>
            </a:r>
          </a:p>
          <a:p>
            <a:r>
              <a:rPr lang="en-US" dirty="0" smtClean="0"/>
              <a:t>The string literal </a:t>
            </a:r>
            <a:r>
              <a:rPr lang="en-US" sz="2400" dirty="0" smtClean="0">
                <a:latin typeface="Lucida Console" pitchFamily="49" charset="0"/>
              </a:rPr>
              <a:t>″dog″</a:t>
            </a:r>
            <a:r>
              <a:rPr lang="en-US" sz="2800" dirty="0" smtClean="0">
                <a:latin typeface="Lucida Console" pitchFamily="49" charset="0"/>
              </a:rPr>
              <a:t> </a:t>
            </a:r>
            <a:r>
              <a:rPr lang="en-US" dirty="0" smtClean="0"/>
              <a:t>generates a sequence</a:t>
            </a:r>
          </a:p>
          <a:p>
            <a:pPr>
              <a:buNone/>
            </a:pPr>
            <a:r>
              <a:rPr lang="en-US" dirty="0" smtClean="0"/>
              <a:t>	of four characters in memory.</a:t>
            </a:r>
          </a:p>
          <a:p>
            <a:r>
              <a:rPr lang="en-US" sz="2400" dirty="0" smtClean="0">
                <a:latin typeface="Lucida Console" pitchFamily="49" charset="0"/>
              </a:rPr>
              <a:t>m</a:t>
            </a:r>
            <a:r>
              <a:rPr lang="en-US" dirty="0" smtClean="0"/>
              <a:t> then points to the first of these characters,</a:t>
            </a:r>
          </a:p>
          <a:p>
            <a:r>
              <a:rPr lang="en-US" dirty="0" smtClean="0"/>
              <a:t>and </a:t>
            </a:r>
            <a:r>
              <a:rPr lang="en-US" sz="2400" dirty="0" smtClean="0">
                <a:latin typeface="Lucida Console" pitchFamily="49" charset="0"/>
              </a:rPr>
              <a:t>mp</a:t>
            </a:r>
            <a:r>
              <a:rPr lang="en-US" dirty="0" smtClean="0"/>
              <a:t> points to </a:t>
            </a:r>
            <a:r>
              <a:rPr lang="en-US" sz="2400" dirty="0" smtClean="0">
                <a:latin typeface="Lucida Console" pitchFamily="49" charset="0"/>
              </a:rPr>
              <a:t>&amp;m</a:t>
            </a:r>
            <a:r>
              <a:rPr lang="en-US" dirty="0" smtClean="0"/>
              <a:t>, the address of </a:t>
            </a:r>
            <a:r>
              <a:rPr lang="en-US" sz="2400" dirty="0" smtClean="0">
                <a:latin typeface="Lucida Console" pitchFamily="49" charset="0"/>
              </a:rPr>
              <a:t>m</a:t>
            </a:r>
            <a:r>
              <a:rPr lang="en-US" dirty="0" smtClean="0"/>
              <a:t>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200400" y="2362200"/>
            <a:ext cx="838200" cy="60960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17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200400" y="3429000"/>
            <a:ext cx="914400" cy="6096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3.14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76246" y="29718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a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0" y="40386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f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562600" y="38862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 *)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239000" y="4876800"/>
            <a:ext cx="1143000" cy="609600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 **)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13" name="Curved Connector 12"/>
          <p:cNvCxnSpPr>
            <a:stCxn id="10" idx="0"/>
            <a:endCxn id="19" idx="2"/>
          </p:cNvCxnSpPr>
          <p:nvPr/>
        </p:nvCxnSpPr>
        <p:spPr>
          <a:xfrm rot="16200000" flipV="1">
            <a:off x="5334000" y="3162300"/>
            <a:ext cx="762000" cy="6858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/>
          <p:cNvCxnSpPr>
            <a:stCxn id="11" idx="0"/>
            <a:endCxn id="10" idx="3"/>
          </p:cNvCxnSpPr>
          <p:nvPr/>
        </p:nvCxnSpPr>
        <p:spPr>
          <a:xfrm rot="16200000" flipV="1">
            <a:off x="6838950" y="3905250"/>
            <a:ext cx="685800" cy="1257300"/>
          </a:xfrm>
          <a:prstGeom prst="curvedConnector2">
            <a:avLst/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214646" y="44196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m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65757" y="5410200"/>
            <a:ext cx="492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pm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9530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d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8674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o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7818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g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76962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NUL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declaration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Subtle but important point: There are no “array variables” in C. Why not?</a:t>
            </a:r>
          </a:p>
          <a:p>
            <a:endParaRPr lang="en-US" dirty="0" smtClean="0"/>
          </a:p>
          <a:p>
            <a:pPr>
              <a:buNone/>
            </a:pPr>
            <a:endParaRPr lang="en-US" sz="22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 m[4];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declaration creates a sequence of four spaces for </a:t>
            </a:r>
            <a:r>
              <a:rPr lang="en-US" sz="2200" dirty="0" smtClean="0">
                <a:latin typeface="Lucida Console" pitchFamily="49" charset="0"/>
              </a:rPr>
              <a:t>char</a:t>
            </a:r>
            <a:r>
              <a:rPr lang="en-US" dirty="0" smtClean="0"/>
              <a:t>s.</a:t>
            </a:r>
          </a:p>
          <a:p>
            <a:r>
              <a:rPr lang="en-US" dirty="0" smtClean="0"/>
              <a:t>The array name m refers to a </a:t>
            </a:r>
            <a:r>
              <a:rPr lang="en-US" i="1" dirty="0" smtClean="0"/>
              <a:t>constant</a:t>
            </a:r>
            <a:r>
              <a:rPr lang="en-US" dirty="0" smtClean="0"/>
              <a:t> pointer –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not</a:t>
            </a:r>
            <a:r>
              <a:rPr lang="en-US" dirty="0" smtClean="0"/>
              <a:t> a variable</a:t>
            </a:r>
          </a:p>
          <a:p>
            <a:pPr lvl="1"/>
            <a:r>
              <a:rPr lang="en-US" dirty="0" smtClean="0"/>
              <a:t>Of course, the contents of the four char spaces may vary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sz="2200" dirty="0" smtClean="0">
                <a:latin typeface="Lucida Console" pitchFamily="49" charset="0"/>
              </a:rPr>
              <a:t>m[2] = 42;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895600" y="25146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 [])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7" name="Curved Connector 6"/>
          <p:cNvCxnSpPr>
            <a:stCxn id="6" idx="3"/>
            <a:endCxn id="9" idx="1"/>
          </p:cNvCxnSpPr>
          <p:nvPr/>
        </p:nvCxnSpPr>
        <p:spPr>
          <a:xfrm>
            <a:off x="3886200" y="2819400"/>
            <a:ext cx="1066800" cy="1588"/>
          </a:xfrm>
          <a:prstGeom prst="curvedConnector3">
            <a:avLst>
              <a:gd name="adj1" fmla="val 50000"/>
            </a:avLst>
          </a:prstGeom>
          <a:ln w="254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581400" y="31242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m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9530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???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8674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???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7818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???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6962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???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7818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42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pic>
        <p:nvPicPr>
          <p:cNvPr id="19" name="Picture 2" descr="C:\Users\CRW\AppData\Local\Microsoft\Windows\Temporary Internet Files\Content.IE5\Q1OZ61IL\MCj043159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3139486"/>
            <a:ext cx="365714" cy="3657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Lucida Console" pitchFamily="49" charset="0"/>
              </a:rPr>
              <a:t>typedef</a:t>
            </a:r>
            <a:endParaRPr lang="en-US" dirty="0">
              <a:latin typeface="Lucida Console" pitchFamily="49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convenient way of abbreviating type names</a:t>
            </a:r>
          </a:p>
          <a:p>
            <a:r>
              <a:rPr lang="en-US" dirty="0" smtClean="0"/>
              <a:t>Usage: keyword </a:t>
            </a:r>
            <a:r>
              <a:rPr lang="en-US" sz="2000" dirty="0" err="1" smtClean="0">
                <a:latin typeface="Lucida Console" pitchFamily="49" charset="0"/>
              </a:rPr>
              <a:t>typedef</a:t>
            </a:r>
            <a:r>
              <a:rPr lang="en-US" dirty="0" smtClean="0"/>
              <a:t>, followed by type definition, followed by new type name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typedef</a:t>
            </a:r>
            <a:r>
              <a:rPr lang="en-US" sz="2000" dirty="0" smtClean="0">
                <a:latin typeface="Lucida Console" pitchFamily="49" charset="0"/>
              </a:rPr>
              <a:t> char *</a:t>
            </a:r>
            <a:r>
              <a:rPr lang="en-US" sz="2000" dirty="0" err="1" smtClean="0">
                <a:latin typeface="Lucida Console" pitchFamily="49" charset="0"/>
              </a:rPr>
              <a:t>ptr_to_char</a:t>
            </a:r>
            <a:r>
              <a:rPr lang="en-US" sz="20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ptr_to_char</a:t>
            </a:r>
            <a:r>
              <a:rPr lang="en-US" sz="2000" dirty="0" smtClean="0">
                <a:latin typeface="Lucida Console" pitchFamily="49" charset="0"/>
              </a:rPr>
              <a:t> p;	/* p is of type (char *) */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basic data types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Integer: </a:t>
            </a:r>
            <a:r>
              <a:rPr lang="en-US" sz="2000" dirty="0" smtClean="0">
                <a:latin typeface="Lucida Console" pitchFamily="49" charset="0"/>
              </a:rPr>
              <a:t>char</a:t>
            </a:r>
            <a:r>
              <a:rPr lang="en-US" dirty="0" smtClean="0"/>
              <a:t>, </a:t>
            </a:r>
            <a:r>
              <a:rPr lang="en-US" sz="2000" dirty="0" smtClean="0">
                <a:latin typeface="Lucida Console" pitchFamily="49" charset="0"/>
              </a:rPr>
              <a:t>short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,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, </a:t>
            </a:r>
            <a:r>
              <a:rPr lang="en-US" sz="2000" dirty="0" smtClean="0">
                <a:latin typeface="Lucida Console" pitchFamily="49" charset="0"/>
              </a:rPr>
              <a:t>long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, </a:t>
            </a:r>
            <a:r>
              <a:rPr lang="en-US" sz="2000" dirty="0" err="1" smtClean="0">
                <a:latin typeface="Lucida Console" pitchFamily="49" charset="0"/>
              </a:rPr>
              <a:t>enum</a:t>
            </a:r>
            <a:endParaRPr lang="en-US" sz="2000" dirty="0" smtClean="0">
              <a:latin typeface="Lucida Console" pitchFamily="49" charset="0"/>
            </a:endParaRPr>
          </a:p>
          <a:p>
            <a:r>
              <a:rPr lang="en-US" dirty="0" smtClean="0"/>
              <a:t>Floating-point: </a:t>
            </a:r>
            <a:r>
              <a:rPr lang="en-US" sz="2000" dirty="0" smtClean="0">
                <a:latin typeface="Lucida Console" pitchFamily="49" charset="0"/>
              </a:rPr>
              <a:t>float</a:t>
            </a:r>
            <a:r>
              <a:rPr lang="en-US" dirty="0" smtClean="0"/>
              <a:t>, </a:t>
            </a:r>
            <a:r>
              <a:rPr lang="en-US" sz="2000" dirty="0" smtClean="0">
                <a:latin typeface="Lucida Console" pitchFamily="49" charset="0"/>
              </a:rPr>
              <a:t>double</a:t>
            </a:r>
            <a:r>
              <a:rPr lang="en-US" dirty="0" smtClean="0"/>
              <a:t>, </a:t>
            </a:r>
            <a:r>
              <a:rPr lang="en-US" sz="2000" dirty="0" smtClean="0">
                <a:latin typeface="Lucida Console" pitchFamily="49" charset="0"/>
              </a:rPr>
              <a:t>long double</a:t>
            </a:r>
          </a:p>
          <a:p>
            <a:r>
              <a:rPr lang="en-US" dirty="0" smtClean="0"/>
              <a:t>Pointer</a:t>
            </a:r>
          </a:p>
          <a:p>
            <a:r>
              <a:rPr lang="en-US" dirty="0" smtClean="0"/>
              <a:t>Aggregate:</a:t>
            </a:r>
            <a:r>
              <a:rPr lang="en-US" sz="28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, union</a:t>
            </a:r>
            <a:endParaRPr lang="en-US" dirty="0" smtClean="0"/>
          </a:p>
          <a:p>
            <a:pPr lvl="1"/>
            <a:r>
              <a:rPr lang="en-US" dirty="0" smtClean="0"/>
              <a:t>Reek categorizes arrays as “aggregate” types –</a:t>
            </a:r>
          </a:p>
          <a:p>
            <a:pPr lvl="1">
              <a:buNone/>
            </a:pPr>
            <a:r>
              <a:rPr lang="en-US" dirty="0" smtClean="0"/>
              <a:t>	fair enough, but as we’ve seen, arrays also have a lot in common with pointers</a:t>
            </a:r>
          </a:p>
          <a:p>
            <a:r>
              <a:rPr lang="en-US" dirty="0" smtClean="0"/>
              <a:t>Integer and floating-point types are atomic, but pointers and aggregate types combine with other types, to form a virtually limitless variety of types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Constant declarations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keyword </a:t>
            </a:r>
            <a:r>
              <a:rPr lang="en-US" sz="2000" dirty="0" smtClean="0">
                <a:latin typeface="Lucida Console" pitchFamily="49" charset="0"/>
              </a:rPr>
              <a:t>const</a:t>
            </a:r>
            <a:r>
              <a:rPr lang="en-US" dirty="0" smtClean="0"/>
              <a:t> makes the declared entity a constant rather than a variable:</a:t>
            </a:r>
          </a:p>
          <a:p>
            <a:pPr>
              <a:buNone/>
            </a:pPr>
            <a:r>
              <a:rPr lang="en-US" dirty="0" smtClean="0"/>
              <a:t>	It is given an initial value and then cannot be changed</a:t>
            </a:r>
          </a:p>
          <a:p>
            <a:endParaRPr lang="en-US" dirty="0" smtClean="0"/>
          </a:p>
          <a:p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	const	a = 17;</a:t>
            </a:r>
            <a:endParaRPr lang="en-US" sz="2000" dirty="0">
              <a:latin typeface="Lucida Console" pitchFamily="49" charset="0"/>
            </a:endParaRPr>
          </a:p>
        </p:txBody>
      </p:sp>
      <p:pic>
        <p:nvPicPr>
          <p:cNvPr id="1026" name="Picture 2" descr="C:\Users\CRW\AppData\Local\Microsoft\Windows\Temporary Internet Files\Content.IE5\Q1OZ61IL\MCj043159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4191000"/>
            <a:ext cx="365714" cy="365714"/>
          </a:xfrm>
          <a:prstGeom prst="rect">
            <a:avLst/>
          </a:prstGeom>
          <a:noFill/>
        </p:spPr>
      </p:pic>
      <p:sp>
        <p:nvSpPr>
          <p:cNvPr id="7" name="Rounded Rectangle 6"/>
          <p:cNvSpPr/>
          <p:nvPr/>
        </p:nvSpPr>
        <p:spPr>
          <a:xfrm>
            <a:off x="4114800" y="3562290"/>
            <a:ext cx="838200" cy="60960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17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90646" y="417189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a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Constant declarations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a = 17;</a:t>
            </a:r>
          </a:p>
          <a:p>
            <a:endParaRPr lang="en-US" sz="2000" dirty="0" smtClean="0">
              <a:latin typeface="Lucida Console" pitchFamily="49" charset="0"/>
            </a:endParaRPr>
          </a:p>
          <a:p>
            <a:endParaRPr lang="en-US" sz="2000" dirty="0" smtClean="0">
              <a:latin typeface="Lucida Console" pitchFamily="49" charset="0"/>
            </a:endParaRPr>
          </a:p>
          <a:p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* const pa = &amp;a;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The pointer pa will always point to the same address, but the data content at that address can be changed: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*pa = 42;</a:t>
            </a:r>
          </a:p>
          <a:p>
            <a:endParaRPr lang="en-US" sz="2400" dirty="0" smtClean="0"/>
          </a:p>
          <a:p>
            <a:endParaRPr lang="en-US" sz="2000" dirty="0">
              <a:latin typeface="Lucida Console" pitchFamily="49" charset="0"/>
            </a:endParaRPr>
          </a:p>
        </p:txBody>
      </p:sp>
      <p:pic>
        <p:nvPicPr>
          <p:cNvPr id="1026" name="Picture 2" descr="C:\Users\CRW\AppData\Local\Microsoft\Windows\Temporary Internet Files\Content.IE5\Q1OZ61IL\MCj043159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92086" y="3276600"/>
            <a:ext cx="365714" cy="365714"/>
          </a:xfrm>
          <a:prstGeom prst="rect">
            <a:avLst/>
          </a:prstGeom>
          <a:noFill/>
        </p:spPr>
      </p:pic>
      <p:sp>
        <p:nvSpPr>
          <p:cNvPr id="7" name="Rounded Rectangle 6"/>
          <p:cNvSpPr/>
          <p:nvPr/>
        </p:nvSpPr>
        <p:spPr>
          <a:xfrm>
            <a:off x="4724400" y="1219200"/>
            <a:ext cx="838200" cy="60960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17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57800" y="17526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a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648200" y="26670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 *)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22557" y="3257490"/>
            <a:ext cx="492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pa</a:t>
            </a:r>
            <a:endParaRPr lang="en-US" sz="2000" dirty="0">
              <a:latin typeface="Lucida Console" pitchFamily="49" charset="0"/>
            </a:endParaRPr>
          </a:p>
        </p:txBody>
      </p:sp>
      <p:cxnSp>
        <p:nvCxnSpPr>
          <p:cNvPr id="12" name="Curved Connector 11"/>
          <p:cNvCxnSpPr>
            <a:stCxn id="9" idx="0"/>
            <a:endCxn id="7" idx="2"/>
          </p:cNvCxnSpPr>
          <p:nvPr/>
        </p:nvCxnSpPr>
        <p:spPr>
          <a:xfrm rot="5400000" flipH="1" flipV="1">
            <a:off x="4724400" y="2247900"/>
            <a:ext cx="838200" cy="1588"/>
          </a:xfrm>
          <a:prstGeom prst="curvedConnector3">
            <a:avLst>
              <a:gd name="adj1" fmla="val 5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4724400" y="1219200"/>
            <a:ext cx="838200" cy="60960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42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Curved Connector 11"/>
          <p:cNvCxnSpPr>
            <a:stCxn id="9" idx="0"/>
            <a:endCxn id="7" idx="2"/>
          </p:cNvCxnSpPr>
          <p:nvPr/>
        </p:nvCxnSpPr>
        <p:spPr>
          <a:xfrm rot="5400000" flipH="1" flipV="1">
            <a:off x="4724400" y="2247900"/>
            <a:ext cx="838200" cy="1588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Constant declarations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a = 17;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b = 42;</a:t>
            </a:r>
          </a:p>
          <a:p>
            <a:endParaRPr lang="en-US" sz="2000" dirty="0" smtClean="0">
              <a:latin typeface="Lucida Console" pitchFamily="49" charset="0"/>
            </a:endParaRPr>
          </a:p>
          <a:p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const * pa = &amp;a;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The pointer pa can be changed, but the data content that it’s pointing to cannot be changed: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pa = &amp;b;</a:t>
            </a:r>
          </a:p>
          <a:p>
            <a:endParaRPr lang="en-US" sz="2400" dirty="0" smtClean="0"/>
          </a:p>
          <a:p>
            <a:endParaRPr lang="en-US" sz="2000" dirty="0">
              <a:latin typeface="Lucida Console" pitchFamily="49" charset="0"/>
            </a:endParaRPr>
          </a:p>
        </p:txBody>
      </p:sp>
      <p:pic>
        <p:nvPicPr>
          <p:cNvPr id="1026" name="Picture 2" descr="C:\Users\CRW\AppData\Local\Microsoft\Windows\Temporary Internet Files\Content.IE5\Q1OZ61IL\MCj043159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1828800"/>
            <a:ext cx="365714" cy="365714"/>
          </a:xfrm>
          <a:prstGeom prst="rect">
            <a:avLst/>
          </a:prstGeom>
          <a:noFill/>
        </p:spPr>
      </p:pic>
      <p:sp>
        <p:nvSpPr>
          <p:cNvPr id="7" name="Rounded Rectangle 6"/>
          <p:cNvSpPr/>
          <p:nvPr/>
        </p:nvSpPr>
        <p:spPr>
          <a:xfrm>
            <a:off x="4724400" y="1219200"/>
            <a:ext cx="838200" cy="60960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17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57800" y="17526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a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648200" y="26670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 *)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22557" y="3257490"/>
            <a:ext cx="492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pa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172200" y="1219200"/>
            <a:ext cx="838200" cy="60960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42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05600" y="17526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b</a:t>
            </a:r>
            <a:endParaRPr lang="en-US" sz="2000" dirty="0">
              <a:latin typeface="Lucida Console" pitchFamily="49" charset="0"/>
            </a:endParaRPr>
          </a:p>
        </p:txBody>
      </p:sp>
      <p:cxnSp>
        <p:nvCxnSpPr>
          <p:cNvPr id="16" name="Curved Connector 15"/>
          <p:cNvCxnSpPr>
            <a:stCxn id="9" idx="0"/>
            <a:endCxn id="13" idx="2"/>
          </p:cNvCxnSpPr>
          <p:nvPr/>
        </p:nvCxnSpPr>
        <p:spPr>
          <a:xfrm rot="5400000" flipH="1" flipV="1">
            <a:off x="5448300" y="1524000"/>
            <a:ext cx="838200" cy="14478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2" descr="C:\Users\CRW\AppData\Local\Microsoft\Windows\Temporary Internet Files\Content.IE5\Q1OZ61IL\MCj043159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1828800"/>
            <a:ext cx="365714" cy="3657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Curved Connector 11"/>
          <p:cNvCxnSpPr>
            <a:stCxn id="9" idx="0"/>
            <a:endCxn id="7" idx="2"/>
          </p:cNvCxnSpPr>
          <p:nvPr/>
        </p:nvCxnSpPr>
        <p:spPr>
          <a:xfrm rot="5400000" flipH="1" flipV="1">
            <a:off x="4724400" y="2247900"/>
            <a:ext cx="838200" cy="1588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Constant declarations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a = 17;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const * const pa = &amp;a;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Neither the pointer </a:t>
            </a:r>
            <a:r>
              <a:rPr lang="en-US" sz="2000" dirty="0" smtClean="0">
                <a:latin typeface="Lucida Console" pitchFamily="49" charset="0"/>
              </a:rPr>
              <a:t>pa</a:t>
            </a:r>
            <a:r>
              <a:rPr lang="en-US" sz="2400" dirty="0" smtClean="0"/>
              <a:t> nor the data that it’s pointing to can be changed</a:t>
            </a:r>
          </a:p>
        </p:txBody>
      </p:sp>
      <p:pic>
        <p:nvPicPr>
          <p:cNvPr id="1026" name="Picture 2" descr="C:\Users\CRW\AppData\Local\Microsoft\Windows\Temporary Internet Files\Content.IE5\Q1OZ61IL\MCj043159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1828800"/>
            <a:ext cx="365714" cy="365714"/>
          </a:xfrm>
          <a:prstGeom prst="rect">
            <a:avLst/>
          </a:prstGeom>
          <a:noFill/>
        </p:spPr>
      </p:pic>
      <p:sp>
        <p:nvSpPr>
          <p:cNvPr id="7" name="Rounded Rectangle 6"/>
          <p:cNvSpPr/>
          <p:nvPr/>
        </p:nvSpPr>
        <p:spPr>
          <a:xfrm>
            <a:off x="4724400" y="1219200"/>
            <a:ext cx="838200" cy="60960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17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57800" y="17526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a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648200" y="26670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 *)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22557" y="3257490"/>
            <a:ext cx="492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pa</a:t>
            </a:r>
            <a:endParaRPr lang="en-US" sz="2000" dirty="0">
              <a:latin typeface="Lucida Console" pitchFamily="49" charset="0"/>
            </a:endParaRPr>
          </a:p>
        </p:txBody>
      </p:sp>
      <p:pic>
        <p:nvPicPr>
          <p:cNvPr id="18" name="Picture 2" descr="C:\Users\CRW\AppData\Local\Microsoft\Windows\Temporary Internet Files\Content.IE5\Q1OZ61IL\MCj043159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3276600"/>
            <a:ext cx="365714" cy="3657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Linkage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smtClean="0"/>
              <a:t>If a variable is declared multiple times in a program, how many distinct variables are created?</a:t>
            </a:r>
          </a:p>
          <a:p>
            <a:r>
              <a:rPr lang="en-US" dirty="0" smtClean="0"/>
              <a:t>Local variable declared within a function: a fresh instance of the variable is created – even if there’s a local variable in another function with exactly the same name.</a:t>
            </a:r>
          </a:p>
          <a:p>
            <a:r>
              <a:rPr lang="en-US" dirty="0" smtClean="0"/>
              <a:t>There is </a:t>
            </a:r>
            <a:r>
              <a:rPr lang="en-US" i="1" dirty="0" smtClean="0"/>
              <a:t>no</a:t>
            </a:r>
            <a:r>
              <a:rPr lang="en-US" dirty="0" smtClean="0"/>
              <a:t> linkage here.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 f ( void ) {			</a:t>
            </a: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 g ( void ) {</a:t>
            </a:r>
          </a:p>
          <a:p>
            <a:pPr>
              <a:buNone/>
            </a:pPr>
            <a:endParaRPr lang="en-US" sz="22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</a:t>
            </a:r>
            <a:r>
              <a:rPr lang="en-US" sz="2200" dirty="0" err="1" smtClean="0">
                <a:solidFill>
                  <a:srgbClr val="7030A0"/>
                </a:solidFill>
                <a:latin typeface="Lucida Console" pitchFamily="49" charset="0"/>
              </a:rPr>
              <a:t>int</a:t>
            </a:r>
            <a:r>
              <a:rPr lang="en-US" sz="2200" dirty="0" smtClean="0">
                <a:solidFill>
                  <a:srgbClr val="7030A0"/>
                </a:solidFill>
                <a:latin typeface="Lucida Console" pitchFamily="49" charset="0"/>
              </a:rPr>
              <a:t> a;					</a:t>
            </a:r>
            <a:r>
              <a:rPr lang="en-US" sz="2200" dirty="0" err="1" smtClean="0">
                <a:solidFill>
                  <a:srgbClr val="7030A0"/>
                </a:solidFill>
                <a:latin typeface="Lucida Console" pitchFamily="49" charset="0"/>
              </a:rPr>
              <a:t>int</a:t>
            </a:r>
            <a:r>
              <a:rPr lang="en-US" sz="2200" dirty="0" smtClean="0">
                <a:solidFill>
                  <a:srgbClr val="7030A0"/>
                </a:solidFill>
                <a:latin typeface="Lucida Console" pitchFamily="49" charset="0"/>
              </a:rPr>
              <a:t> a;</a:t>
            </a:r>
          </a:p>
          <a:p>
            <a:pPr>
              <a:buNone/>
            </a:pPr>
            <a:endParaRPr lang="en-US" sz="22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}						}</a:t>
            </a:r>
            <a:endParaRPr lang="en-US" sz="2200" dirty="0">
              <a:latin typeface="Lucida Console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5200" y="4724400"/>
            <a:ext cx="1447800" cy="92333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Two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distinct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variables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/>
          <p:cNvCxnSpPr>
            <a:stCxn id="8" idx="1"/>
          </p:cNvCxnSpPr>
          <p:nvPr/>
        </p:nvCxnSpPr>
        <p:spPr>
          <a:xfrm rot="10800000">
            <a:off x="1752600" y="5181601"/>
            <a:ext cx="1752600" cy="446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8" idx="3"/>
          </p:cNvCxnSpPr>
          <p:nvPr/>
        </p:nvCxnSpPr>
        <p:spPr>
          <a:xfrm flipV="1">
            <a:off x="4953000" y="5181600"/>
            <a:ext cx="1066800" cy="446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57200" y="3810000"/>
            <a:ext cx="2971800" cy="2362200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2286000" y="3810000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Lucida Console" pitchFamily="49" charset="0"/>
              </a:rPr>
              <a:t>file1.c</a:t>
            </a:r>
            <a:endParaRPr lang="en-US" i="1" dirty="0">
              <a:latin typeface="Lucida Console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011305" y="3810000"/>
            <a:ext cx="2971800" cy="2362200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6840105" y="3810000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Lucida Console" pitchFamily="49" charset="0"/>
              </a:rPr>
              <a:t>file2.c</a:t>
            </a:r>
            <a:endParaRPr lang="en-US" i="1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Linkage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smtClean="0"/>
              <a:t>If a variable is declared multiple times in a program, how many distinct variables are created?</a:t>
            </a:r>
          </a:p>
          <a:p>
            <a:r>
              <a:rPr lang="en-US" dirty="0" smtClean="0"/>
              <a:t>Variables declared outside of any function: Only one instance of the variable is created (even if it’s declared in multiple files).</a:t>
            </a:r>
          </a:p>
          <a:p>
            <a:r>
              <a:rPr lang="en-US" dirty="0" smtClean="0"/>
              <a:t>This is </a:t>
            </a:r>
            <a:r>
              <a:rPr lang="en-US" dirty="0" smtClean="0">
                <a:solidFill>
                  <a:srgbClr val="7030A0"/>
                </a:solidFill>
              </a:rPr>
              <a:t>external </a:t>
            </a:r>
            <a:r>
              <a:rPr lang="en-US" dirty="0" smtClean="0"/>
              <a:t>linkage.</a:t>
            </a:r>
          </a:p>
          <a:p>
            <a:endParaRPr lang="en-US" dirty="0" smtClean="0"/>
          </a:p>
          <a:p>
            <a:endParaRPr lang="en-US" sz="2200" dirty="0" smtClean="0"/>
          </a:p>
          <a:p>
            <a:pPr>
              <a:buNone/>
            </a:pPr>
            <a:endParaRPr lang="en-US" sz="2200" dirty="0" smtClean="0">
              <a:solidFill>
                <a:srgbClr val="7030A0"/>
              </a:solidFill>
              <a:latin typeface="Lucida Console" pitchFamily="49" charset="0"/>
            </a:endParaRPr>
          </a:p>
          <a:p>
            <a:pPr>
              <a:buNone/>
            </a:pPr>
            <a:r>
              <a:rPr lang="en-US" sz="2200" dirty="0" err="1" smtClean="0">
                <a:solidFill>
                  <a:srgbClr val="7030A0"/>
                </a:solidFill>
                <a:latin typeface="Lucida Console" pitchFamily="49" charset="0"/>
              </a:rPr>
              <a:t>int</a:t>
            </a:r>
            <a:r>
              <a:rPr lang="en-US" sz="2200" dirty="0" smtClean="0">
                <a:solidFill>
                  <a:srgbClr val="7030A0"/>
                </a:solidFill>
                <a:latin typeface="Lucida Console" pitchFamily="49" charset="0"/>
              </a:rPr>
              <a:t> a;					</a:t>
            </a:r>
            <a:r>
              <a:rPr lang="en-US" sz="2200" dirty="0" err="1" smtClean="0">
                <a:solidFill>
                  <a:srgbClr val="7030A0"/>
                </a:solidFill>
                <a:latin typeface="Lucida Console" pitchFamily="49" charset="0"/>
              </a:rPr>
              <a:t>int</a:t>
            </a:r>
            <a:r>
              <a:rPr lang="en-US" sz="2200" dirty="0" smtClean="0">
                <a:solidFill>
                  <a:srgbClr val="7030A0"/>
                </a:solidFill>
                <a:latin typeface="Lucida Console" pitchFamily="49" charset="0"/>
              </a:rPr>
              <a:t> a;</a:t>
            </a:r>
          </a:p>
          <a:p>
            <a:pPr>
              <a:buNone/>
            </a:pPr>
            <a:endParaRPr lang="en-US" sz="22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 f ( ) { ... }				</a:t>
            </a: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 g ( ) {...}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...						...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86200" y="4038600"/>
            <a:ext cx="1447800" cy="92333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Refer to</a:t>
            </a:r>
          </a:p>
          <a:p>
            <a:pPr algn="ctr"/>
            <a:r>
              <a:rPr lang="en-US" i="1" dirty="0" smtClean="0">
                <a:solidFill>
                  <a:schemeClr val="bg1"/>
                </a:solidFill>
              </a:rPr>
              <a:t>the same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variable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>
            <a:stCxn id="6" idx="1"/>
          </p:cNvCxnSpPr>
          <p:nvPr/>
        </p:nvCxnSpPr>
        <p:spPr>
          <a:xfrm rot="10800000" flipV="1">
            <a:off x="1447800" y="4500264"/>
            <a:ext cx="2438400" cy="14793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6" idx="3"/>
          </p:cNvCxnSpPr>
          <p:nvPr/>
        </p:nvCxnSpPr>
        <p:spPr>
          <a:xfrm>
            <a:off x="5334000" y="4500265"/>
            <a:ext cx="685800" cy="14793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04800" y="3962400"/>
            <a:ext cx="2971800" cy="2057400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2133600" y="3962400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Lucida Console" pitchFamily="49" charset="0"/>
              </a:rPr>
              <a:t>file1.c</a:t>
            </a:r>
            <a:endParaRPr lang="en-US" i="1" dirty="0">
              <a:latin typeface="Lucida Console" pitchFamily="49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791200" y="3962400"/>
            <a:ext cx="2971800" cy="2057400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7620000" y="3962400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Lucida Console" pitchFamily="49" charset="0"/>
              </a:rPr>
              <a:t>file2.c</a:t>
            </a:r>
            <a:endParaRPr lang="en-US" i="1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Forcing external linkage</a:t>
            </a:r>
            <a:endParaRPr lang="en-US" dirty="0">
              <a:latin typeface="Lucida Console" pitchFamily="49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local variable declared as </a:t>
            </a:r>
            <a:r>
              <a:rPr lang="en-US" sz="2200" dirty="0" smtClean="0">
                <a:latin typeface="Lucida Console" pitchFamily="49" charset="0"/>
              </a:rPr>
              <a:t>extern</a:t>
            </a:r>
            <a:r>
              <a:rPr lang="en-US" dirty="0" smtClean="0"/>
              <a:t> has external linkage.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a;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f ( void ) {				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g ( void ) {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solidFill>
                  <a:srgbClr val="7030A0"/>
                </a:solidFill>
                <a:latin typeface="Lucida Console" pitchFamily="49" charset="0"/>
              </a:rPr>
              <a:t>	extern </a:t>
            </a:r>
            <a:r>
              <a:rPr lang="en-US" sz="2000" dirty="0" err="1" smtClean="0">
                <a:solidFill>
                  <a:srgbClr val="7030A0"/>
                </a:solidFill>
                <a:latin typeface="Lucida Console" pitchFamily="49" charset="0"/>
              </a:rPr>
              <a:t>int</a:t>
            </a:r>
            <a:r>
              <a:rPr lang="en-US" sz="2000" dirty="0" smtClean="0">
                <a:solidFill>
                  <a:srgbClr val="7030A0"/>
                </a:solidFill>
                <a:latin typeface="Lucida Console" pitchFamily="49" charset="0"/>
              </a:rPr>
              <a:t> a;				  extern </a:t>
            </a:r>
            <a:r>
              <a:rPr lang="en-US" sz="2000" dirty="0" err="1" smtClean="0">
                <a:solidFill>
                  <a:srgbClr val="7030A0"/>
                </a:solidFill>
                <a:latin typeface="Lucida Console" pitchFamily="49" charset="0"/>
              </a:rPr>
              <a:t>int</a:t>
            </a:r>
            <a:r>
              <a:rPr lang="en-US" sz="2000" dirty="0" smtClean="0">
                <a:solidFill>
                  <a:srgbClr val="7030A0"/>
                </a:solidFill>
                <a:latin typeface="Lucida Console" pitchFamily="49" charset="0"/>
              </a:rPr>
              <a:t> a;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							}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3800" y="2971800"/>
            <a:ext cx="1447800" cy="92333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Refer to</a:t>
            </a:r>
          </a:p>
          <a:p>
            <a:pPr algn="ctr"/>
            <a:r>
              <a:rPr lang="en-US" i="1" dirty="0" smtClean="0">
                <a:solidFill>
                  <a:schemeClr val="bg1"/>
                </a:solidFill>
              </a:rPr>
              <a:t>the same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variable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>
            <a:stCxn id="6" idx="1"/>
          </p:cNvCxnSpPr>
          <p:nvPr/>
        </p:nvCxnSpPr>
        <p:spPr>
          <a:xfrm rot="10800000" flipV="1">
            <a:off x="1447800" y="3433465"/>
            <a:ext cx="2286000" cy="7173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6" idx="3"/>
          </p:cNvCxnSpPr>
          <p:nvPr/>
        </p:nvCxnSpPr>
        <p:spPr>
          <a:xfrm>
            <a:off x="5181600" y="3433465"/>
            <a:ext cx="1143000" cy="144333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6" idx="2"/>
          </p:cNvCxnSpPr>
          <p:nvPr/>
        </p:nvCxnSpPr>
        <p:spPr>
          <a:xfrm rot="5400000">
            <a:off x="3147715" y="3490615"/>
            <a:ext cx="905470" cy="17145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81000" y="2895600"/>
            <a:ext cx="2971800" cy="2895600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2209800" y="2895600"/>
            <a:ext cx="1160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Lucida Console" pitchFamily="49" charset="0"/>
              </a:rPr>
              <a:t>file1.c</a:t>
            </a:r>
            <a:endParaRPr lang="en-US" i="1" dirty="0">
              <a:latin typeface="Lucida Console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867400" y="2971801"/>
            <a:ext cx="2971800" cy="2895600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7696200" y="2971800"/>
            <a:ext cx="1160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Lucida Console" pitchFamily="49" charset="0"/>
              </a:rPr>
              <a:t>file2.c</a:t>
            </a:r>
            <a:endParaRPr lang="en-US" i="1" dirty="0">
              <a:latin typeface="Lucida Console" pitchFamily="49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57400" y="5257800"/>
            <a:ext cx="3733800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Declaring </a:t>
            </a:r>
            <a:r>
              <a:rPr lang="en-US" sz="2000" dirty="0" smtClean="0">
                <a:solidFill>
                  <a:schemeClr val="bg1"/>
                </a:solidFill>
                <a:latin typeface="Lucida Console" pitchFamily="49" charset="0"/>
              </a:rPr>
              <a:t>a</a:t>
            </a:r>
            <a:r>
              <a:rPr lang="en-US" dirty="0" smtClean="0">
                <a:solidFill>
                  <a:schemeClr val="bg1"/>
                </a:solidFill>
              </a:rPr>
              <a:t> here is not strictly necessary, since </a:t>
            </a:r>
            <a:r>
              <a:rPr lang="en-US" sz="2000" dirty="0" smtClean="0">
                <a:solidFill>
                  <a:schemeClr val="bg1"/>
                </a:solidFill>
                <a:latin typeface="Lucida Console" pitchFamily="49" charset="0"/>
              </a:rPr>
              <a:t>f()</a:t>
            </a:r>
            <a:r>
              <a:rPr lang="en-US" dirty="0" smtClean="0">
                <a:solidFill>
                  <a:schemeClr val="bg1"/>
                </a:solidFill>
              </a:rPr>
              <a:t> is within the scope of the first </a:t>
            </a:r>
            <a:r>
              <a:rPr lang="en-US" sz="2000" dirty="0" smtClean="0">
                <a:solidFill>
                  <a:schemeClr val="bg1"/>
                </a:solidFill>
                <a:latin typeface="Lucida Console" pitchFamily="49" charset="0"/>
              </a:rPr>
              <a:t>a</a:t>
            </a:r>
            <a:r>
              <a:rPr lang="en-US" dirty="0" smtClean="0">
                <a:solidFill>
                  <a:schemeClr val="bg1"/>
                </a:solidFill>
              </a:rPr>
              <a:t> declaration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0" name="Straight Arrow Connector 19"/>
          <p:cNvCxnSpPr>
            <a:stCxn id="19" idx="0"/>
          </p:cNvCxnSpPr>
          <p:nvPr/>
        </p:nvCxnSpPr>
        <p:spPr>
          <a:xfrm rot="16200000" flipV="1">
            <a:off x="3257550" y="4591050"/>
            <a:ext cx="304800" cy="10287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Dangers of external linkage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It’s a way to avoid the trouble (both for the programmer and the machine) of passing parameters).</a:t>
            </a:r>
          </a:p>
          <a:p>
            <a:r>
              <a:rPr lang="en-US" dirty="0" smtClean="0"/>
              <a:t>But... it can lead to trouble, especially in large multi-file programs constructed by many people</a:t>
            </a:r>
          </a:p>
          <a:p>
            <a:pPr lvl="1"/>
            <a:r>
              <a:rPr lang="en-US" dirty="0" smtClean="0"/>
              <a:t>Where exactly is the variable </a:t>
            </a:r>
            <a:r>
              <a:rPr lang="en-US" sz="2000" dirty="0" smtClean="0">
                <a:latin typeface="Lucida Console" pitchFamily="49" charset="0"/>
              </a:rPr>
              <a:t>a</a:t>
            </a:r>
            <a:r>
              <a:rPr lang="en-US" dirty="0" smtClean="0"/>
              <a:t> declared?</a:t>
            </a:r>
          </a:p>
          <a:p>
            <a:pPr lvl="1"/>
            <a:r>
              <a:rPr lang="en-US" dirty="0" smtClean="0"/>
              <a:t>What is all that other code (possibly in different files) doing with </a:t>
            </a:r>
            <a:r>
              <a:rPr lang="en-US" sz="2000" dirty="0" smtClean="0">
                <a:latin typeface="Lucida Console" pitchFamily="49" charset="0"/>
              </a:rPr>
              <a:t>a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If I modify </a:t>
            </a:r>
            <a:r>
              <a:rPr lang="en-US" sz="2000" dirty="0" smtClean="0">
                <a:latin typeface="Lucida Console" pitchFamily="49" charset="0"/>
              </a:rPr>
              <a:t>a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dirty="0" smtClean="0"/>
              <a:t>in a certain way, is it going to mess up code elsewhere that uses </a:t>
            </a:r>
            <a:r>
              <a:rPr lang="en-US" sz="2000" dirty="0" smtClean="0">
                <a:latin typeface="Lucida Console" pitchFamily="49" charset="0"/>
              </a:rPr>
              <a:t>a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It’s harder to reuse </a:t>
            </a:r>
            <a:r>
              <a:rPr lang="en-US" sz="2000" dirty="0" smtClean="0">
                <a:latin typeface="Lucida Console" pitchFamily="49" charset="0"/>
              </a:rPr>
              <a:t>g()</a:t>
            </a:r>
            <a:r>
              <a:rPr lang="en-US" dirty="0" smtClean="0"/>
              <a:t> if it depends on a variable declared elsewhere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Restricting external linkage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Q: What if you have a “global” variable, but you only want </a:t>
            </a:r>
            <a:r>
              <a:rPr lang="en-US" dirty="0" smtClean="0">
                <a:solidFill>
                  <a:srgbClr val="7030A0"/>
                </a:solidFill>
              </a:rPr>
              <a:t>internal</a:t>
            </a:r>
            <a:r>
              <a:rPr lang="en-US" dirty="0" smtClean="0"/>
              <a:t> linkage (i.e. just within the file)?</a:t>
            </a:r>
          </a:p>
          <a:p>
            <a:r>
              <a:rPr lang="en-US" dirty="0" smtClean="0"/>
              <a:t>A: Declare it </a:t>
            </a:r>
            <a:r>
              <a:rPr lang="en-US" sz="2000" dirty="0" smtClean="0">
                <a:latin typeface="Lucida Console" pitchFamily="49" charset="0"/>
              </a:rPr>
              <a:t>static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static </a:t>
            </a: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 a;				static </a:t>
            </a: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 a;</a:t>
            </a:r>
          </a:p>
          <a:p>
            <a:pPr>
              <a:buNone/>
            </a:pPr>
            <a:endParaRPr lang="en-US" sz="22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 f ( void ) {				</a:t>
            </a: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 g ( void ) {</a:t>
            </a:r>
          </a:p>
          <a:p>
            <a:pPr>
              <a:buNone/>
            </a:pPr>
            <a:endParaRPr lang="en-US" sz="22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200" dirty="0" smtClean="0">
                <a:solidFill>
                  <a:srgbClr val="7030A0"/>
                </a:solidFill>
                <a:latin typeface="Lucida Console" pitchFamily="49" charset="0"/>
              </a:rPr>
              <a:t>	extern </a:t>
            </a:r>
            <a:r>
              <a:rPr lang="en-US" sz="2200" dirty="0" err="1" smtClean="0">
                <a:solidFill>
                  <a:srgbClr val="7030A0"/>
                </a:solidFill>
                <a:latin typeface="Lucida Console" pitchFamily="49" charset="0"/>
              </a:rPr>
              <a:t>int</a:t>
            </a:r>
            <a:r>
              <a:rPr lang="en-US" sz="2200" dirty="0" smtClean="0">
                <a:solidFill>
                  <a:srgbClr val="7030A0"/>
                </a:solidFill>
                <a:latin typeface="Lucida Console" pitchFamily="49" charset="0"/>
              </a:rPr>
              <a:t> a;				  extern </a:t>
            </a:r>
            <a:r>
              <a:rPr lang="en-US" sz="2200" dirty="0" err="1" smtClean="0">
                <a:solidFill>
                  <a:srgbClr val="7030A0"/>
                </a:solidFill>
                <a:latin typeface="Lucida Console" pitchFamily="49" charset="0"/>
              </a:rPr>
              <a:t>int</a:t>
            </a:r>
            <a:r>
              <a:rPr lang="en-US" sz="2200" dirty="0" smtClean="0">
                <a:solidFill>
                  <a:srgbClr val="7030A0"/>
                </a:solidFill>
                <a:latin typeface="Lucida Console" pitchFamily="49" charset="0"/>
              </a:rPr>
              <a:t> a;</a:t>
            </a:r>
          </a:p>
          <a:p>
            <a:pPr>
              <a:buNone/>
            </a:pPr>
            <a:endParaRPr lang="en-US" sz="22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}							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86200" y="3048000"/>
            <a:ext cx="1447800" cy="92333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Two</a:t>
            </a:r>
          </a:p>
          <a:p>
            <a:pPr algn="ctr"/>
            <a:r>
              <a:rPr lang="en-US" i="1" dirty="0" smtClean="0">
                <a:solidFill>
                  <a:schemeClr val="bg1"/>
                </a:solidFill>
              </a:rPr>
              <a:t>distinct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variables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>
            <a:stCxn id="6" idx="1"/>
          </p:cNvCxnSpPr>
          <p:nvPr/>
        </p:nvCxnSpPr>
        <p:spPr>
          <a:xfrm rot="10800000" flipV="1">
            <a:off x="2514600" y="3509664"/>
            <a:ext cx="1371600" cy="14793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6" idx="3"/>
          </p:cNvCxnSpPr>
          <p:nvPr/>
        </p:nvCxnSpPr>
        <p:spPr>
          <a:xfrm>
            <a:off x="5334000" y="3509665"/>
            <a:ext cx="685800" cy="14793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04800" y="2971800"/>
            <a:ext cx="2971800" cy="3048000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2133600" y="2971800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Lucida Console" pitchFamily="49" charset="0"/>
              </a:rPr>
              <a:t>file1.c</a:t>
            </a:r>
            <a:endParaRPr lang="en-US" i="1" dirty="0">
              <a:latin typeface="Lucida Console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91200" y="3048000"/>
            <a:ext cx="2971800" cy="2971800"/>
          </a:xfrm>
          <a:prstGeom prst="rect">
            <a:avLst/>
          </a:prstGeom>
          <a:solidFill>
            <a:srgbClr val="00B0F0">
              <a:alpha val="1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620000" y="3048000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Lucida Console" pitchFamily="49" charset="0"/>
              </a:rPr>
              <a:t>file2.c</a:t>
            </a:r>
            <a:endParaRPr lang="en-US" i="1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class: automatic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/>
              <a:t>If a variable declaration is executed multiple times, is new memory for the variable allocated each time?</a:t>
            </a:r>
          </a:p>
          <a:p>
            <a:r>
              <a:rPr lang="en-US" dirty="0" smtClean="0"/>
              <a:t>For automatic variables (what we’re accustomed to), the answer is “yes”.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f ( void ) {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temporary; ... }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Each time </a:t>
            </a:r>
            <a:r>
              <a:rPr lang="en-US" sz="2000" dirty="0" smtClean="0">
                <a:latin typeface="Lucida Console" pitchFamily="49" charset="0"/>
              </a:rPr>
              <a:t>f()</a:t>
            </a:r>
            <a:r>
              <a:rPr lang="en-US" dirty="0" smtClean="0"/>
              <a:t> is called, new memory is allocated for </a:t>
            </a:r>
            <a:r>
              <a:rPr lang="en-US" sz="2000" dirty="0" smtClean="0">
                <a:latin typeface="Lucida Console" pitchFamily="49" charset="0"/>
              </a:rPr>
              <a:t>temporary</a:t>
            </a:r>
            <a:r>
              <a:rPr lang="en-US" dirty="0" smtClean="0"/>
              <a:t>. And every time a call to </a:t>
            </a:r>
            <a:r>
              <a:rPr lang="en-US" sz="2000" dirty="0" smtClean="0">
                <a:latin typeface="Lucida Console" pitchFamily="49" charset="0"/>
              </a:rPr>
              <a:t>f()</a:t>
            </a:r>
            <a:r>
              <a:rPr lang="en-US" dirty="0" smtClean="0"/>
              <a:t> terminates, the memory is </a:t>
            </a:r>
            <a:r>
              <a:rPr lang="en-US" dirty="0" err="1" smtClean="0"/>
              <a:t>deallocated</a:t>
            </a:r>
            <a:r>
              <a:rPr lang="en-US" dirty="0" smtClean="0"/>
              <a:t> – that instance of </a:t>
            </a:r>
            <a:r>
              <a:rPr lang="en-US" sz="2000" dirty="0" smtClean="0">
                <a:latin typeface="Lucida Console" pitchFamily="49" charset="0"/>
              </a:rPr>
              <a:t>temporary </a:t>
            </a:r>
            <a:r>
              <a:rPr lang="en-US" dirty="0" smtClean="0"/>
              <a:t>“vanishes”.</a:t>
            </a:r>
          </a:p>
          <a:p>
            <a:r>
              <a:rPr lang="en-US" dirty="0" smtClean="0"/>
              <a:t>All that “housekeeping” takes time and effort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Characters are of integer type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From a C perspective, a character is indistinguishable from its numeric ASCII value –</a:t>
            </a:r>
          </a:p>
          <a:p>
            <a:pPr>
              <a:buNone/>
            </a:pPr>
            <a:r>
              <a:rPr lang="en-US" dirty="0" smtClean="0"/>
              <a:t>	the only difference is in how it’s displayed</a:t>
            </a:r>
          </a:p>
          <a:p>
            <a:endParaRPr lang="en-US" dirty="0" smtClean="0"/>
          </a:p>
          <a:p>
            <a:r>
              <a:rPr lang="en-US" dirty="0" smtClean="0"/>
              <a:t>Ex: converting a character digit to its numeric value</a:t>
            </a:r>
          </a:p>
          <a:p>
            <a:pPr lvl="1"/>
            <a:r>
              <a:rPr lang="en-US" dirty="0" smtClean="0"/>
              <a:t>The value of </a:t>
            </a:r>
            <a:r>
              <a:rPr lang="en-US" sz="2000" dirty="0" smtClean="0">
                <a:latin typeface="Lucida Console" pitchFamily="49" charset="0"/>
              </a:rPr>
              <a:t>'2'</a:t>
            </a:r>
            <a:r>
              <a:rPr lang="en-US" dirty="0" smtClean="0"/>
              <a:t> is not </a:t>
            </a:r>
            <a:r>
              <a:rPr lang="en-US" sz="2000" dirty="0" smtClean="0">
                <a:latin typeface="Lucida Console" pitchFamily="49" charset="0"/>
              </a:rPr>
              <a:t>2</a:t>
            </a:r>
            <a:r>
              <a:rPr lang="en-US" dirty="0" smtClean="0"/>
              <a:t> – it’s </a:t>
            </a:r>
            <a:r>
              <a:rPr lang="en-US" sz="2000" dirty="0" smtClean="0">
                <a:latin typeface="Lucida Console" pitchFamily="49" charset="0"/>
              </a:rPr>
              <a:t>50</a:t>
            </a:r>
          </a:p>
          <a:p>
            <a:pPr lvl="1"/>
            <a:r>
              <a:rPr lang="en-US" dirty="0" smtClean="0"/>
              <a:t>To convert, subtract the ASCII value of </a:t>
            </a:r>
            <a:r>
              <a:rPr lang="en-US" sz="2000" dirty="0" smtClean="0">
                <a:latin typeface="Lucida Console" pitchFamily="49" charset="0"/>
              </a:rPr>
              <a:t>'0' </a:t>
            </a:r>
            <a:r>
              <a:rPr lang="en-US" dirty="0" smtClean="0"/>
              <a:t>(which is </a:t>
            </a:r>
            <a:r>
              <a:rPr lang="en-US" sz="2000" dirty="0" smtClean="0">
                <a:latin typeface="Lucida Console" pitchFamily="49" charset="0"/>
              </a:rPr>
              <a:t>48</a:t>
            </a:r>
            <a:r>
              <a:rPr lang="en-US" dirty="0" smtClean="0"/>
              <a:t>)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char digit, </a:t>
            </a:r>
            <a:r>
              <a:rPr lang="en-US" sz="2000" dirty="0" err="1" smtClean="0">
                <a:latin typeface="Lucida Console" pitchFamily="49" charset="0"/>
              </a:rPr>
              <a:t>digit_num_value</a:t>
            </a:r>
            <a:r>
              <a:rPr lang="en-US" sz="2000" dirty="0" smtClean="0">
                <a:latin typeface="Lucida Console" pitchFamily="49" charset="0"/>
              </a:rPr>
              <a:t>;</a:t>
            </a: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...</a:t>
            </a:r>
          </a:p>
          <a:p>
            <a:pPr lvl="1">
              <a:buNone/>
            </a:pPr>
            <a:r>
              <a:rPr lang="en-US" sz="2000" dirty="0" err="1" smtClean="0">
                <a:latin typeface="Lucida Console" pitchFamily="49" charset="0"/>
              </a:rPr>
              <a:t>digit_num_value</a:t>
            </a:r>
            <a:r>
              <a:rPr lang="en-US" sz="2000" dirty="0" smtClean="0">
                <a:latin typeface="Lucida Console" pitchFamily="49" charset="0"/>
              </a:rPr>
              <a:t> = digit - '0';</a:t>
            </a:r>
          </a:p>
        </p:txBody>
      </p:sp>
      <p:sp>
        <p:nvSpPr>
          <p:cNvPr id="7" name="Line Callout 1 6"/>
          <p:cNvSpPr/>
          <p:nvPr/>
        </p:nvSpPr>
        <p:spPr>
          <a:xfrm>
            <a:off x="6400800" y="4419600"/>
            <a:ext cx="2514600" cy="1828800"/>
          </a:xfrm>
          <a:prstGeom prst="borderCallout1">
            <a:avLst>
              <a:gd name="adj1" fmla="val 15525"/>
              <a:gd name="adj2" fmla="val 465"/>
              <a:gd name="adj3" fmla="val 61694"/>
              <a:gd name="adj4" fmla="val -68832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Behaviorally,</a:t>
            </a:r>
          </a:p>
          <a:p>
            <a:pPr algn="ctr"/>
            <a:r>
              <a:rPr lang="en-US" dirty="0" smtClean="0"/>
              <a:t>this is identical to</a:t>
            </a:r>
          </a:p>
          <a:p>
            <a:pPr algn="ctr"/>
            <a:r>
              <a:rPr lang="en-US" sz="2000" dirty="0" smtClean="0">
                <a:latin typeface="Lucida Console" pitchFamily="49" charset="0"/>
              </a:rPr>
              <a:t>digit - 48</a:t>
            </a:r>
          </a:p>
          <a:p>
            <a:pPr algn="ctr"/>
            <a:r>
              <a:rPr lang="en-US" dirty="0" smtClean="0"/>
              <a:t>Why is</a:t>
            </a:r>
          </a:p>
          <a:p>
            <a:pPr algn="ctr"/>
            <a:r>
              <a:rPr lang="en-US" sz="2000" dirty="0" smtClean="0">
                <a:latin typeface="Lucida Console" pitchFamily="49" charset="0"/>
              </a:rPr>
              <a:t>digit - '0'</a:t>
            </a:r>
          </a:p>
          <a:p>
            <a:pPr algn="ctr"/>
            <a:r>
              <a:rPr lang="en-US" dirty="0" smtClean="0"/>
              <a:t>preferable?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class: static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smtClean="0"/>
              <a:t>If a variable declaration is executed multiple times, is new memory for the variable allocated each time?</a:t>
            </a:r>
          </a:p>
          <a:p>
            <a:r>
              <a:rPr lang="en-US" dirty="0" smtClean="0"/>
              <a:t>For static variables the answer is “no”. Memory is allocated once – at the first use of the variable – and then reused.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 f ( void ) { static </a:t>
            </a: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 persistent; ... }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first time </a:t>
            </a:r>
            <a:r>
              <a:rPr lang="en-US" sz="2200" dirty="0" smtClean="0">
                <a:latin typeface="Lucida Console" pitchFamily="49" charset="0"/>
              </a:rPr>
              <a:t>f()</a:t>
            </a:r>
            <a:r>
              <a:rPr lang="en-US" dirty="0" smtClean="0"/>
              <a:t> is called, new memory is allocated for </a:t>
            </a:r>
            <a:r>
              <a:rPr lang="en-US" sz="2200" dirty="0" smtClean="0">
                <a:latin typeface="Lucida Console" pitchFamily="49" charset="0"/>
              </a:rPr>
              <a:t>persistent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And every subsequent call to </a:t>
            </a:r>
            <a:r>
              <a:rPr lang="en-US" sz="2200" dirty="0" smtClean="0">
                <a:latin typeface="Lucida Console" pitchFamily="49" charset="0"/>
              </a:rPr>
              <a:t>f()</a:t>
            </a:r>
            <a:r>
              <a:rPr lang="en-US" dirty="0" smtClean="0"/>
              <a:t> reuses that memory – potentially using values that earlier calls to </a:t>
            </a:r>
            <a:r>
              <a:rPr lang="en-US" sz="2200" dirty="0" smtClean="0">
                <a:latin typeface="Lucida Console" pitchFamily="49" charset="0"/>
              </a:rPr>
              <a:t>f()</a:t>
            </a:r>
            <a:r>
              <a:rPr lang="en-US" dirty="0" smtClean="0"/>
              <a:t> left behind.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static storage?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Avoid overhead of allocating, initializing, </a:t>
            </a:r>
            <a:r>
              <a:rPr lang="en-US" dirty="0" err="1" smtClean="0"/>
              <a:t>deallocating</a:t>
            </a:r>
            <a:r>
              <a:rPr lang="en-US" dirty="0" smtClean="0"/>
              <a:t> memory with each function call</a:t>
            </a:r>
          </a:p>
          <a:p>
            <a:r>
              <a:rPr lang="en-US" dirty="0" smtClean="0"/>
              <a:t>Maintain some state information over multiple calls to the function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f( void ) {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/* count number of times f has been called */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static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num_calls</a:t>
            </a:r>
            <a:r>
              <a:rPr lang="en-US" sz="2000" dirty="0" smtClean="0">
                <a:latin typeface="Lucida Console" pitchFamily="49" charset="0"/>
              </a:rPr>
              <a:t> = 0;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...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num_calls</a:t>
            </a:r>
            <a:r>
              <a:rPr lang="en-US" sz="2000" dirty="0" smtClean="0">
                <a:latin typeface="Lucida Console" pitchFamily="49" charset="0"/>
              </a:rPr>
              <a:t>++;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return;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Confused about </a:t>
            </a:r>
            <a:r>
              <a:rPr lang="en-US" dirty="0" smtClean="0">
                <a:latin typeface="Lucida Console" pitchFamily="49" charset="0"/>
              </a:rPr>
              <a:t>static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Yes, that’s right – </a:t>
            </a:r>
            <a:r>
              <a:rPr lang="en-US" sz="2000" dirty="0" smtClean="0">
                <a:latin typeface="Lucida Console" pitchFamily="49" charset="0"/>
              </a:rPr>
              <a:t>static</a:t>
            </a:r>
            <a:r>
              <a:rPr lang="en-US" dirty="0" smtClean="0"/>
              <a:t> means two different things:</a:t>
            </a:r>
          </a:p>
          <a:p>
            <a:pPr lvl="1"/>
            <a:r>
              <a:rPr lang="en-US" dirty="0" smtClean="0"/>
              <a:t>For “global” variables, declared outside of any function, static means “restrict the linkage of this variable to internal linkage”.</a:t>
            </a:r>
          </a:p>
          <a:p>
            <a:pPr lvl="1"/>
            <a:r>
              <a:rPr lang="en-US" dirty="0" smtClean="0"/>
              <a:t>For “local” variables, declared inside a function, static means “allocate static memory for this variable”.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Integer values play the role of “Booleans”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There is no “Boolean” type</a:t>
            </a:r>
          </a:p>
          <a:p>
            <a:pPr lvl="1"/>
            <a:r>
              <a:rPr lang="en-US" dirty="0" smtClean="0"/>
              <a:t>Relational operators (</a:t>
            </a:r>
            <a:r>
              <a:rPr lang="en-US" sz="2000" dirty="0" smtClean="0">
                <a:latin typeface="Lucida Console" pitchFamily="49" charset="0"/>
              </a:rPr>
              <a:t>==</a:t>
            </a:r>
            <a:r>
              <a:rPr lang="en-US" dirty="0" smtClean="0"/>
              <a:t>, </a:t>
            </a:r>
            <a:r>
              <a:rPr lang="en-US" sz="2000" dirty="0" smtClean="0">
                <a:latin typeface="Lucida Console" pitchFamily="49" charset="0"/>
              </a:rPr>
              <a:t>&lt;</a:t>
            </a:r>
            <a:r>
              <a:rPr lang="en-US" dirty="0" smtClean="0"/>
              <a:t>, etc.) return either </a:t>
            </a:r>
            <a:r>
              <a:rPr lang="en-US" sz="2000" dirty="0" smtClean="0">
                <a:latin typeface="Lucida Console" pitchFamily="49" charset="0"/>
              </a:rPr>
              <a:t>0</a:t>
            </a:r>
            <a:r>
              <a:rPr lang="en-US" dirty="0" smtClean="0"/>
              <a:t> or </a:t>
            </a:r>
            <a:r>
              <a:rPr lang="en-US" sz="2000" dirty="0" smtClean="0">
                <a:latin typeface="Lucida Console" pitchFamily="49" charset="0"/>
              </a:rPr>
              <a:t>1</a:t>
            </a:r>
          </a:p>
          <a:p>
            <a:pPr lvl="1"/>
            <a:r>
              <a:rPr lang="en-US" dirty="0" smtClean="0"/>
              <a:t>Boolean operators (</a:t>
            </a:r>
            <a:r>
              <a:rPr lang="en-US" sz="2000" dirty="0" smtClean="0">
                <a:latin typeface="Lucida Console" pitchFamily="49" charset="0"/>
              </a:rPr>
              <a:t>&amp;&amp;</a:t>
            </a:r>
            <a:r>
              <a:rPr lang="en-US" dirty="0" smtClean="0"/>
              <a:t>, </a:t>
            </a:r>
            <a:r>
              <a:rPr lang="en-US" sz="2000" dirty="0" smtClean="0">
                <a:latin typeface="Lucida Console" pitchFamily="49" charset="0"/>
              </a:rPr>
              <a:t>||</a:t>
            </a:r>
            <a:r>
              <a:rPr lang="en-US" dirty="0" smtClean="0"/>
              <a:t>, etc.) return either </a:t>
            </a:r>
            <a:r>
              <a:rPr lang="en-US" sz="2000" dirty="0" smtClean="0">
                <a:latin typeface="Lucida Console" pitchFamily="49" charset="0"/>
              </a:rPr>
              <a:t>0</a:t>
            </a:r>
            <a:r>
              <a:rPr lang="en-US" dirty="0" smtClean="0"/>
              <a:t> or </a:t>
            </a:r>
            <a:r>
              <a:rPr lang="en-US" sz="2000" dirty="0" smtClean="0">
                <a:latin typeface="Lucida Console" pitchFamily="49" charset="0"/>
              </a:rPr>
              <a:t>1</a:t>
            </a:r>
            <a:r>
              <a:rPr lang="en-US" dirty="0" smtClean="0"/>
              <a:t>,</a:t>
            </a:r>
          </a:p>
          <a:p>
            <a:pPr lvl="1">
              <a:buNone/>
            </a:pPr>
            <a:r>
              <a:rPr lang="en-US" dirty="0" smtClean="0"/>
              <a:t>	and take </a:t>
            </a:r>
            <a:r>
              <a:rPr lang="en-US" i="1" dirty="0" smtClean="0"/>
              <a:t>any</a:t>
            </a:r>
            <a:r>
              <a:rPr lang="en-US" dirty="0" smtClean="0"/>
              <a:t>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 values as operands</a:t>
            </a:r>
          </a:p>
          <a:p>
            <a:r>
              <a:rPr lang="en-US" dirty="0" smtClean="0"/>
              <a:t>How to interpret an arbitrary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 as a Boolean value:</a:t>
            </a:r>
          </a:p>
          <a:p>
            <a:pPr lvl="1"/>
            <a:r>
              <a:rPr lang="en-US" sz="2000" dirty="0" smtClean="0">
                <a:latin typeface="Lucida Console" pitchFamily="49" charset="0"/>
              </a:rPr>
              <a:t>0</a:t>
            </a:r>
            <a:r>
              <a:rPr lang="en-US" dirty="0" smtClean="0"/>
              <a:t> </a:t>
            </a:r>
            <a:r>
              <a:rPr lang="en-US" dirty="0" smtClean="0">
                <a:latin typeface="Lucida Sans"/>
                <a:cs typeface="Lucida Sans"/>
              </a:rPr>
              <a:t>→ false</a:t>
            </a:r>
          </a:p>
          <a:p>
            <a:pPr lvl="1"/>
            <a:r>
              <a:rPr lang="en-US" dirty="0" smtClean="0">
                <a:latin typeface="Lucida Sans"/>
                <a:cs typeface="Lucida Sans"/>
              </a:rPr>
              <a:t>Any other value → true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infamous </a:t>
            </a:r>
            <a:r>
              <a:rPr lang="en-US" dirty="0" smtClean="0">
                <a:latin typeface="Lucida Console" pitchFamily="49" charset="0"/>
              </a:rPr>
              <a:t>=</a:t>
            </a:r>
            <a:r>
              <a:rPr lang="en-US" dirty="0" smtClean="0"/>
              <a:t> blunder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Easy to confuse equality with assignment</a:t>
            </a:r>
          </a:p>
          <a:p>
            <a:pPr lvl="1"/>
            <a:r>
              <a:rPr lang="en-US" dirty="0" smtClean="0"/>
              <a:t>In C, the test expression of an </a:t>
            </a:r>
            <a:r>
              <a:rPr lang="en-US" sz="2000" dirty="0" smtClean="0">
                <a:latin typeface="Lucida Console" pitchFamily="49" charset="0"/>
              </a:rPr>
              <a:t>if</a:t>
            </a:r>
            <a:r>
              <a:rPr lang="en-US" dirty="0" smtClean="0"/>
              <a:t> statement can be any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 expression — including an assignment expression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if (y = 0)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printf</a:t>
            </a:r>
            <a:r>
              <a:rPr lang="en-US" sz="2000" dirty="0" smtClean="0">
                <a:latin typeface="Lucida Console" pitchFamily="49" charset="0"/>
              </a:rPr>
              <a:t>("Sorry, can't divide by zero.\n");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else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result = x / y;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compiler will not catch this bug!</a:t>
            </a:r>
            <a:endParaRPr lang="en-US" dirty="0"/>
          </a:p>
        </p:txBody>
      </p:sp>
      <p:sp>
        <p:nvSpPr>
          <p:cNvPr id="6" name="Line Callout 1 5"/>
          <p:cNvSpPr/>
          <p:nvPr/>
        </p:nvSpPr>
        <p:spPr>
          <a:xfrm>
            <a:off x="6248400" y="2514600"/>
            <a:ext cx="2590800" cy="838200"/>
          </a:xfrm>
          <a:prstGeom prst="borderCallout1">
            <a:avLst>
              <a:gd name="adj1" fmla="val 53461"/>
              <a:gd name="adj2" fmla="val 223"/>
              <a:gd name="adj3" fmla="val 71178"/>
              <a:gd name="adj4" fmla="val -161328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Assignment performed;</a:t>
            </a:r>
          </a:p>
          <a:p>
            <a:pPr algn="ctr"/>
            <a:r>
              <a:rPr lang="en-US" sz="2000" dirty="0" smtClean="0">
                <a:latin typeface="Lucida Console" pitchFamily="49" charset="0"/>
              </a:rPr>
              <a:t>y</a:t>
            </a:r>
            <a:r>
              <a:rPr lang="en-US" dirty="0" smtClean="0"/>
              <a:t> set to </a:t>
            </a:r>
            <a:r>
              <a:rPr lang="en-US" sz="2000" dirty="0" smtClean="0">
                <a:latin typeface="Lucida Console" pitchFamily="49" charset="0"/>
              </a:rPr>
              <a:t>0</a:t>
            </a:r>
            <a:r>
              <a:rPr lang="en-US" dirty="0" smtClean="0"/>
              <a:t> (oops)</a:t>
            </a:r>
            <a:endParaRPr lang="en-US" dirty="0"/>
          </a:p>
        </p:txBody>
      </p:sp>
      <p:sp>
        <p:nvSpPr>
          <p:cNvPr id="7" name="Line Callout 1 6"/>
          <p:cNvSpPr/>
          <p:nvPr/>
        </p:nvSpPr>
        <p:spPr>
          <a:xfrm>
            <a:off x="6248400" y="3733800"/>
            <a:ext cx="2590800" cy="838200"/>
          </a:xfrm>
          <a:prstGeom prst="borderCallout1">
            <a:avLst>
              <a:gd name="adj1" fmla="val 53461"/>
              <a:gd name="adj2" fmla="val 223"/>
              <a:gd name="adj3" fmla="val -64359"/>
              <a:gd name="adj4" fmla="val -16079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Expression returns</a:t>
            </a:r>
          </a:p>
          <a:p>
            <a:pPr algn="ctr"/>
            <a:r>
              <a:rPr lang="en-US" dirty="0" smtClean="0"/>
              <a:t>result of assignment:</a:t>
            </a:r>
          </a:p>
          <a:p>
            <a:pPr algn="ctr"/>
            <a:r>
              <a:rPr lang="en-US" sz="2000" dirty="0" smtClean="0">
                <a:latin typeface="Lucida Console" pitchFamily="49" charset="0"/>
              </a:rPr>
              <a:t>0</a:t>
            </a:r>
            <a:r>
              <a:rPr lang="en-US" dirty="0" smtClean="0"/>
              <a:t>, or "false"</a:t>
            </a:r>
            <a:endParaRPr lang="en-US" dirty="0"/>
          </a:p>
        </p:txBody>
      </p:sp>
      <p:sp>
        <p:nvSpPr>
          <p:cNvPr id="8" name="Line Callout 1 7"/>
          <p:cNvSpPr/>
          <p:nvPr/>
        </p:nvSpPr>
        <p:spPr>
          <a:xfrm>
            <a:off x="6248400" y="5029200"/>
            <a:ext cx="2590800" cy="838200"/>
          </a:xfrm>
          <a:prstGeom prst="borderCallout1">
            <a:avLst>
              <a:gd name="adj1" fmla="val 53461"/>
              <a:gd name="adj2" fmla="val 223"/>
              <a:gd name="adj3" fmla="val -82541"/>
              <a:gd name="adj4" fmla="val -121221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else</a:t>
            </a:r>
            <a:r>
              <a:rPr lang="en-US" dirty="0" smtClean="0"/>
              <a:t> clause executed:</a:t>
            </a:r>
          </a:p>
          <a:p>
            <a:pPr algn="ctr"/>
            <a:r>
              <a:rPr lang="en-US" dirty="0" smtClean="0"/>
              <a:t>divide by </a:t>
            </a:r>
            <a:r>
              <a:rPr lang="en-US" sz="2000" dirty="0" smtClean="0">
                <a:latin typeface="Lucida Console" pitchFamily="49" charset="0"/>
              </a:rPr>
              <a:t>0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less infamous “relational chain” blunder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Using relational operators in a “chain” doesn't work</a:t>
            </a:r>
          </a:p>
          <a:p>
            <a:r>
              <a:rPr lang="en-US" dirty="0" smtClean="0"/>
              <a:t>Ex: “age is between 5 and 13”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		</a:t>
            </a:r>
            <a:r>
              <a:rPr lang="en-US" sz="2000" dirty="0" smtClean="0">
                <a:latin typeface="Lucida Console" pitchFamily="49" charset="0"/>
              </a:rPr>
              <a:t>5 &lt;= age &lt;= 13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 correct solution:	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Lucida Console" pitchFamily="49" charset="0"/>
              </a:rPr>
              <a:t>5 &lt;= age &amp;&amp; age &lt;= 13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6" name="Line Callout 1 5"/>
          <p:cNvSpPr/>
          <p:nvPr/>
        </p:nvSpPr>
        <p:spPr>
          <a:xfrm>
            <a:off x="685800" y="3657600"/>
            <a:ext cx="2362200" cy="914400"/>
          </a:xfrm>
          <a:prstGeom prst="borderCallout1">
            <a:avLst>
              <a:gd name="adj1" fmla="val 47782"/>
              <a:gd name="adj2" fmla="val 100304"/>
              <a:gd name="adj3" fmla="val -61694"/>
              <a:gd name="adj4" fmla="val 130241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evaluate </a:t>
            </a:r>
            <a:r>
              <a:rPr lang="en-US" sz="2000" dirty="0" smtClean="0">
                <a:latin typeface="Lucida Console" pitchFamily="49" charset="0"/>
              </a:rPr>
              <a:t>5 &lt;= age</a:t>
            </a:r>
          </a:p>
          <a:p>
            <a:pPr algn="ctr"/>
            <a:r>
              <a:rPr lang="en-US" dirty="0" smtClean="0"/>
              <a:t>result is either </a:t>
            </a:r>
            <a:r>
              <a:rPr lang="en-US" sz="2000" dirty="0" smtClean="0">
                <a:latin typeface="Lucida Console" pitchFamily="49" charset="0"/>
              </a:rPr>
              <a:t>0</a:t>
            </a:r>
            <a:r>
              <a:rPr lang="en-US" dirty="0" smtClean="0"/>
              <a:t> or </a:t>
            </a:r>
            <a:r>
              <a:rPr lang="en-US" sz="2000" dirty="0" smtClean="0">
                <a:latin typeface="Lucida Console" pitchFamily="49" charset="0"/>
              </a:rPr>
              <a:t>1</a:t>
            </a:r>
          </a:p>
        </p:txBody>
      </p:sp>
      <p:sp>
        <p:nvSpPr>
          <p:cNvPr id="7" name="Line Callout 1 6"/>
          <p:cNvSpPr/>
          <p:nvPr/>
        </p:nvSpPr>
        <p:spPr>
          <a:xfrm>
            <a:off x="5486400" y="3657600"/>
            <a:ext cx="2362200" cy="1676400"/>
          </a:xfrm>
          <a:prstGeom prst="borderCallout1">
            <a:avLst>
              <a:gd name="adj1" fmla="val 51008"/>
              <a:gd name="adj2" fmla="val 408"/>
              <a:gd name="adj3" fmla="val -35595"/>
              <a:gd name="adj4" fmla="val -2397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Next, evaluate either</a:t>
            </a:r>
          </a:p>
          <a:p>
            <a:pPr algn="ctr"/>
            <a:r>
              <a:rPr lang="en-US" sz="2000" dirty="0" smtClean="0">
                <a:latin typeface="Lucida Console" pitchFamily="49" charset="0"/>
              </a:rPr>
              <a:t>0 &lt;= 13</a:t>
            </a:r>
          </a:p>
          <a:p>
            <a:pPr algn="ctr"/>
            <a:r>
              <a:rPr lang="en-US" dirty="0" smtClean="0"/>
              <a:t>or</a:t>
            </a:r>
          </a:p>
          <a:p>
            <a:pPr algn="ctr"/>
            <a:r>
              <a:rPr lang="en-US" dirty="0" smtClean="0">
                <a:latin typeface="Lucida Console" pitchFamily="49" charset="0"/>
              </a:rPr>
              <a:t>1 &lt;= 13</a:t>
            </a:r>
          </a:p>
          <a:p>
            <a:pPr algn="ctr"/>
            <a:r>
              <a:rPr lang="en-US" dirty="0" smtClean="0"/>
              <a:t>result is always </a:t>
            </a:r>
            <a:r>
              <a:rPr lang="en-US" sz="2000" dirty="0" smtClean="0">
                <a:latin typeface="Lucida Console" pitchFamily="49" charset="0"/>
              </a:rPr>
              <a:t>1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048000" y="2667000"/>
            <a:ext cx="1524000" cy="457200"/>
          </a:xfrm>
          <a:prstGeom prst="roundRect">
            <a:avLst/>
          </a:prstGeom>
          <a:solidFill>
            <a:schemeClr val="bg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0" name="Rounded Rectangle 9"/>
          <p:cNvSpPr/>
          <p:nvPr/>
        </p:nvSpPr>
        <p:spPr>
          <a:xfrm>
            <a:off x="3048000" y="2667000"/>
            <a:ext cx="2514600" cy="457200"/>
          </a:xfrm>
          <a:prstGeom prst="roundRect">
            <a:avLst/>
          </a:prstGeom>
          <a:solidFill>
            <a:schemeClr val="bg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9" grpId="1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Enumerated types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Values are programmer-defined names</a:t>
            </a:r>
          </a:p>
          <a:p>
            <a:r>
              <a:rPr lang="en-US" dirty="0" smtClean="0"/>
              <a:t>Enumerated types are declared: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enum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Jar_Type</a:t>
            </a:r>
            <a:r>
              <a:rPr lang="en-US" sz="2000" dirty="0" smtClean="0">
                <a:latin typeface="Lucida Console" pitchFamily="49" charset="0"/>
              </a:rPr>
              <a:t> {	CUP=8, PINT=16, QUART=32,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		HALF_GALLON=64, GALLON=128 };</a:t>
            </a:r>
          </a:p>
          <a:p>
            <a:pPr lvl="1"/>
            <a:r>
              <a:rPr lang="en-US" dirty="0" smtClean="0"/>
              <a:t>The name of the type is </a:t>
            </a:r>
            <a:r>
              <a:rPr lang="en-US" sz="1700" dirty="0" err="1" smtClean="0">
                <a:latin typeface="Lucida Console" pitchFamily="49" charset="0"/>
              </a:rPr>
              <a:t>enum</a:t>
            </a:r>
            <a:r>
              <a:rPr lang="en-US" sz="1700" dirty="0" smtClean="0">
                <a:latin typeface="Lucida Console" pitchFamily="49" charset="0"/>
              </a:rPr>
              <a:t> </a:t>
            </a:r>
            <a:r>
              <a:rPr lang="en-US" sz="1700" dirty="0" err="1" smtClean="0">
                <a:latin typeface="Lucida Console" pitchFamily="49" charset="0"/>
              </a:rPr>
              <a:t>Jar_Type</a:t>
            </a:r>
            <a:r>
              <a:rPr lang="en-US" dirty="0" smtClean="0"/>
              <a:t>, not simply </a:t>
            </a:r>
            <a:r>
              <a:rPr lang="en-US" sz="1700" dirty="0" err="1" smtClean="0">
                <a:latin typeface="Lucida Console" pitchFamily="49" charset="0"/>
              </a:rPr>
              <a:t>Jar_Type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If the programmer does not supply literal values for the names, the default is </a:t>
            </a:r>
            <a:r>
              <a:rPr lang="en-US" sz="2000" dirty="0" smtClean="0">
                <a:latin typeface="Lucida Console" pitchFamily="49" charset="0"/>
              </a:rPr>
              <a:t>0</a:t>
            </a:r>
            <a:r>
              <a:rPr lang="en-US" dirty="0" smtClean="0"/>
              <a:t> for the first name, </a:t>
            </a:r>
            <a:r>
              <a:rPr lang="en-US" sz="2000" dirty="0" smtClean="0">
                <a:latin typeface="Lucida Console" pitchFamily="49" charset="0"/>
              </a:rPr>
              <a:t>1</a:t>
            </a:r>
            <a:r>
              <a:rPr lang="en-US" dirty="0" smtClean="0"/>
              <a:t> for the second, and so on.</a:t>
            </a:r>
          </a:p>
          <a:p>
            <a:r>
              <a:rPr lang="en-US" dirty="0" smtClean="0"/>
              <a:t>The ugly truth: </a:t>
            </a:r>
            <a:r>
              <a:rPr lang="en-US" sz="2000" dirty="0" err="1" smtClean="0">
                <a:latin typeface="Lucida Console" pitchFamily="49" charset="0"/>
              </a:rPr>
              <a:t>enum</a:t>
            </a:r>
            <a:r>
              <a:rPr lang="en-US" dirty="0" smtClean="0"/>
              <a:t> types are just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err="1" smtClean="0"/>
              <a:t>s</a:t>
            </a:r>
            <a:r>
              <a:rPr lang="en-US" dirty="0" smtClean="0"/>
              <a:t> in disguise!</a:t>
            </a:r>
          </a:p>
          <a:p>
            <a:pPr lvl="1"/>
            <a:r>
              <a:rPr lang="en-US" dirty="0" smtClean="0"/>
              <a:t>Any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 value can be assigned to a variable of </a:t>
            </a:r>
            <a:r>
              <a:rPr lang="en-US" sz="2000" dirty="0" err="1" smtClean="0">
                <a:latin typeface="Lucida Console" pitchFamily="49" charset="0"/>
              </a:rPr>
              <a:t>enum</a:t>
            </a:r>
            <a:r>
              <a:rPr lang="en-US" dirty="0" smtClean="0"/>
              <a:t> type</a:t>
            </a:r>
          </a:p>
          <a:p>
            <a:pPr lvl="1"/>
            <a:r>
              <a:rPr lang="en-US" dirty="0" smtClean="0"/>
              <a:t>So, don't rely on such variables to remain within the enumerated values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Ranges of integer types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457200" y="1686560"/>
          <a:ext cx="8229600" cy="418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24384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</a:t>
                      </a:r>
                      <a:r>
                        <a:rPr lang="en-US" baseline="0" dirty="0" smtClean="0"/>
                        <a:t>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 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Lucida Console" pitchFamily="49" charset="0"/>
                        </a:rPr>
                        <a:t>char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0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UCHAR_MAX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 (≥ 127)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Lucida Console" pitchFamily="49" charset="0"/>
                        </a:rPr>
                        <a:t>signed</a:t>
                      </a:r>
                      <a:r>
                        <a:rPr lang="en-US" sz="2000" baseline="0" dirty="0" smtClean="0">
                          <a:latin typeface="Lucida Console" pitchFamily="49" charset="0"/>
                        </a:rPr>
                        <a:t> char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SCHAR_MIN (≤ -127)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SCHAR_MAX 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(≥ 127)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Lucida Console" pitchFamily="49" charset="0"/>
                        </a:rPr>
                        <a:t>unsigned</a:t>
                      </a:r>
                      <a:r>
                        <a:rPr lang="en-US" sz="2000" baseline="0" dirty="0" smtClean="0">
                          <a:latin typeface="Lucida Console" pitchFamily="49" charset="0"/>
                        </a:rPr>
                        <a:t> char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0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UCHAR_MAX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 (≥ 255)</a:t>
                      </a:r>
                      <a:endParaRPr lang="en-US" sz="1400" dirty="0" smtClean="0">
                        <a:latin typeface="Lucida Console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Lucida Console" pitchFamily="49" charset="0"/>
                        </a:rPr>
                        <a:t>short</a:t>
                      </a:r>
                      <a:r>
                        <a:rPr lang="en-US" sz="2000" baseline="0" dirty="0" smtClean="0">
                          <a:latin typeface="Lucida Console" pitchFamily="49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Lucida Console" pitchFamily="49" charset="0"/>
                        </a:rPr>
                        <a:t>int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SHRT_MIN (≤ -32767)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SHRT_MAX 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(≥ 32767)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Lucida Console" pitchFamily="49" charset="0"/>
                        </a:rPr>
                        <a:t>unsigned short </a:t>
                      </a:r>
                      <a:r>
                        <a:rPr lang="en-US" sz="2000" dirty="0" err="1" smtClean="0">
                          <a:latin typeface="Lucida Console" pitchFamily="49" charset="0"/>
                        </a:rPr>
                        <a:t>int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0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USHRT_MAX 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(≥ 65535)</a:t>
                      </a:r>
                      <a:endParaRPr lang="en-US" sz="1400" dirty="0" smtClean="0">
                        <a:latin typeface="Lucida Console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Lucida Console" pitchFamily="49" charset="0"/>
                        </a:rPr>
                        <a:t>int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INT_MIN (≤ -32767)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INT_MAX 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(≥ 32767)</a:t>
                      </a:r>
                      <a:endParaRPr lang="en-US" sz="1400" dirty="0" smtClean="0">
                        <a:latin typeface="Lucida Console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Lucida Console" pitchFamily="49" charset="0"/>
                        </a:rPr>
                        <a:t>unsigned </a:t>
                      </a:r>
                      <a:r>
                        <a:rPr lang="en-US" sz="2000" dirty="0" err="1" smtClean="0">
                          <a:latin typeface="Lucida Console" pitchFamily="49" charset="0"/>
                        </a:rPr>
                        <a:t>int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0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INT_MAX 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(≥ 65535)</a:t>
                      </a:r>
                      <a:endParaRPr lang="en-US" sz="1400" dirty="0" smtClean="0">
                        <a:latin typeface="Lucida Console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Lucida Console" pitchFamily="49" charset="0"/>
                        </a:rPr>
                        <a:t>long </a:t>
                      </a:r>
                      <a:r>
                        <a:rPr lang="en-US" sz="2000" dirty="0" err="1" smtClean="0">
                          <a:latin typeface="Lucida Console" pitchFamily="49" charset="0"/>
                        </a:rPr>
                        <a:t>int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LONG_MIN</a:t>
                      </a:r>
                    </a:p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(≤ -2147483647)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LONG_MAX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Lucida Console" pitchFamily="49" charset="0"/>
                        </a:rPr>
                        <a:t>(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≥</a:t>
                      </a:r>
                      <a:r>
                        <a:rPr lang="en-US" sz="1400" dirty="0" smtClean="0">
                          <a:latin typeface="Lucida Console" pitchFamily="49" charset="0"/>
                        </a:rPr>
                        <a:t> 2147483647)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Lucida Console" pitchFamily="49" charset="0"/>
                        </a:rPr>
                        <a:t>unsigned long </a:t>
                      </a:r>
                      <a:r>
                        <a:rPr lang="en-US" sz="2000" dirty="0" err="1" smtClean="0">
                          <a:latin typeface="Lucida Console" pitchFamily="49" charset="0"/>
                        </a:rPr>
                        <a:t>int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0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ULONG_MAX</a:t>
                      </a:r>
                    </a:p>
                    <a:p>
                      <a:r>
                        <a:rPr lang="en-US" sz="1400" dirty="0" smtClean="0">
                          <a:latin typeface="Lucida Console" pitchFamily="49" charset="0"/>
                        </a:rPr>
                        <a:t>(</a:t>
                      </a:r>
                      <a:r>
                        <a:rPr lang="en-US" sz="1400" baseline="0" dirty="0" smtClean="0">
                          <a:latin typeface="Lucida Console" pitchFamily="49" charset="0"/>
                        </a:rPr>
                        <a:t>≥ 4294967295)</a:t>
                      </a:r>
                      <a:endParaRPr lang="en-US" sz="1400" dirty="0">
                        <a:latin typeface="Lucida Console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Ranges of integer types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Ranges for a given platform can be found at </a:t>
            </a:r>
            <a:r>
              <a:rPr lang="en-US" sz="2000" dirty="0" smtClean="0">
                <a:latin typeface="Lucida Console" pitchFamily="49" charset="0"/>
              </a:rPr>
              <a:t>/</a:t>
            </a:r>
            <a:r>
              <a:rPr lang="en-US" sz="2000" dirty="0" err="1" smtClean="0">
                <a:latin typeface="Lucida Console" pitchFamily="49" charset="0"/>
              </a:rPr>
              <a:t>usr</a:t>
            </a:r>
            <a:r>
              <a:rPr lang="en-US" sz="2000" dirty="0" smtClean="0">
                <a:latin typeface="Lucida Console" pitchFamily="49" charset="0"/>
              </a:rPr>
              <a:t>/include/</a:t>
            </a:r>
            <a:r>
              <a:rPr lang="en-US" sz="2000" dirty="0" err="1" smtClean="0">
                <a:latin typeface="Lucida Console" pitchFamily="49" charset="0"/>
              </a:rPr>
              <a:t>limits.h</a:t>
            </a:r>
            <a:endParaRPr lang="en-US" sz="2000" dirty="0" smtClean="0">
              <a:latin typeface="Lucida Console" pitchFamily="49" charset="0"/>
            </a:endParaRPr>
          </a:p>
          <a:p>
            <a:r>
              <a:rPr lang="en-US" sz="2000" dirty="0" smtClean="0">
                <a:latin typeface="Lucida Console" pitchFamily="49" charset="0"/>
              </a:rPr>
              <a:t>char</a:t>
            </a:r>
            <a:r>
              <a:rPr lang="en-US" dirty="0" smtClean="0"/>
              <a:t> can be used for very small integer values</a:t>
            </a:r>
          </a:p>
          <a:p>
            <a:r>
              <a:rPr lang="en-US" dirty="0" smtClean="0"/>
              <a:t>Plain </a:t>
            </a:r>
            <a:r>
              <a:rPr lang="en-US" sz="2000" dirty="0" smtClean="0">
                <a:latin typeface="Lucida Console" pitchFamily="49" charset="0"/>
              </a:rPr>
              <a:t>char</a:t>
            </a:r>
            <a:r>
              <a:rPr lang="en-US" dirty="0" smtClean="0"/>
              <a:t> may be implemented as signed or unsigned on a given platform – safest to “assume nothing” and just use the range </a:t>
            </a:r>
            <a:r>
              <a:rPr lang="en-US" sz="2000" dirty="0" smtClean="0">
                <a:latin typeface="Lucida Console" pitchFamily="49" charset="0"/>
              </a:rPr>
              <a:t>0...127</a:t>
            </a:r>
          </a:p>
          <a:p>
            <a:r>
              <a:rPr lang="en-US" sz="2000" dirty="0" smtClean="0">
                <a:latin typeface="Lucida Console" pitchFamily="49" charset="0"/>
              </a:rPr>
              <a:t>short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 “supposed” to be smaller than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 </a:t>
            </a:r>
            <a:r>
              <a:rPr lang="en-US" dirty="0" smtClean="0">
                <a:latin typeface="Bookman Old Style"/>
              </a:rPr>
              <a:t>―</a:t>
            </a:r>
          </a:p>
          <a:p>
            <a:pPr>
              <a:buNone/>
            </a:pPr>
            <a:r>
              <a:rPr lang="en-US" dirty="0" smtClean="0">
                <a:latin typeface="Bookman Old Style"/>
              </a:rPr>
              <a:t>	</a:t>
            </a:r>
            <a:r>
              <a:rPr lang="en-US" dirty="0" smtClean="0"/>
              <a:t>but it depends on the underlying platform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>
        <a:solidFill>
          <a:schemeClr val="accent2"/>
        </a:solidFill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tailEnd type="arrow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10234</TotalTime>
  <Words>2140</Words>
  <Application>Microsoft Office PowerPoint</Application>
  <PresentationFormat>On-screen Show (4:3)</PresentationFormat>
  <Paragraphs>536</Paragraphs>
  <Slides>32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Origin</vt:lpstr>
      <vt:lpstr>C data types and declarations</vt:lpstr>
      <vt:lpstr>Four basic data types</vt:lpstr>
      <vt:lpstr>Characters are of integer type</vt:lpstr>
      <vt:lpstr>Integer values play the role of “Booleans”</vt:lpstr>
      <vt:lpstr>The infamous = blunder</vt:lpstr>
      <vt:lpstr>The less infamous “relational chain” blunder</vt:lpstr>
      <vt:lpstr>Enumerated types</vt:lpstr>
      <vt:lpstr>Ranges of integer types</vt:lpstr>
      <vt:lpstr>Ranges of integer types</vt:lpstr>
      <vt:lpstr>Ranges of floating-point types</vt:lpstr>
      <vt:lpstr>Danger: precision of floating-point values</vt:lpstr>
      <vt:lpstr>Casting: converting one type to another</vt:lpstr>
      <vt:lpstr>Pointers</vt:lpstr>
      <vt:lpstr>Pointer variables</vt:lpstr>
      <vt:lpstr>Pointers</vt:lpstr>
      <vt:lpstr>Variable declarations</vt:lpstr>
      <vt:lpstr>Variable initialization</vt:lpstr>
      <vt:lpstr>Array declaration</vt:lpstr>
      <vt:lpstr>typedef</vt:lpstr>
      <vt:lpstr>Constant declarations</vt:lpstr>
      <vt:lpstr>Constant declarations</vt:lpstr>
      <vt:lpstr>Constant declarations</vt:lpstr>
      <vt:lpstr>Constant declarations</vt:lpstr>
      <vt:lpstr>Linkage</vt:lpstr>
      <vt:lpstr>Linkage</vt:lpstr>
      <vt:lpstr>Forcing external linkage</vt:lpstr>
      <vt:lpstr>Dangers of external linkage</vt:lpstr>
      <vt:lpstr>Restricting external linkage</vt:lpstr>
      <vt:lpstr>Storage class: automatic</vt:lpstr>
      <vt:lpstr>Storage class: static</vt:lpstr>
      <vt:lpstr>Why use static storage?</vt:lpstr>
      <vt:lpstr>Confused about static?</vt:lpstr>
    </vt:vector>
  </TitlesOfParts>
  <Company>Utility Muffin Research Kitchen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Safety Basics</dc:title>
  <dc:creator>Charles Wallace</dc:creator>
  <cp:lastModifiedBy>Charles Wallace</cp:lastModifiedBy>
  <cp:revision>241</cp:revision>
  <dcterms:created xsi:type="dcterms:W3CDTF">2007-06-13T23:23:09Z</dcterms:created>
  <dcterms:modified xsi:type="dcterms:W3CDTF">2007-06-23T03:26:54Z</dcterms:modified>
</cp:coreProperties>
</file>