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4718" autoAdjust="0"/>
  </p:normalViewPr>
  <p:slideViewPr>
    <p:cSldViewPr>
      <p:cViewPr varScale="1">
        <p:scale>
          <a:sx n="65" d="100"/>
          <a:sy n="65" d="100"/>
        </p:scale>
        <p:origin x="-108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6/22/2007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6/22/2007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</a:t>
            </a:r>
            <a:r>
              <a:rPr lang="en-US" dirty="0" smtClean="0"/>
              <a:t>expressions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(Reek, Ch. </a:t>
            </a:r>
            <a:r>
              <a:rPr lang="en-US" dirty="0" smtClean="0"/>
              <a:t>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 of </a:t>
            </a:r>
            <a:r>
              <a:rPr lang="en-US" dirty="0" smtClean="0">
                <a:latin typeface="Lucida Console" pitchFamily="49" charset="0"/>
              </a:rPr>
              <a:t>=</a:t>
            </a:r>
            <a:r>
              <a:rPr lang="en-US" dirty="0" smtClean="0"/>
              <a:t> as </a:t>
            </a:r>
            <a:r>
              <a:rPr lang="en-US" dirty="0" err="1" smtClean="0"/>
              <a:t>subexpression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sz="2000" dirty="0" err="1" smtClean="0">
                <a:latin typeface="Lucida Console" pitchFamily="49" charset="0"/>
              </a:rPr>
              <a:t>stdio</a:t>
            </a:r>
            <a:r>
              <a:rPr lang="en-US" dirty="0" smtClean="0"/>
              <a:t> library function </a:t>
            </a:r>
            <a:r>
              <a:rPr lang="en-US" sz="2000" dirty="0" err="1" smtClean="0">
                <a:latin typeface="Lucida Console" pitchFamily="49" charset="0"/>
              </a:rPr>
              <a:t>getchar</a:t>
            </a:r>
            <a:r>
              <a:rPr lang="en-US" sz="2000" dirty="0" smtClean="0">
                <a:latin typeface="Lucida Console" pitchFamily="49" charset="0"/>
              </a:rPr>
              <a:t>()</a:t>
            </a:r>
            <a:r>
              <a:rPr lang="en-US" dirty="0" smtClean="0"/>
              <a:t> returns a character value (read from the input), or the value </a:t>
            </a:r>
            <a:r>
              <a:rPr lang="en-US" sz="2000" dirty="0" smtClean="0">
                <a:latin typeface="Lucida Console" pitchFamily="49" charset="0"/>
              </a:rPr>
              <a:t>EOF</a:t>
            </a:r>
            <a:r>
              <a:rPr lang="en-US" dirty="0" smtClean="0"/>
              <a:t> if end-of-file is detected.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err="1" smtClean="0">
                <a:latin typeface="Lucida Console" pitchFamily="49" charset="0"/>
              </a:rPr>
              <a:t>ch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while ( (</a:t>
            </a:r>
            <a:r>
              <a:rPr lang="en-US" sz="2000" dirty="0" err="1" smtClean="0">
                <a:latin typeface="Lucida Console" pitchFamily="49" charset="0"/>
              </a:rPr>
              <a:t>ch</a:t>
            </a:r>
            <a:r>
              <a:rPr lang="en-US" sz="2000" dirty="0" smtClean="0">
                <a:latin typeface="Lucida Console" pitchFamily="49" charset="0"/>
              </a:rPr>
              <a:t> = </a:t>
            </a:r>
            <a:r>
              <a:rPr lang="en-US" sz="2000" dirty="0" err="1" smtClean="0">
                <a:latin typeface="Lucida Console" pitchFamily="49" charset="0"/>
              </a:rPr>
              <a:t>getchar</a:t>
            </a:r>
            <a:r>
              <a:rPr lang="en-US" sz="2000" dirty="0" smtClean="0">
                <a:latin typeface="Lucida Console" pitchFamily="49" charset="0"/>
              </a:rPr>
              <a:t>()) != EOF) 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... Use the character stored in </a:t>
            </a:r>
            <a:r>
              <a:rPr lang="en-US" sz="2000" dirty="0" err="1" smtClean="0">
                <a:latin typeface="Lucida Console" pitchFamily="49" charset="0"/>
              </a:rPr>
              <a:t>ch</a:t>
            </a:r>
            <a:r>
              <a:rPr lang="en-US" sz="2000" dirty="0" smtClean="0">
                <a:latin typeface="Lucida Console" pitchFamily="49" charset="0"/>
              </a:rPr>
              <a:t> ...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Note: </a:t>
            </a:r>
            <a:r>
              <a:rPr lang="en-US" sz="2000" dirty="0" err="1" smtClean="0">
                <a:latin typeface="Lucida Console" pitchFamily="49" charset="0"/>
              </a:rPr>
              <a:t>ch</a:t>
            </a:r>
            <a:r>
              <a:rPr lang="en-US" dirty="0" smtClean="0"/>
              <a:t> is an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because </a:t>
            </a:r>
            <a:r>
              <a:rPr lang="en-US" sz="2000" dirty="0" smtClean="0">
                <a:latin typeface="Lucida Console" pitchFamily="49" charset="0"/>
              </a:rPr>
              <a:t>EOF</a:t>
            </a:r>
            <a:r>
              <a:rPr lang="en-US" dirty="0" smtClean="0"/>
              <a:t> is larger than any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 value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Precedence, </a:t>
            </a:r>
            <a:r>
              <a:rPr lang="en-US" dirty="0" err="1" smtClean="0"/>
              <a:t>associativity</a:t>
            </a:r>
            <a:r>
              <a:rPr lang="en-US" dirty="0" smtClean="0"/>
              <a:t>, evaluation order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Precedence</a:t>
            </a:r>
            <a:r>
              <a:rPr lang="en-US" dirty="0" smtClean="0"/>
              <a:t>: given two operators of </a:t>
            </a:r>
            <a:r>
              <a:rPr lang="en-US" i="1" dirty="0" smtClean="0"/>
              <a:t>different</a:t>
            </a:r>
            <a:r>
              <a:rPr lang="en-US" dirty="0" smtClean="0"/>
              <a:t> types, which is evaluated first?</a:t>
            </a:r>
          </a:p>
          <a:p>
            <a:r>
              <a:rPr lang="en-US" dirty="0" err="1" smtClean="0">
                <a:solidFill>
                  <a:srgbClr val="7030A0"/>
                </a:solidFill>
              </a:rPr>
              <a:t>Associativity</a:t>
            </a:r>
            <a:r>
              <a:rPr lang="en-US" dirty="0" smtClean="0"/>
              <a:t>: given a sequence of instances of the </a:t>
            </a:r>
            <a:r>
              <a:rPr lang="en-US" i="1" dirty="0" smtClean="0"/>
              <a:t>same</a:t>
            </a:r>
            <a:r>
              <a:rPr lang="en-US" dirty="0" smtClean="0"/>
              <a:t> operator, are they evaluated left-to-right or right-to-left?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Evaluation order</a:t>
            </a:r>
            <a:r>
              <a:rPr lang="en-US" dirty="0" smtClean="0"/>
              <a:t>: given an operator with a number of operands, in what order are the operands evaluated?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Expression evaluation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a  *  b  +  c  *  d  +  e  *  f</a:t>
            </a:r>
          </a:p>
          <a:p>
            <a:endParaRPr lang="en-US" dirty="0" smtClean="0"/>
          </a:p>
          <a:p>
            <a:r>
              <a:rPr lang="en-US" sz="2000" dirty="0" smtClean="0">
                <a:latin typeface="Lucida Console" pitchFamily="49" charset="0"/>
              </a:rPr>
              <a:t>*</a:t>
            </a:r>
            <a:r>
              <a:rPr lang="en-US" dirty="0" smtClean="0"/>
              <a:t> has precedence over </a:t>
            </a:r>
            <a:r>
              <a:rPr lang="en-US" sz="2000" dirty="0" smtClean="0">
                <a:latin typeface="Lucida Console" pitchFamily="49" charset="0"/>
              </a:rPr>
              <a:t>+</a:t>
            </a:r>
          </a:p>
          <a:p>
            <a:pPr lvl="1"/>
            <a:r>
              <a:rPr lang="en-US" dirty="0" smtClean="0"/>
              <a:t>So, multiplications are performed before additions</a:t>
            </a:r>
          </a:p>
          <a:p>
            <a:r>
              <a:rPr lang="en-US" dirty="0" smtClean="0"/>
              <a:t>This leaves us with a sequence of two additions</a:t>
            </a:r>
          </a:p>
          <a:p>
            <a:r>
              <a:rPr lang="en-US" sz="2000" dirty="0" smtClean="0">
                <a:latin typeface="Lucida Console" pitchFamily="49" charset="0"/>
              </a:rPr>
              <a:t>+</a:t>
            </a:r>
            <a:r>
              <a:rPr lang="en-US" dirty="0" smtClean="0"/>
              <a:t> has left-to-right </a:t>
            </a:r>
            <a:r>
              <a:rPr lang="en-US" dirty="0" err="1" smtClean="0"/>
              <a:t>associativity</a:t>
            </a:r>
            <a:r>
              <a:rPr lang="en-US" dirty="0" smtClean="0"/>
              <a:t>, so do the leftmost addition first</a:t>
            </a:r>
          </a:p>
          <a:p>
            <a:r>
              <a:rPr lang="en-US" dirty="0" smtClean="0"/>
              <a:t>Note: the multiplications can be done in any order</a:t>
            </a:r>
          </a:p>
          <a:p>
            <a:pPr lvl="1"/>
            <a:r>
              <a:rPr lang="en-US" sz="2000" dirty="0" smtClean="0">
                <a:latin typeface="Lucida Console" pitchFamily="49" charset="0"/>
              </a:rPr>
              <a:t>*</a:t>
            </a:r>
            <a:r>
              <a:rPr lang="en-US" dirty="0" smtClean="0"/>
              <a:t> has left-to-right </a:t>
            </a:r>
            <a:r>
              <a:rPr lang="en-US" dirty="0" err="1" smtClean="0"/>
              <a:t>associativity</a:t>
            </a:r>
            <a:r>
              <a:rPr lang="en-US" dirty="0" smtClean="0"/>
              <a:t>, but it doesn’t matter, since we don’t have a sequence of multiplications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Side effects and evaluation order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 = 10;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 = 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-- - --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 * ( 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 = -3 ) * 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++ + ++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r>
              <a:rPr lang="en-US" sz="2400" dirty="0" smtClean="0"/>
              <a:t>What are the possibilities?</a:t>
            </a:r>
          </a:p>
          <a:p>
            <a:pPr lvl="1"/>
            <a:r>
              <a:rPr lang="en-US" sz="2100" dirty="0" smtClean="0"/>
              <a:t>Note: </a:t>
            </a:r>
            <a:r>
              <a:rPr lang="en-US" sz="2000" dirty="0" smtClean="0">
                <a:latin typeface="Lucida Console" pitchFamily="49" charset="0"/>
              </a:rPr>
              <a:t>++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100" dirty="0" smtClean="0"/>
              <a:t> increments </a:t>
            </a:r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100" dirty="0" smtClean="0"/>
              <a:t> and returns the incremented value;</a:t>
            </a:r>
          </a:p>
          <a:p>
            <a:pPr lvl="1"/>
            <a:r>
              <a:rPr lang="en-US" sz="2000" dirty="0" err="1" smtClean="0">
                <a:latin typeface="Lucida Console" pitchFamily="49" charset="0"/>
              </a:rPr>
              <a:t>i</a:t>
            </a:r>
            <a:r>
              <a:rPr lang="en-US" sz="2000" dirty="0" smtClean="0">
                <a:latin typeface="Lucida Console" pitchFamily="49" charset="0"/>
              </a:rPr>
              <a:t>++</a:t>
            </a:r>
            <a:r>
              <a:rPr lang="en-US" sz="2100" dirty="0" smtClean="0"/>
              <a:t> does the same but returns the value before the increment</a:t>
            </a:r>
            <a:endParaRPr lang="en-US" sz="2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Lucida Console" pitchFamily="49" charset="0"/>
              </a:rPr>
              <a:t>&amp;&amp;</a:t>
            </a:r>
            <a:r>
              <a:rPr lang="en-US" dirty="0" smtClean="0"/>
              <a:t> and </a:t>
            </a:r>
            <a:r>
              <a:rPr lang="en-US" sz="2400" dirty="0" smtClean="0">
                <a:latin typeface="Lucida Console" pitchFamily="49" charset="0"/>
              </a:rPr>
              <a:t>||</a:t>
            </a:r>
            <a:r>
              <a:rPr lang="en-US" dirty="0" smtClean="0"/>
              <a:t> have “short circuit” evaluation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left operand evaluated first; right operand evaluated only if necessary</a:t>
            </a:r>
          </a:p>
          <a:p>
            <a:pPr lvl="1"/>
            <a:r>
              <a:rPr lang="en-US" sz="2000" dirty="0" smtClean="0">
                <a:latin typeface="Lucida Console" pitchFamily="49" charset="0"/>
              </a:rPr>
              <a:t>&amp;&amp;</a:t>
            </a:r>
            <a:r>
              <a:rPr lang="en-US" dirty="0" smtClean="0"/>
              <a:t>: if left operand evaluates to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, immediately return </a:t>
            </a:r>
            <a:r>
              <a:rPr lang="en-US" sz="2000" dirty="0" smtClean="0">
                <a:latin typeface="Lucida Console" pitchFamily="49" charset="0"/>
              </a:rPr>
              <a:t>0</a:t>
            </a:r>
          </a:p>
          <a:p>
            <a:pPr lvl="1"/>
            <a:r>
              <a:rPr lang="en-US" sz="2000" dirty="0" smtClean="0">
                <a:latin typeface="Lucida Console" pitchFamily="49" charset="0"/>
              </a:rPr>
              <a:t>||</a:t>
            </a:r>
            <a:r>
              <a:rPr lang="en-US" dirty="0" smtClean="0"/>
              <a:t>: if left operand evaluates to nonzero value, immediately return </a:t>
            </a:r>
            <a:r>
              <a:rPr lang="en-US" sz="2000" dirty="0" smtClean="0">
                <a:latin typeface="Lucida Console" pitchFamily="49" charset="0"/>
              </a:rPr>
              <a:t>1</a:t>
            </a:r>
          </a:p>
          <a:p>
            <a:r>
              <a:rPr lang="en-US" dirty="0" smtClean="0"/>
              <a:t>This allows you to write code like this with confidence: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if	(y == 0 || x / y &gt; MAX) ...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Conditional operator: order of evaluation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Ternary operator:	</a:t>
            </a:r>
            <a:r>
              <a:rPr lang="en-US" sz="2000" dirty="0" smtClean="0">
                <a:latin typeface="Lucida Console" pitchFamily="49" charset="0"/>
              </a:rPr>
              <a:t>a ? b : c</a:t>
            </a:r>
          </a:p>
          <a:p>
            <a:pPr lvl="1"/>
            <a:r>
              <a:rPr lang="en-US" dirty="0" smtClean="0"/>
              <a:t>If </a:t>
            </a:r>
            <a:r>
              <a:rPr lang="en-US" sz="2000" dirty="0" smtClean="0">
                <a:latin typeface="Lucida Console" pitchFamily="49" charset="0"/>
              </a:rPr>
              <a:t>a</a:t>
            </a:r>
            <a:r>
              <a:rPr lang="en-US" dirty="0" smtClean="0"/>
              <a:t> evaluates to nonzero, evaluate </a:t>
            </a:r>
            <a:r>
              <a:rPr lang="en-US" sz="2000" dirty="0" smtClean="0">
                <a:latin typeface="Lucida Console" pitchFamily="49" charset="0"/>
              </a:rPr>
              <a:t>b</a:t>
            </a:r>
            <a:r>
              <a:rPr lang="en-US" dirty="0" smtClean="0"/>
              <a:t> and return its value</a:t>
            </a:r>
          </a:p>
          <a:p>
            <a:pPr lvl="1"/>
            <a:r>
              <a:rPr lang="en-US" dirty="0" smtClean="0"/>
              <a:t>Else evaluate </a:t>
            </a:r>
            <a:r>
              <a:rPr lang="en-US" sz="2000" dirty="0" smtClean="0">
                <a:latin typeface="Lucida Console" pitchFamily="49" charset="0"/>
              </a:rPr>
              <a:t>c</a:t>
            </a:r>
            <a:r>
              <a:rPr lang="en-US" dirty="0" smtClean="0"/>
              <a:t> and return its value</a:t>
            </a:r>
          </a:p>
          <a:p>
            <a:pPr lvl="1"/>
            <a:r>
              <a:rPr lang="en-US" dirty="0" smtClean="0"/>
              <a:t>Only two of the three operands are evaluated at one time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if (a)		vs.	result = a ? b : c;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result = b;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else</a:t>
            </a:r>
          </a:p>
          <a:p>
            <a:pPr lvl="1">
              <a:buNone/>
            </a:pPr>
            <a:r>
              <a:rPr lang="en-US" sz="2000" dirty="0" smtClean="0">
                <a:latin typeface="Lucida Console" pitchFamily="49" charset="0"/>
              </a:rPr>
              <a:t>result = c;</a:t>
            </a:r>
          </a:p>
          <a:p>
            <a:endParaRPr lang="en-US" dirty="0" smtClean="0"/>
          </a:p>
          <a:p>
            <a:r>
              <a:rPr lang="en-US" dirty="0" smtClean="0"/>
              <a:t>But avoid abuse of conditional operator</a:t>
            </a:r>
          </a:p>
          <a:p>
            <a:pPr lvl="1"/>
            <a:r>
              <a:rPr lang="en-US" dirty="0" smtClean="0"/>
              <a:t>e.g. nested conditionals – yikes!</a:t>
            </a:r>
            <a:endParaRPr lang="en-US" dirty="0"/>
          </a:p>
        </p:txBody>
      </p:sp>
      <p:sp>
        <p:nvSpPr>
          <p:cNvPr id="6" name="Line Callout 1 5"/>
          <p:cNvSpPr/>
          <p:nvPr/>
        </p:nvSpPr>
        <p:spPr>
          <a:xfrm>
            <a:off x="4191000" y="3962400"/>
            <a:ext cx="4648200" cy="838200"/>
          </a:xfrm>
          <a:prstGeom prst="borderCallout1">
            <a:avLst>
              <a:gd name="adj1" fmla="val 1155"/>
              <a:gd name="adj2" fmla="val 49414"/>
              <a:gd name="adj3" fmla="val -77529"/>
              <a:gd name="adj4" fmla="val 3623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More concise, less room for typos –</a:t>
            </a:r>
          </a:p>
          <a:p>
            <a:pPr algn="ctr"/>
            <a:r>
              <a:rPr lang="en-US" dirty="0" smtClean="0"/>
              <a:t>particularly if result is a complex expression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 operator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>
                <a:latin typeface="Lucida Console" pitchFamily="49" charset="0"/>
              </a:rPr>
              <a:t>a, b</a:t>
            </a:r>
            <a:r>
              <a:rPr lang="en-US" dirty="0" smtClean="0"/>
              <a:t>		:	evaluate </a:t>
            </a:r>
            <a:r>
              <a:rPr lang="en-US" sz="2000" dirty="0" smtClean="0">
                <a:latin typeface="Lucida Console" pitchFamily="49" charset="0"/>
              </a:rPr>
              <a:t>a</a:t>
            </a:r>
            <a:r>
              <a:rPr lang="en-US" dirty="0" smtClean="0"/>
              <a:t>, then evaluate </a:t>
            </a:r>
            <a:r>
              <a:rPr lang="en-US" sz="2000" dirty="0" smtClean="0">
                <a:latin typeface="Lucida Console" pitchFamily="49" charset="0"/>
              </a:rPr>
              <a:t>b</a:t>
            </a:r>
            <a:r>
              <a:rPr lang="en-US" dirty="0" smtClean="0"/>
              <a:t> and 			return </a:t>
            </a:r>
            <a:r>
              <a:rPr lang="en-US" sz="2000" dirty="0" err="1" smtClean="0">
                <a:latin typeface="Lucida Console" pitchFamily="49" charset="0"/>
              </a:rPr>
              <a:t>b</a:t>
            </a:r>
            <a:r>
              <a:rPr lang="en-US" dirty="0" err="1" smtClean="0"/>
              <a:t>’s</a:t>
            </a:r>
            <a:r>
              <a:rPr lang="en-US" dirty="0" smtClean="0"/>
              <a:t> value</a:t>
            </a:r>
          </a:p>
          <a:p>
            <a:r>
              <a:rPr lang="en-US" dirty="0" smtClean="0"/>
              <a:t>Useful only if </a:t>
            </a:r>
            <a:r>
              <a:rPr lang="en-US" sz="2000" dirty="0" smtClean="0">
                <a:latin typeface="Lucida Console" pitchFamily="49" charset="0"/>
              </a:rPr>
              <a:t>a</a:t>
            </a:r>
            <a:r>
              <a:rPr lang="en-US" dirty="0" smtClean="0"/>
              <a:t> has a side effect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Shift operations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Left shift</a:t>
            </a:r>
            <a:r>
              <a:rPr lang="en-US" dirty="0" smtClean="0"/>
              <a:t>:		</a:t>
            </a:r>
            <a:r>
              <a:rPr lang="en-US" sz="2000" dirty="0" smtClean="0">
                <a:latin typeface="Lucida Console" pitchFamily="49" charset="0"/>
              </a:rPr>
              <a:t>value &lt;&lt; n</a:t>
            </a:r>
          </a:p>
          <a:p>
            <a:pPr lvl="1"/>
            <a:r>
              <a:rPr lang="en-US" dirty="0" smtClean="0"/>
              <a:t>discard the </a:t>
            </a:r>
            <a:r>
              <a:rPr lang="en-US" sz="2000" dirty="0" smtClean="0">
                <a:latin typeface="Lucida Console" pitchFamily="49" charset="0"/>
              </a:rPr>
              <a:t>n</a:t>
            </a:r>
            <a:r>
              <a:rPr lang="en-US" dirty="0" smtClean="0"/>
              <a:t> leftmost bits, and add </a:t>
            </a:r>
            <a:r>
              <a:rPr lang="en-US" sz="2000" dirty="0" smtClean="0">
                <a:latin typeface="Lucida Console" pitchFamily="49" charset="0"/>
              </a:rPr>
              <a:t>n</a:t>
            </a:r>
            <a:r>
              <a:rPr lang="en-US" dirty="0" smtClean="0"/>
              <a:t> zeroes to the right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Right shift</a:t>
            </a:r>
            <a:r>
              <a:rPr lang="en-US" dirty="0" smtClean="0"/>
              <a:t>:	</a:t>
            </a:r>
            <a:r>
              <a:rPr lang="en-US" sz="2000" dirty="0" smtClean="0">
                <a:latin typeface="Lucida Console" pitchFamily="49" charset="0"/>
              </a:rPr>
              <a:t>value &gt;&gt; n</a:t>
            </a:r>
          </a:p>
          <a:p>
            <a:pPr lvl="1"/>
            <a:r>
              <a:rPr lang="en-US" dirty="0" smtClean="0"/>
              <a:t>Two definitions:</a:t>
            </a:r>
          </a:p>
          <a:p>
            <a:pPr lvl="1"/>
            <a:r>
              <a:rPr lang="en-US" dirty="0" smtClean="0"/>
              <a:t>logical version: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discard the </a:t>
            </a:r>
            <a:r>
              <a:rPr lang="en-US" sz="2000" dirty="0" smtClean="0">
                <a:latin typeface="Lucida Console" pitchFamily="49" charset="0"/>
              </a:rPr>
              <a:t>n</a:t>
            </a:r>
            <a:r>
              <a:rPr lang="en-US" dirty="0" smtClean="0"/>
              <a:t> rightmost bits, and add </a:t>
            </a:r>
            <a:r>
              <a:rPr lang="en-US" sz="2000" dirty="0" smtClean="0">
                <a:latin typeface="Lucida Console" pitchFamily="49" charset="0"/>
              </a:rPr>
              <a:t>n</a:t>
            </a:r>
            <a:r>
              <a:rPr lang="en-US" dirty="0" smtClean="0"/>
              <a:t> zeroes to the left</a:t>
            </a:r>
          </a:p>
          <a:p>
            <a:pPr lvl="2"/>
            <a:r>
              <a:rPr lang="en-US" dirty="0" smtClean="0"/>
              <a:t>for negative values, the sign bit is the leftmost bit – so logical right shift has the effect of making the value positive</a:t>
            </a:r>
          </a:p>
          <a:p>
            <a:pPr lvl="1"/>
            <a:r>
              <a:rPr lang="en-US" dirty="0" smtClean="0"/>
              <a:t>arithmetic right shift: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like logical right shift, but maintain sign bit</a:t>
            </a:r>
          </a:p>
          <a:p>
            <a:pPr lvl="1"/>
            <a:r>
              <a:rPr lang="en-US" dirty="0" smtClean="0"/>
              <a:t>The distinction is only relevant for negative 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 shift: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INT_MAX		01111111111111111111111111111111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2147483647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INT_MAX &gt;&gt; 16	00000000000000000111111111111111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32767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INT_MIN		10000000000000000000000000000000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-2147483648</a:t>
            </a:r>
          </a:p>
          <a:p>
            <a:pPr>
              <a:buNone/>
            </a:pPr>
            <a:r>
              <a:rPr lang="en-US" sz="2000" i="1" dirty="0" smtClean="0"/>
              <a:t>logical right shift: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INT_MIN &gt;&gt; 16	11111111111111111000000000000000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-32768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i="1" dirty="0" smtClean="0"/>
              <a:t>arithmetic right </a:t>
            </a:r>
            <a:r>
              <a:rPr lang="en-US" sz="2000" i="1" dirty="0" smtClean="0"/>
              <a:t>shift: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INT_MIN &gt;&gt; 16	00000000000000001000000000000000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32768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Bitwise operations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Binary operators &amp;, |, ^</a:t>
            </a:r>
          </a:p>
          <a:p>
            <a:pPr lvl="1"/>
            <a:r>
              <a:rPr lang="en-US" dirty="0" smtClean="0"/>
              <a:t>perform bitwise and, or, </a:t>
            </a:r>
            <a:r>
              <a:rPr lang="en-US" dirty="0" err="1" smtClean="0"/>
              <a:t>xor</a:t>
            </a:r>
            <a:r>
              <a:rPr lang="en-US" dirty="0" smtClean="0"/>
              <a:t> on each bit of the operands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Unary operator ~</a:t>
            </a:r>
          </a:p>
          <a:p>
            <a:pPr lvl="1"/>
            <a:r>
              <a:rPr lang="en-US" dirty="0" smtClean="0"/>
              <a:t>perform one’s complement of the operand: change each 0 to a 1 and vice versa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2240280"/>
          <a:ext cx="1524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&amp;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0" y="2209800"/>
          <a:ext cx="1524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|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257800" y="2209800"/>
          <a:ext cx="1524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000"/>
                <a:gridCol w="508000"/>
                <a:gridCol w="508000"/>
              </a:tblGrid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^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1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Lucida Console" pitchFamily="49" charset="0"/>
                        </a:rPr>
                        <a:t>0</a:t>
                      </a:r>
                      <a:endParaRPr lang="en-US" sz="2000" dirty="0">
                        <a:latin typeface="Lucida Console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Bitwise operators: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a: 	00101110 (0x2E)		b:	01011011 (0x5B)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~a:	11010001 (0xD1)		~b:	10100100 (0xA4)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00101110		00101110		00101110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01011011		01011011		01011011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a&amp;b</a:t>
            </a: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00001010	</a:t>
            </a:r>
            <a:r>
              <a:rPr lang="en-US" sz="2000" dirty="0" err="1" smtClean="0">
                <a:latin typeface="Lucida Console" pitchFamily="49" charset="0"/>
              </a:rPr>
              <a:t>a|b</a:t>
            </a: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01111111	</a:t>
            </a:r>
            <a:r>
              <a:rPr lang="en-US" sz="2000" dirty="0" err="1" smtClean="0">
                <a:latin typeface="Lucida Console" pitchFamily="49" charset="0"/>
              </a:rPr>
              <a:t>a^b</a:t>
            </a:r>
            <a:r>
              <a:rPr lang="en-US" sz="2000" dirty="0" smtClean="0">
                <a:latin typeface="Lucida Console" pitchFamily="49" charset="0"/>
              </a:rPr>
              <a:t>	01110101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(0x0A)		(0x7F)		(0x75)</a:t>
            </a:r>
            <a:endParaRPr lang="en-US" sz="2000" dirty="0" smtClean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133600" y="2334904"/>
            <a:ext cx="4343400" cy="685800"/>
          </a:xfrm>
          <a:prstGeom prst="rect">
            <a:avLst/>
          </a:prstGeom>
          <a:solidFill>
            <a:schemeClr val="accent5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setting a bit to one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value = 	value | 1 &lt;&lt; </a:t>
            </a:r>
            <a:r>
              <a:rPr lang="en-US" sz="2000" dirty="0" err="1" smtClean="0">
                <a:latin typeface="Lucida Console" pitchFamily="49" charset="0"/>
              </a:rPr>
              <a:t>bit_number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0xAA		|	1 &lt;&lt; 2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	10101010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	00000100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	10101110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2411104"/>
            <a:ext cx="1219200" cy="457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5029200" y="2411104"/>
            <a:ext cx="1219200" cy="457200"/>
          </a:xfrm>
          <a:prstGeom prst="rect">
            <a:avLst/>
          </a:prstGeom>
          <a:solidFill>
            <a:schemeClr val="accent3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3276600" y="3173104"/>
            <a:ext cx="1219200" cy="3810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3276600" y="3554104"/>
            <a:ext cx="1219200" cy="304800"/>
          </a:xfrm>
          <a:prstGeom prst="rect">
            <a:avLst/>
          </a:prstGeom>
          <a:solidFill>
            <a:schemeClr val="accent3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3276600" y="3858904"/>
            <a:ext cx="1219200" cy="381000"/>
          </a:xfrm>
          <a:prstGeom prst="rect">
            <a:avLst/>
          </a:prstGeom>
          <a:solidFill>
            <a:schemeClr val="accent5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14" name="Shape 13"/>
          <p:cNvCxnSpPr>
            <a:stCxn id="12" idx="0"/>
            <a:endCxn id="11" idx="1"/>
          </p:cNvCxnSpPr>
          <p:nvPr/>
        </p:nvCxnSpPr>
        <p:spPr>
          <a:xfrm rot="16200000" flipH="1" flipV="1">
            <a:off x="2933700" y="2677804"/>
            <a:ext cx="1714500" cy="1028700"/>
          </a:xfrm>
          <a:prstGeom prst="bentConnector4">
            <a:avLst>
              <a:gd name="adj1" fmla="val -13333"/>
              <a:gd name="adj2" fmla="val 233333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6" idx="2"/>
            <a:endCxn id="8" idx="1"/>
          </p:cNvCxnSpPr>
          <p:nvPr/>
        </p:nvCxnSpPr>
        <p:spPr>
          <a:xfrm rot="16200000" flipH="1">
            <a:off x="2838450" y="2925454"/>
            <a:ext cx="495300" cy="3810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stCxn id="7" idx="2"/>
            <a:endCxn id="9" idx="3"/>
          </p:cNvCxnSpPr>
          <p:nvPr/>
        </p:nvCxnSpPr>
        <p:spPr>
          <a:xfrm rot="5400000">
            <a:off x="4648200" y="2715904"/>
            <a:ext cx="838200" cy="11430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value = 	value &amp; ~ ( 1 &lt;&lt; </a:t>
            </a:r>
            <a:r>
              <a:rPr lang="en-US" sz="2000" dirty="0" err="1" smtClean="0">
                <a:latin typeface="Lucida Console" pitchFamily="49" charset="0"/>
              </a:rPr>
              <a:t>bit_number</a:t>
            </a:r>
            <a:r>
              <a:rPr lang="en-US" sz="2000" dirty="0" smtClean="0">
                <a:latin typeface="Lucida Console" pitchFamily="49" charset="0"/>
              </a:rPr>
              <a:t> );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0xAA		&amp;	~	(1 &lt;&lt; 3)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	00001000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		11110111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	10101010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		10100010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33600" y="2334904"/>
            <a:ext cx="5486400" cy="685800"/>
          </a:xfrm>
          <a:prstGeom prst="rect">
            <a:avLst/>
          </a:prstGeom>
          <a:solidFill>
            <a:schemeClr val="accent5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5029200" y="2362200"/>
            <a:ext cx="2438400" cy="609600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setting a bit to zero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0" y="2411104"/>
            <a:ext cx="1219200" cy="457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6019800" y="2411104"/>
            <a:ext cx="1219200" cy="457200"/>
          </a:xfrm>
          <a:prstGeom prst="rect">
            <a:avLst/>
          </a:prstGeom>
          <a:solidFill>
            <a:schemeClr val="accent3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3276600" y="3810000"/>
            <a:ext cx="1219200" cy="3810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3276600" y="3124200"/>
            <a:ext cx="1219200" cy="304800"/>
          </a:xfrm>
          <a:prstGeom prst="rect">
            <a:avLst/>
          </a:prstGeom>
          <a:solidFill>
            <a:schemeClr val="accent3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3276600" y="4191000"/>
            <a:ext cx="1219200" cy="381000"/>
          </a:xfrm>
          <a:prstGeom prst="rect">
            <a:avLst/>
          </a:prstGeom>
          <a:solidFill>
            <a:schemeClr val="accent5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14" name="Shape 13"/>
          <p:cNvCxnSpPr>
            <a:stCxn id="12" idx="0"/>
            <a:endCxn id="11" idx="1"/>
          </p:cNvCxnSpPr>
          <p:nvPr/>
        </p:nvCxnSpPr>
        <p:spPr>
          <a:xfrm rot="16200000" flipH="1" flipV="1">
            <a:off x="3053402" y="2558102"/>
            <a:ext cx="2046596" cy="1600200"/>
          </a:xfrm>
          <a:prstGeom prst="bentConnector4">
            <a:avLst>
              <a:gd name="adj1" fmla="val -11170"/>
              <a:gd name="adj2" fmla="val 185714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>
            <a:stCxn id="6" idx="2"/>
            <a:endCxn id="8" idx="1"/>
          </p:cNvCxnSpPr>
          <p:nvPr/>
        </p:nvCxnSpPr>
        <p:spPr>
          <a:xfrm rot="16200000" flipH="1">
            <a:off x="2520002" y="3243902"/>
            <a:ext cx="1132196" cy="3810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stCxn id="7" idx="2"/>
            <a:endCxn id="9" idx="3"/>
          </p:cNvCxnSpPr>
          <p:nvPr/>
        </p:nvCxnSpPr>
        <p:spPr>
          <a:xfrm rot="5400000">
            <a:off x="5358452" y="2005652"/>
            <a:ext cx="408296" cy="21336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276600" y="3429000"/>
            <a:ext cx="1219200" cy="381000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cxnSp>
        <p:nvCxnSpPr>
          <p:cNvPr id="23" name="Elbow Connector 22"/>
          <p:cNvCxnSpPr>
            <a:stCxn id="17" idx="3"/>
            <a:endCxn id="20" idx="3"/>
          </p:cNvCxnSpPr>
          <p:nvPr/>
        </p:nvCxnSpPr>
        <p:spPr>
          <a:xfrm flipH="1">
            <a:off x="4495800" y="2667000"/>
            <a:ext cx="2971800" cy="952500"/>
          </a:xfrm>
          <a:prstGeom prst="bentConnector3">
            <a:avLst>
              <a:gd name="adj1" fmla="val -7692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animBg="1"/>
      <p:bldP spid="17" grpId="0" animBg="1"/>
      <p:bldP spid="6" grpId="0" animBg="1"/>
      <p:bldP spid="7" grpId="0" animBg="1"/>
      <p:bldP spid="8" grpId="0" animBg="1"/>
      <p:bldP spid="9" grpId="0" animBg="1"/>
      <p:bldP spid="11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is an expression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many languages, expressions only compute values</a:t>
            </a:r>
          </a:p>
          <a:p>
            <a:r>
              <a:rPr lang="en-US" dirty="0" smtClean="0"/>
              <a:t>They never have </a:t>
            </a:r>
            <a:r>
              <a:rPr lang="en-US" dirty="0" smtClean="0">
                <a:solidFill>
                  <a:srgbClr val="7030A0"/>
                </a:solidFill>
              </a:rPr>
              <a:t>side effects</a:t>
            </a:r>
            <a:r>
              <a:rPr lang="en-US" dirty="0" smtClean="0"/>
              <a:t>: lasting changes to the program state (e.g. update a variable, print a symbol).</a:t>
            </a:r>
          </a:p>
          <a:p>
            <a:r>
              <a:rPr lang="en-US" dirty="0" smtClean="0"/>
              <a:t>C (like Java and C++) does have side effects in expressions – notably, assignment expressions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(e.g. </a:t>
            </a:r>
            <a:r>
              <a:rPr lang="en-US" sz="2000" dirty="0" smtClean="0">
                <a:latin typeface="Lucida Console" pitchFamily="49" charset="0"/>
              </a:rPr>
              <a:t>==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+=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++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</a:t>
            </a:r>
            <a:r>
              <a:rPr lang="en-US" dirty="0" smtClean="0">
                <a:latin typeface="Lucida Console" pitchFamily="49" charset="0"/>
              </a:rPr>
              <a:t>x = y = z = 17</a:t>
            </a:r>
            <a:r>
              <a:rPr lang="en-US" dirty="0" smtClean="0"/>
              <a:t> work?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6545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= is right-associative – so the expression is interpreted as:		x =	( y =	( z = 17 )</a:t>
            </a:r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037219" y="3124200"/>
            <a:ext cx="1954381" cy="646331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z is assigned 17;</a:t>
            </a:r>
          </a:p>
          <a:p>
            <a:pPr algn="ctr"/>
            <a:r>
              <a:rPr lang="en-US" dirty="0" smtClean="0"/>
              <a:t>return value is 17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94219" y="4382869"/>
            <a:ext cx="1954381" cy="646331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y</a:t>
            </a:r>
            <a:r>
              <a:rPr lang="en-US" dirty="0" smtClean="0"/>
              <a:t> is assigned 17;</a:t>
            </a:r>
          </a:p>
          <a:p>
            <a:pPr algn="ctr"/>
            <a:r>
              <a:rPr lang="en-US" dirty="0" smtClean="0"/>
              <a:t>return value is 17</a:t>
            </a:r>
            <a:endParaRPr lang="en-US" dirty="0"/>
          </a:p>
        </p:txBody>
      </p:sp>
      <p:cxnSp>
        <p:nvCxnSpPr>
          <p:cNvPr id="9" name="Elbow Connector 8"/>
          <p:cNvCxnSpPr>
            <a:endCxn id="6" idx="0"/>
          </p:cNvCxnSpPr>
          <p:nvPr/>
        </p:nvCxnSpPr>
        <p:spPr>
          <a:xfrm rot="16200000" flipH="1">
            <a:off x="7068614" y="2178404"/>
            <a:ext cx="1066800" cy="824791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endCxn id="7" idx="0"/>
          </p:cNvCxnSpPr>
          <p:nvPr/>
        </p:nvCxnSpPr>
        <p:spPr>
          <a:xfrm rot="16200000" flipH="1">
            <a:off x="5168573" y="2680031"/>
            <a:ext cx="2249267" cy="1156408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648200" y="5373469"/>
            <a:ext cx="1954381" cy="646331"/>
          </a:xfrm>
          <a:prstGeom prst="rect">
            <a:avLst/>
          </a:prstGeom>
          <a:solidFill>
            <a:srgbClr val="00B0F0">
              <a:alpha val="20000"/>
            </a:srgb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x is assigned 17;</a:t>
            </a:r>
          </a:p>
          <a:p>
            <a:pPr algn="ctr"/>
            <a:r>
              <a:rPr lang="en-US" dirty="0" smtClean="0"/>
              <a:t>return value is 17</a:t>
            </a:r>
            <a:endParaRPr lang="en-US" dirty="0"/>
          </a:p>
        </p:txBody>
      </p:sp>
      <p:cxnSp>
        <p:nvCxnSpPr>
          <p:cNvPr id="16" name="Elbow Connector 15"/>
          <p:cNvCxnSpPr>
            <a:endCxn id="15" idx="0"/>
          </p:cNvCxnSpPr>
          <p:nvPr/>
        </p:nvCxnSpPr>
        <p:spPr>
          <a:xfrm rot="16200000" flipH="1">
            <a:off x="3440663" y="3188740"/>
            <a:ext cx="3316067" cy="1053389"/>
          </a:xfrm>
          <a:prstGeom prst="bentConnector3">
            <a:avLst>
              <a:gd name="adj1" fmla="val 50000"/>
            </a:avLst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accent2"/>
        </a:solidFill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tailEnd type="arrow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10745</TotalTime>
  <Words>595</Words>
  <Application>Microsoft Office PowerPoint</Application>
  <PresentationFormat>On-screen Show (4:3)</PresentationFormat>
  <Paragraphs>189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Origin</vt:lpstr>
      <vt:lpstr>C expressions</vt:lpstr>
      <vt:lpstr>Shift operations</vt:lpstr>
      <vt:lpstr>Right shift: example</vt:lpstr>
      <vt:lpstr>Bitwise operations</vt:lpstr>
      <vt:lpstr>Bitwise operators: Example</vt:lpstr>
      <vt:lpstr>Example: setting a bit to one</vt:lpstr>
      <vt:lpstr>Example: setting a bit to zero</vt:lpstr>
      <vt:lpstr>Assignment is an expression</vt:lpstr>
      <vt:lpstr>Why does x = y = z = 17 work?</vt:lpstr>
      <vt:lpstr>Another example of = as subexpression</vt:lpstr>
      <vt:lpstr>Precedence, associativity, evaluation order</vt:lpstr>
      <vt:lpstr>Example: Expression evaluation</vt:lpstr>
      <vt:lpstr>Side effects and evaluation order</vt:lpstr>
      <vt:lpstr>&amp;&amp; and || have “short circuit” evaluation</vt:lpstr>
      <vt:lpstr>Conditional operator: order of evaluation</vt:lpstr>
      <vt:lpstr>Comma operator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Safety Basics</dc:title>
  <dc:creator>Charles Wallace</dc:creator>
  <cp:lastModifiedBy>Charles Wallace</cp:lastModifiedBy>
  <cp:revision>294</cp:revision>
  <dcterms:created xsi:type="dcterms:W3CDTF">2007-06-13T23:23:09Z</dcterms:created>
  <dcterms:modified xsi:type="dcterms:W3CDTF">2007-06-23T04:33:48Z</dcterms:modified>
</cp:coreProperties>
</file>