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  <p:sldId id="276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53" d="100"/>
          <a:sy n="53" d="100"/>
        </p:scale>
        <p:origin x="-9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7/31/2007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7/31/2007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m.com/developerworks/rational/library/06/0822_satish-giridha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memory allocation in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11)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memory that you have not initialized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Uninitialized memory read</a:t>
            </a:r>
          </a:p>
          <a:p>
            <a:r>
              <a:rPr lang="en-US" dirty="0" smtClean="0"/>
              <a:t>Uninitialized memory copy</a:t>
            </a:r>
          </a:p>
          <a:p>
            <a:pPr lvl="1"/>
            <a:r>
              <a:rPr lang="en-US" dirty="0" smtClean="0"/>
              <a:t>not necessarily critical – unless a memory read follows</a:t>
            </a:r>
            <a:endParaRPr lang="en-US" dirty="0" smtClean="0"/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void </a:t>
            </a:r>
            <a:r>
              <a:rPr lang="en-US" sz="2200" dirty="0" err="1" smtClean="0">
                <a:latin typeface="Lucida Console" pitchFamily="49" charset="0"/>
              </a:rPr>
              <a:t>foo</a:t>
            </a:r>
            <a:r>
              <a:rPr lang="en-US" sz="2200" dirty="0" smtClean="0">
                <a:latin typeface="Lucida Console" pitchFamily="49" charset="0"/>
              </a:rPr>
              <a:t>(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*pi)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j</a:t>
            </a:r>
            <a:r>
              <a:rPr lang="en-US" sz="22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smtClean="0">
                <a:latin typeface="Lucida Console" pitchFamily="49" charset="0"/>
              </a:rPr>
              <a:t>*</a:t>
            </a:r>
            <a:r>
              <a:rPr lang="en-US" sz="2200" dirty="0" smtClean="0">
                <a:latin typeface="Lucida Console" pitchFamily="49" charset="0"/>
              </a:rPr>
              <a:t>pi = j</a:t>
            </a:r>
            <a:r>
              <a:rPr lang="en-US" sz="22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smtClean="0">
                <a:latin typeface="Lucida Console" pitchFamily="49" charset="0"/>
              </a:rPr>
              <a:t>/* </a:t>
            </a:r>
            <a:r>
              <a:rPr lang="en-US" sz="2200" dirty="0" smtClean="0">
                <a:latin typeface="Lucida Console" pitchFamily="49" charset="0"/>
              </a:rPr>
              <a:t>UMC: j is uninitialized, copied into *pi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void bar()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err="1" smtClean="0">
                <a:latin typeface="Lucida Console" pitchFamily="49" charset="0"/>
              </a:rPr>
              <a:t>i</a:t>
            </a:r>
            <a:r>
              <a:rPr lang="en-US" sz="2200" dirty="0" smtClean="0">
                <a:latin typeface="Lucida Console" pitchFamily="49" charset="0"/>
              </a:rPr>
              <a:t>=10;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foo</a:t>
            </a:r>
            <a:r>
              <a:rPr lang="en-US" sz="2200" dirty="0" smtClean="0">
                <a:latin typeface="Lucida Console" pitchFamily="49" charset="0"/>
              </a:rPr>
              <a:t>(&amp;</a:t>
            </a:r>
            <a:r>
              <a:rPr lang="en-US" sz="2200" dirty="0" err="1" smtClean="0">
                <a:latin typeface="Lucida Console" pitchFamily="49" charset="0"/>
              </a:rPr>
              <a:t>i</a:t>
            </a:r>
            <a:r>
              <a:rPr lang="en-US" sz="22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printf</a:t>
            </a:r>
            <a:r>
              <a:rPr lang="en-US" sz="2200" dirty="0" smtClean="0">
                <a:latin typeface="Lucida Console" pitchFamily="49" charset="0"/>
              </a:rPr>
              <a:t>("</a:t>
            </a:r>
            <a:r>
              <a:rPr lang="en-US" sz="2200" dirty="0" err="1" smtClean="0">
                <a:latin typeface="Lucida Console" pitchFamily="49" charset="0"/>
              </a:rPr>
              <a:t>i</a:t>
            </a:r>
            <a:r>
              <a:rPr lang="en-US" sz="2200" dirty="0" smtClean="0">
                <a:latin typeface="Lucida Console" pitchFamily="49" charset="0"/>
              </a:rPr>
              <a:t> = %d\n", </a:t>
            </a:r>
            <a:r>
              <a:rPr lang="en-US" sz="2200" dirty="0" err="1" smtClean="0">
                <a:latin typeface="Lucida Console" pitchFamily="49" charset="0"/>
              </a:rPr>
              <a:t>i</a:t>
            </a:r>
            <a:r>
              <a:rPr lang="en-US" sz="22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smtClean="0">
                <a:latin typeface="Lucida Console" pitchFamily="49" charset="0"/>
              </a:rPr>
              <a:t>/* </a:t>
            </a:r>
            <a:r>
              <a:rPr lang="en-US" sz="2200" dirty="0" smtClean="0">
                <a:latin typeface="Lucida Console" pitchFamily="49" charset="0"/>
              </a:rPr>
              <a:t>UMR: Using </a:t>
            </a:r>
            <a:r>
              <a:rPr lang="en-US" sz="2200" dirty="0" err="1" smtClean="0">
                <a:latin typeface="Lucida Console" pitchFamily="49" charset="0"/>
              </a:rPr>
              <a:t>i</a:t>
            </a:r>
            <a:r>
              <a:rPr lang="en-US" sz="2200" dirty="0" smtClean="0">
                <a:latin typeface="Lucida Console" pitchFamily="49" charset="0"/>
              </a:rPr>
              <a:t>, which is now junk value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memory that you don’t own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Null pointer read/write</a:t>
            </a:r>
          </a:p>
          <a:p>
            <a:r>
              <a:rPr lang="en-US" dirty="0" smtClean="0"/>
              <a:t>Zero page read/write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typedef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err="1" smtClean="0">
                <a:latin typeface="Lucida Console" pitchFamily="49" charset="0"/>
              </a:rPr>
              <a:t>struct</a:t>
            </a:r>
            <a:r>
              <a:rPr lang="en-US" sz="2200" dirty="0" smtClean="0">
                <a:latin typeface="Lucida Console" pitchFamily="49" charset="0"/>
              </a:rPr>
              <a:t> node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struct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node* next;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err="1" smtClean="0">
                <a:latin typeface="Lucida Console" pitchFamily="49" charset="0"/>
              </a:rPr>
              <a:t>val</a:t>
            </a:r>
            <a:r>
              <a:rPr lang="en-US" sz="22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 Node</a:t>
            </a:r>
            <a:r>
              <a:rPr lang="en-US" sz="22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err="1" smtClean="0">
                <a:latin typeface="Lucida Console" pitchFamily="49" charset="0"/>
              </a:rPr>
              <a:t>findLastNodeValue</a:t>
            </a:r>
            <a:r>
              <a:rPr lang="en-US" sz="2200" dirty="0" smtClean="0">
                <a:latin typeface="Lucida Console" pitchFamily="49" charset="0"/>
              </a:rPr>
              <a:t>(Node* head)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while </a:t>
            </a:r>
            <a:r>
              <a:rPr lang="en-US" sz="2200" dirty="0" smtClean="0">
                <a:latin typeface="Lucida Console" pitchFamily="49" charset="0"/>
              </a:rPr>
              <a:t>(head-&gt;next != NULL) { /* Expect NPR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	head </a:t>
            </a:r>
            <a:r>
              <a:rPr lang="en-US" sz="2200" dirty="0" smtClean="0">
                <a:latin typeface="Lucida Console" pitchFamily="49" charset="0"/>
              </a:rPr>
              <a:t>= head-&gt;next;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}</a:t>
            </a: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return </a:t>
            </a:r>
            <a:r>
              <a:rPr lang="en-US" sz="2200" dirty="0" smtClean="0">
                <a:latin typeface="Lucida Console" pitchFamily="49" charset="0"/>
              </a:rPr>
              <a:t>head-&gt;</a:t>
            </a:r>
            <a:r>
              <a:rPr lang="en-US" sz="2200" dirty="0" err="1" smtClean="0">
                <a:latin typeface="Lucida Console" pitchFamily="49" charset="0"/>
              </a:rPr>
              <a:t>val</a:t>
            </a:r>
            <a:r>
              <a:rPr lang="en-US" sz="2200" dirty="0" smtClean="0">
                <a:latin typeface="Lucida Console" pitchFamily="49" charset="0"/>
              </a:rPr>
              <a:t>; /* Expect ZPR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  <a:endParaRPr lang="en-US" sz="22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6019800" y="3200400"/>
            <a:ext cx="2667000" cy="457200"/>
          </a:xfrm>
          <a:prstGeom prst="borderCallout1">
            <a:avLst>
              <a:gd name="adj1" fmla="val 54464"/>
              <a:gd name="adj2" fmla="val -374"/>
              <a:gd name="adj3" fmla="val 155357"/>
              <a:gd name="adj4" fmla="val -3527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if </a:t>
            </a:r>
            <a:r>
              <a:rPr lang="en-US" sz="2000" dirty="0" smtClean="0">
                <a:latin typeface="Lucida Console" pitchFamily="49" charset="0"/>
              </a:rPr>
              <a:t>head</a:t>
            </a:r>
            <a:r>
              <a:rPr lang="en-US" dirty="0" smtClean="0"/>
              <a:t> is </a:t>
            </a:r>
            <a:r>
              <a:rPr lang="en-US" sz="2000" dirty="0" smtClean="0">
                <a:latin typeface="Lucida Console" pitchFamily="49" charset="0"/>
              </a:rPr>
              <a:t>NULL</a:t>
            </a:r>
            <a:r>
              <a:rPr lang="en-US" dirty="0" smtClean="0"/>
              <a:t>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memory that you don’t own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2730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493776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Invalid pointer read/write</a:t>
            </a:r>
          </a:p>
          <a:p>
            <a:pPr lvl="1"/>
            <a:r>
              <a:rPr lang="en-US" sz="2600" dirty="0" smtClean="0"/>
              <a:t>Pointer to memory that hasn’t been allocated to program</a:t>
            </a:r>
            <a:endParaRPr lang="en-US" dirty="0" smtClean="0"/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void </a:t>
            </a:r>
            <a:r>
              <a:rPr lang="en-US" dirty="0" err="1" smtClean="0">
                <a:latin typeface="Lucida Console" pitchFamily="49" charset="0"/>
              </a:rPr>
              <a:t>genIPR</a:t>
            </a:r>
            <a:r>
              <a:rPr lang="en-US" dirty="0" smtClean="0">
                <a:latin typeface="Lucida Console" pitchFamily="49" charset="0"/>
              </a:rPr>
              <a:t>() </a:t>
            </a:r>
            <a:r>
              <a:rPr lang="en-US" dirty="0" smtClean="0">
                <a:latin typeface="Lucida Console" pitchFamily="49" charset="0"/>
              </a:rPr>
              <a:t>{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smtClean="0">
                <a:latin typeface="Lucida Console" pitchFamily="49" charset="0"/>
              </a:rPr>
              <a:t>*</a:t>
            </a:r>
            <a:r>
              <a:rPr lang="en-US" dirty="0" err="1" smtClean="0">
                <a:latin typeface="Lucida Console" pitchFamily="49" charset="0"/>
              </a:rPr>
              <a:t>ipr</a:t>
            </a:r>
            <a:r>
              <a:rPr lang="en-US" dirty="0" smtClean="0">
                <a:latin typeface="Lucida Console" pitchFamily="49" charset="0"/>
              </a:rPr>
              <a:t> = (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*) </a:t>
            </a:r>
            <a:r>
              <a:rPr lang="en-US" dirty="0" err="1" smtClean="0">
                <a:latin typeface="Lucida Console" pitchFamily="49" charset="0"/>
              </a:rPr>
              <a:t>malloc</a:t>
            </a:r>
            <a:r>
              <a:rPr lang="en-US" dirty="0" smtClean="0">
                <a:latin typeface="Lucida Console" pitchFamily="49" charset="0"/>
              </a:rPr>
              <a:t>(4 * </a:t>
            </a:r>
            <a:r>
              <a:rPr lang="en-US" dirty="0" err="1" smtClean="0">
                <a:latin typeface="Lucida Console" pitchFamily="49" charset="0"/>
              </a:rPr>
              <a:t>sizeof</a:t>
            </a:r>
            <a:r>
              <a:rPr lang="en-US" dirty="0" smtClean="0">
                <a:latin typeface="Lucida Console" pitchFamily="49" charset="0"/>
              </a:rPr>
              <a:t>(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, j;</a:t>
            </a:r>
          </a:p>
          <a:p>
            <a:pPr>
              <a:buNone/>
            </a:pPr>
            <a:r>
              <a:rPr lang="pt-BR" dirty="0" smtClean="0">
                <a:latin typeface="Lucida Console" pitchFamily="49" charset="0"/>
              </a:rPr>
              <a:t>	i </a:t>
            </a:r>
            <a:r>
              <a:rPr lang="pt-BR" dirty="0" smtClean="0">
                <a:latin typeface="Lucida Console" pitchFamily="49" charset="0"/>
              </a:rPr>
              <a:t>= *(ipr - 1000); j = *(ipr + 1000); /* Expect IPR */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free(</a:t>
            </a:r>
            <a:r>
              <a:rPr lang="en-US" dirty="0" err="1" smtClean="0">
                <a:latin typeface="Lucida Console" pitchFamily="49" charset="0"/>
              </a:rPr>
              <a:t>ipr</a:t>
            </a:r>
            <a:r>
              <a:rPr lang="en-US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void </a:t>
            </a:r>
            <a:r>
              <a:rPr lang="en-US" dirty="0" err="1" smtClean="0">
                <a:latin typeface="Lucida Console" pitchFamily="49" charset="0"/>
              </a:rPr>
              <a:t>genIPW</a:t>
            </a:r>
            <a:r>
              <a:rPr lang="en-US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smtClean="0">
                <a:latin typeface="Lucida Console" pitchFamily="49" charset="0"/>
              </a:rPr>
              <a:t>*</a:t>
            </a:r>
            <a:r>
              <a:rPr lang="en-US" dirty="0" err="1" smtClean="0">
                <a:latin typeface="Lucida Console" pitchFamily="49" charset="0"/>
              </a:rPr>
              <a:t>ipw</a:t>
            </a:r>
            <a:r>
              <a:rPr lang="en-US" dirty="0" smtClean="0">
                <a:latin typeface="Lucida Console" pitchFamily="49" charset="0"/>
              </a:rPr>
              <a:t> = (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*) </a:t>
            </a:r>
            <a:r>
              <a:rPr lang="en-US" dirty="0" err="1" smtClean="0">
                <a:latin typeface="Lucida Console" pitchFamily="49" charset="0"/>
              </a:rPr>
              <a:t>malloc</a:t>
            </a:r>
            <a:r>
              <a:rPr lang="en-US" dirty="0" smtClean="0">
                <a:latin typeface="Lucida Console" pitchFamily="49" charset="0"/>
              </a:rPr>
              <a:t>(5 * </a:t>
            </a:r>
            <a:r>
              <a:rPr lang="en-US" dirty="0" err="1" smtClean="0">
                <a:latin typeface="Lucida Console" pitchFamily="49" charset="0"/>
              </a:rPr>
              <a:t>sizeof</a:t>
            </a:r>
            <a:r>
              <a:rPr lang="en-US" dirty="0" smtClean="0">
                <a:latin typeface="Lucida Console" pitchFamily="49" charset="0"/>
              </a:rPr>
              <a:t>(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*(</a:t>
            </a:r>
            <a:r>
              <a:rPr lang="en-US" dirty="0" err="1" smtClean="0">
                <a:latin typeface="Lucida Console" pitchFamily="49" charset="0"/>
              </a:rPr>
              <a:t>ipw</a:t>
            </a:r>
            <a:r>
              <a:rPr lang="en-US" dirty="0" smtClean="0">
                <a:latin typeface="Lucida Console" pitchFamily="49" charset="0"/>
              </a:rPr>
              <a:t> - 1000) = 0; *(</a:t>
            </a:r>
            <a:r>
              <a:rPr lang="en-US" dirty="0" err="1" smtClean="0">
                <a:latin typeface="Lucida Console" pitchFamily="49" charset="0"/>
              </a:rPr>
              <a:t>ipw</a:t>
            </a:r>
            <a:r>
              <a:rPr lang="en-US" dirty="0" smtClean="0">
                <a:latin typeface="Lucida Console" pitchFamily="49" charset="0"/>
              </a:rPr>
              <a:t> + 1000) = 0; /* Expect IPW */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free(</a:t>
            </a:r>
            <a:r>
              <a:rPr lang="en-US" dirty="0" err="1" smtClean="0">
                <a:latin typeface="Lucida Console" pitchFamily="49" charset="0"/>
              </a:rPr>
              <a:t>ipw</a:t>
            </a:r>
            <a:r>
              <a:rPr lang="en-US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}</a:t>
            </a:r>
            <a:endParaRPr lang="en-US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memory that you don’t own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2730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Common error in 64-bit applications:</a:t>
            </a:r>
          </a:p>
          <a:p>
            <a:pPr lvl="1"/>
            <a:r>
              <a:rPr lang="en-US" sz="17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 are 4 bytes but pointers are 8 bytes</a:t>
            </a:r>
          </a:p>
          <a:p>
            <a:pPr lvl="1"/>
            <a:r>
              <a:rPr lang="en-US" dirty="0" smtClean="0"/>
              <a:t>If prototype of </a:t>
            </a:r>
            <a:r>
              <a:rPr lang="en-US" sz="1700" dirty="0" err="1" smtClean="0">
                <a:latin typeface="Lucida Console" pitchFamily="49" charset="0"/>
              </a:rPr>
              <a:t>malloc</a:t>
            </a:r>
            <a:r>
              <a:rPr lang="en-US" sz="1700" dirty="0" smtClean="0">
                <a:latin typeface="Lucida Console" pitchFamily="49" charset="0"/>
              </a:rPr>
              <a:t>()</a:t>
            </a:r>
            <a:r>
              <a:rPr lang="en-US" dirty="0" smtClean="0"/>
              <a:t> not provided, return value will be cast to a 4-byte </a:t>
            </a:r>
            <a:r>
              <a:rPr lang="en-US" sz="1700" dirty="0" err="1" smtClean="0">
                <a:latin typeface="Lucida Console" pitchFamily="49" charset="0"/>
              </a:rPr>
              <a:t>int</a:t>
            </a:r>
            <a:endParaRPr lang="en-US" sz="1700" dirty="0" smtClean="0">
              <a:latin typeface="Lucida Console" pitchFamily="49" charset="0"/>
            </a:endParaRP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/*Forgot to </a:t>
            </a:r>
            <a:r>
              <a:rPr lang="en-US" sz="2000" dirty="0" smtClean="0">
                <a:latin typeface="Lucida Console" pitchFamily="49" charset="0"/>
              </a:rPr>
              <a:t>#include &lt;</a:t>
            </a:r>
            <a:r>
              <a:rPr lang="en-US" sz="2000" dirty="0" err="1" smtClean="0">
                <a:latin typeface="Lucida Console" pitchFamily="49" charset="0"/>
              </a:rPr>
              <a:t>malloc.h</a:t>
            </a:r>
            <a:r>
              <a:rPr lang="en-US" sz="2000" dirty="0" smtClean="0">
                <a:latin typeface="Lucida Console" pitchFamily="49" charset="0"/>
              </a:rPr>
              <a:t>&gt;, &lt;</a:t>
            </a:r>
            <a:r>
              <a:rPr lang="en-US" sz="2000" dirty="0" err="1" smtClean="0">
                <a:latin typeface="Lucida Console" pitchFamily="49" charset="0"/>
              </a:rPr>
              <a:t>stdlib.h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in </a:t>
            </a:r>
            <a:r>
              <a:rPr lang="en-US" sz="2000" dirty="0" smtClean="0">
                <a:latin typeface="Lucida Console" pitchFamily="49" charset="0"/>
              </a:rPr>
              <a:t>a 64-bit </a:t>
            </a:r>
            <a:r>
              <a:rPr lang="en-US" sz="2000" dirty="0" smtClean="0">
                <a:latin typeface="Lucida Console" pitchFamily="49" charset="0"/>
              </a:rPr>
              <a:t>application*/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illegalPointer</a:t>
            </a:r>
            <a:r>
              <a:rPr lang="en-US" sz="2000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*pi = 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*)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(4 * </a:t>
            </a:r>
            <a:r>
              <a:rPr lang="en-US" sz="2000" dirty="0" err="1" smtClean="0">
                <a:latin typeface="Lucida Console" pitchFamily="49" charset="0"/>
              </a:rPr>
              <a:t>sizeof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pi[0</a:t>
            </a:r>
            <a:r>
              <a:rPr lang="en-US" sz="2000" dirty="0" smtClean="0">
                <a:latin typeface="Lucida Console" pitchFamily="49" charset="0"/>
              </a:rPr>
              <a:t>] = 10; /* Expect IPW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("Array value = %d\n", pi[0]); /* Expect IPR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4038600" y="2590800"/>
            <a:ext cx="4648200" cy="685800"/>
          </a:xfrm>
          <a:prstGeom prst="borderCallout1">
            <a:avLst>
              <a:gd name="adj1" fmla="val 47321"/>
              <a:gd name="adj2" fmla="val 98"/>
              <a:gd name="adj3" fmla="val 279167"/>
              <a:gd name="adj4" fmla="val -1023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Four bytes will be lopped off this value – resulting in an invalid pointer value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memory that you don’t own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Free memory read/write</a:t>
            </a:r>
          </a:p>
          <a:p>
            <a:pPr lvl="1"/>
            <a:r>
              <a:rPr lang="en-US" sz="2400" dirty="0" smtClean="0"/>
              <a:t>Access of memory that has been freed earlier</a:t>
            </a:r>
          </a:p>
          <a:p>
            <a:pPr>
              <a:buNone/>
            </a:pP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* </a:t>
            </a:r>
            <a:r>
              <a:rPr lang="en-US" sz="2400" dirty="0" err="1" smtClean="0">
                <a:latin typeface="Lucida Console" pitchFamily="49" charset="0"/>
              </a:rPr>
              <a:t>init_array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*</a:t>
            </a:r>
            <a:r>
              <a:rPr lang="en-US" sz="2400" dirty="0" err="1" smtClean="0">
                <a:latin typeface="Lucida Console" pitchFamily="49" charset="0"/>
              </a:rPr>
              <a:t>ptr</a:t>
            </a:r>
            <a:r>
              <a:rPr lang="en-US" sz="2400" dirty="0" smtClean="0">
                <a:latin typeface="Lucida Console" pitchFamily="49" charset="0"/>
              </a:rPr>
              <a:t>,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new_size</a:t>
            </a:r>
            <a:r>
              <a:rPr lang="en-US" sz="2400" dirty="0" smtClean="0">
                <a:latin typeface="Lucida Console" pitchFamily="49" charset="0"/>
              </a:rPr>
              <a:t>) {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</a:t>
            </a:r>
            <a:r>
              <a:rPr lang="en-US" sz="2400" dirty="0" err="1" smtClean="0">
                <a:latin typeface="Lucida Console" pitchFamily="49" charset="0"/>
              </a:rPr>
              <a:t>ptr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= 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*) </a:t>
            </a:r>
            <a:r>
              <a:rPr lang="en-US" sz="2400" dirty="0" err="1" smtClean="0">
                <a:latin typeface="Lucida Console" pitchFamily="49" charset="0"/>
              </a:rPr>
              <a:t>realloc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ptr</a:t>
            </a:r>
            <a:r>
              <a:rPr lang="en-US" sz="2400" dirty="0" smtClean="0">
                <a:latin typeface="Lucida Console" pitchFamily="49" charset="0"/>
              </a:rPr>
              <a:t>, </a:t>
            </a:r>
            <a:r>
              <a:rPr lang="en-US" sz="2400" dirty="0" err="1" smtClean="0">
                <a:latin typeface="Lucida Console" pitchFamily="49" charset="0"/>
              </a:rPr>
              <a:t>new_size</a:t>
            </a:r>
            <a:r>
              <a:rPr lang="en-US" sz="2400" dirty="0" smtClean="0">
                <a:latin typeface="Lucida Console" pitchFamily="49" charset="0"/>
              </a:rPr>
              <a:t>*</a:t>
            </a:r>
            <a:r>
              <a:rPr lang="en-US" sz="2400" dirty="0" err="1" smtClean="0">
                <a:latin typeface="Lucida Console" pitchFamily="49" charset="0"/>
              </a:rPr>
              <a:t>sizeof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</a:t>
            </a:r>
            <a:r>
              <a:rPr lang="en-US" sz="2400" dirty="0" err="1" smtClean="0">
                <a:latin typeface="Lucida Console" pitchFamily="49" charset="0"/>
              </a:rPr>
              <a:t>memset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ptr</a:t>
            </a:r>
            <a:r>
              <a:rPr lang="en-US" sz="2400" dirty="0" smtClean="0">
                <a:latin typeface="Lucida Console" pitchFamily="49" charset="0"/>
              </a:rPr>
              <a:t>, 0, </a:t>
            </a:r>
            <a:r>
              <a:rPr lang="en-US" sz="2400" dirty="0" err="1" smtClean="0">
                <a:latin typeface="Lucida Console" pitchFamily="49" charset="0"/>
              </a:rPr>
              <a:t>new_size</a:t>
            </a:r>
            <a:r>
              <a:rPr lang="en-US" sz="2400" dirty="0" smtClean="0">
                <a:latin typeface="Lucida Console" pitchFamily="49" charset="0"/>
              </a:rPr>
              <a:t>*</a:t>
            </a:r>
            <a:r>
              <a:rPr lang="en-US" sz="2400" dirty="0" err="1" smtClean="0">
                <a:latin typeface="Lucida Console" pitchFamily="49" charset="0"/>
              </a:rPr>
              <a:t>sizeof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return </a:t>
            </a:r>
            <a:r>
              <a:rPr lang="en-US" sz="2400" dirty="0" err="1" smtClean="0">
                <a:latin typeface="Lucida Console" pitchFamily="49" charset="0"/>
              </a:rPr>
              <a:t>ptr</a:t>
            </a:r>
            <a:r>
              <a:rPr lang="en-US" sz="24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* </a:t>
            </a:r>
            <a:r>
              <a:rPr lang="en-US" sz="2400" dirty="0" err="1" smtClean="0">
                <a:latin typeface="Lucida Console" pitchFamily="49" charset="0"/>
              </a:rPr>
              <a:t>fill_fibonacci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*fib,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size) {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i</a:t>
            </a:r>
            <a:r>
              <a:rPr lang="en-US" sz="24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/* </a:t>
            </a:r>
            <a:r>
              <a:rPr lang="en-US" sz="2400" dirty="0" smtClean="0">
                <a:latin typeface="Lucida Console" pitchFamily="49" charset="0"/>
              </a:rPr>
              <a:t>oops, forgot: fib = */ </a:t>
            </a:r>
            <a:r>
              <a:rPr lang="en-US" sz="2400" dirty="0" err="1" smtClean="0">
                <a:latin typeface="Lucida Console" pitchFamily="49" charset="0"/>
              </a:rPr>
              <a:t>init_array</a:t>
            </a:r>
            <a:r>
              <a:rPr lang="en-US" sz="2400" dirty="0" smtClean="0">
                <a:latin typeface="Lucida Console" pitchFamily="49" charset="0"/>
              </a:rPr>
              <a:t>(fib, size);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/* </a:t>
            </a:r>
            <a:r>
              <a:rPr lang="en-US" sz="2400" dirty="0" smtClean="0">
                <a:latin typeface="Lucida Console" pitchFamily="49" charset="0"/>
              </a:rPr>
              <a:t>fib[0] = 0; */ fib[1] = 1;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for 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i</a:t>
            </a:r>
            <a:r>
              <a:rPr lang="en-US" sz="2400" dirty="0" smtClean="0">
                <a:latin typeface="Lucida Console" pitchFamily="49" charset="0"/>
              </a:rPr>
              <a:t>=2; </a:t>
            </a:r>
            <a:r>
              <a:rPr lang="en-US" sz="2400" dirty="0" err="1" smtClean="0">
                <a:latin typeface="Lucida Console" pitchFamily="49" charset="0"/>
              </a:rPr>
              <a:t>i</a:t>
            </a:r>
            <a:r>
              <a:rPr lang="en-US" sz="2400" dirty="0" smtClean="0">
                <a:latin typeface="Lucida Console" pitchFamily="49" charset="0"/>
              </a:rPr>
              <a:t>&lt;size; </a:t>
            </a:r>
            <a:r>
              <a:rPr lang="en-US" sz="2400" dirty="0" err="1" smtClean="0">
                <a:latin typeface="Lucida Console" pitchFamily="49" charset="0"/>
              </a:rPr>
              <a:t>i</a:t>
            </a:r>
            <a:r>
              <a:rPr lang="en-US" sz="2400" dirty="0" smtClean="0">
                <a:latin typeface="Lucida Console" pitchFamily="49" charset="0"/>
              </a:rPr>
              <a:t>++)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	fib[</a:t>
            </a:r>
            <a:r>
              <a:rPr lang="en-US" sz="2400" dirty="0" err="1" smtClean="0">
                <a:latin typeface="Lucida Console" pitchFamily="49" charset="0"/>
              </a:rPr>
              <a:t>i</a:t>
            </a:r>
            <a:r>
              <a:rPr lang="en-US" sz="2400" dirty="0" smtClean="0">
                <a:latin typeface="Lucida Console" pitchFamily="49" charset="0"/>
              </a:rPr>
              <a:t>] = fib[i-1] + fib[i-2];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return </a:t>
            </a:r>
            <a:r>
              <a:rPr lang="en-US" sz="2400" dirty="0" smtClean="0">
                <a:latin typeface="Lucida Console" pitchFamily="49" charset="0"/>
              </a:rPr>
              <a:t>fib;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6172200" y="5029200"/>
            <a:ext cx="2590800" cy="609600"/>
          </a:xfrm>
          <a:prstGeom prst="borderCallout1">
            <a:avLst>
              <a:gd name="adj1" fmla="val 56250"/>
              <a:gd name="adj2" fmla="val 491"/>
              <a:gd name="adj3" fmla="val -91071"/>
              <a:gd name="adj4" fmla="val -2320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if array is moved to new location?</a:t>
            </a:r>
            <a:endParaRPr lang="en-US" dirty="0" smtClean="0"/>
          </a:p>
        </p:txBody>
      </p:sp>
      <p:sp>
        <p:nvSpPr>
          <p:cNvPr id="7" name="Line Callout 1 6"/>
          <p:cNvSpPr/>
          <p:nvPr/>
        </p:nvSpPr>
        <p:spPr>
          <a:xfrm>
            <a:off x="3962400" y="2971800"/>
            <a:ext cx="4876800" cy="381000"/>
          </a:xfrm>
          <a:prstGeom prst="borderCallout1">
            <a:avLst>
              <a:gd name="adj1" fmla="val 53036"/>
              <a:gd name="adj2" fmla="val 372"/>
              <a:gd name="adj3" fmla="val -110357"/>
              <a:gd name="adj4" fmla="val -1556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Remember: </a:t>
            </a:r>
            <a:r>
              <a:rPr lang="en-US" sz="2000" dirty="0" err="1" smtClean="0">
                <a:latin typeface="Lucida Console" pitchFamily="49" charset="0"/>
              </a:rPr>
              <a:t>realloc</a:t>
            </a:r>
            <a:r>
              <a:rPr lang="en-US" dirty="0" smtClean="0"/>
              <a:t> may move entire block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memory that you don’t own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Beyond stack read/write</a:t>
            </a:r>
          </a:p>
          <a:p>
            <a:pPr>
              <a:buNone/>
            </a:pP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char </a:t>
            </a:r>
            <a:r>
              <a:rPr lang="en-US" dirty="0" smtClean="0">
                <a:latin typeface="Lucida Console" pitchFamily="49" charset="0"/>
              </a:rPr>
              <a:t>*append(const char* s1, const char *s2) {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smtClean="0">
                <a:latin typeface="Lucida Console" pitchFamily="49" charset="0"/>
              </a:rPr>
              <a:t>const 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MAXSIZE = 128;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char </a:t>
            </a:r>
            <a:r>
              <a:rPr lang="en-US" dirty="0" smtClean="0">
                <a:latin typeface="Lucida Console" pitchFamily="49" charset="0"/>
              </a:rPr>
              <a:t>result[128];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=0, j=0;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for </a:t>
            </a:r>
            <a:r>
              <a:rPr lang="en-US" dirty="0" smtClean="0">
                <a:latin typeface="Lucida Console" pitchFamily="49" charset="0"/>
              </a:rPr>
              <a:t>(j=0; 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&lt;MAXSIZE-1 &amp;&amp; j&lt;</a:t>
            </a:r>
            <a:r>
              <a:rPr lang="en-US" dirty="0" err="1" smtClean="0">
                <a:latin typeface="Lucida Console" pitchFamily="49" charset="0"/>
              </a:rPr>
              <a:t>strlen</a:t>
            </a:r>
            <a:r>
              <a:rPr lang="en-US" dirty="0" smtClean="0">
                <a:latin typeface="Lucida Console" pitchFamily="49" charset="0"/>
              </a:rPr>
              <a:t>(s1); 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++,j++) {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	result[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] = s1[j];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}</a:t>
            </a: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for </a:t>
            </a:r>
            <a:r>
              <a:rPr lang="en-US" dirty="0" smtClean="0">
                <a:latin typeface="Lucida Console" pitchFamily="49" charset="0"/>
              </a:rPr>
              <a:t>(j=0; 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&lt;MAXSIZE-1 &amp;&amp; j&lt;</a:t>
            </a:r>
            <a:r>
              <a:rPr lang="en-US" dirty="0" err="1" smtClean="0">
                <a:latin typeface="Lucida Console" pitchFamily="49" charset="0"/>
              </a:rPr>
              <a:t>strlen</a:t>
            </a:r>
            <a:r>
              <a:rPr lang="en-US" dirty="0" smtClean="0">
                <a:latin typeface="Lucida Console" pitchFamily="49" charset="0"/>
              </a:rPr>
              <a:t>(s2); 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++,j++) {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	result[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] = s2[j];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}</a:t>
            </a: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result</a:t>
            </a:r>
            <a:r>
              <a:rPr lang="en-US" dirty="0" smtClean="0">
                <a:latin typeface="Lucida Console" pitchFamily="49" charset="0"/>
              </a:rPr>
              <a:t>[++</a:t>
            </a:r>
            <a:r>
              <a:rPr lang="en-US" dirty="0" err="1" smtClean="0">
                <a:latin typeface="Lucida Console" pitchFamily="49" charset="0"/>
              </a:rPr>
              <a:t>i</a:t>
            </a:r>
            <a:r>
              <a:rPr lang="en-US" dirty="0" smtClean="0">
                <a:latin typeface="Lucida Console" pitchFamily="49" charset="0"/>
              </a:rPr>
              <a:t>] = '\0';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return </a:t>
            </a:r>
            <a:r>
              <a:rPr lang="en-US" dirty="0" smtClean="0">
                <a:latin typeface="Lucida Console" pitchFamily="49" charset="0"/>
              </a:rPr>
              <a:t>result;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}</a:t>
            </a:r>
            <a:endParaRPr lang="en-US" dirty="0" smtClean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4267200" y="5334000"/>
            <a:ext cx="3733800" cy="914400"/>
          </a:xfrm>
          <a:prstGeom prst="borderCallout1">
            <a:avLst>
              <a:gd name="adj1" fmla="val 52083"/>
              <a:gd name="adj2" fmla="val 310"/>
              <a:gd name="adj3" fmla="val 30147"/>
              <a:gd name="adj4" fmla="val -3689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 returns pointer to stack memory – won’t be valid after function returns</a:t>
            </a:r>
            <a:endParaRPr lang="en-US" dirty="0" smtClean="0"/>
          </a:p>
        </p:txBody>
      </p:sp>
      <p:sp>
        <p:nvSpPr>
          <p:cNvPr id="7" name="Line Callout 1 6"/>
          <p:cNvSpPr/>
          <p:nvPr/>
        </p:nvSpPr>
        <p:spPr>
          <a:xfrm>
            <a:off x="4572000" y="2438400"/>
            <a:ext cx="3733800" cy="609600"/>
          </a:xfrm>
          <a:prstGeom prst="borderCallout1">
            <a:avLst>
              <a:gd name="adj1" fmla="val 52083"/>
              <a:gd name="adj2" fmla="val 310"/>
              <a:gd name="adj3" fmla="val 38970"/>
              <a:gd name="adj4" fmla="val -340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result</a:t>
            </a:r>
            <a:r>
              <a:rPr lang="en-US" dirty="0" smtClean="0"/>
              <a:t> is a local array name –</a:t>
            </a:r>
          </a:p>
          <a:p>
            <a:pPr algn="ctr"/>
            <a:r>
              <a:rPr lang="en-US" dirty="0" smtClean="0"/>
              <a:t>stack memory allocated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memory that you haven’t allocated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Array bound read/write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genABRandABW</a:t>
            </a:r>
            <a:r>
              <a:rPr lang="en-US" sz="2000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const </a:t>
            </a:r>
            <a:r>
              <a:rPr lang="en-US" sz="2000" dirty="0" smtClean="0">
                <a:latin typeface="Lucida Console" pitchFamily="49" charset="0"/>
              </a:rPr>
              <a:t>char *name = </a:t>
            </a:r>
            <a:r>
              <a:rPr lang="en-US" sz="2000" dirty="0" smtClean="0">
                <a:latin typeface="Lucida Console" pitchFamily="49" charset="0"/>
              </a:rPr>
              <a:t>“Safety Critical";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char </a:t>
            </a:r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r>
              <a:rPr lang="en-US" sz="2000" dirty="0" smtClean="0">
                <a:latin typeface="Lucida Console" pitchFamily="49" charset="0"/>
              </a:rPr>
              <a:t> = (char*)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(10);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strncpy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r>
              <a:rPr lang="en-US" sz="2000" dirty="0" smtClean="0">
                <a:latin typeface="Lucida Console" pitchFamily="49" charset="0"/>
              </a:rPr>
              <a:t>, name, 10);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r>
              <a:rPr lang="en-US" sz="2000" dirty="0" smtClean="0">
                <a:latin typeface="Lucida Console" pitchFamily="49" charset="0"/>
              </a:rPr>
              <a:t>[11</a:t>
            </a:r>
            <a:r>
              <a:rPr lang="en-US" sz="2000" dirty="0" smtClean="0">
                <a:latin typeface="Lucida Console" pitchFamily="49" charset="0"/>
              </a:rPr>
              <a:t>] = '\0'; /* Expect ABW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("%s\n", </a:t>
            </a:r>
            <a:r>
              <a:rPr lang="en-US" sz="2000" dirty="0" err="1" smtClean="0">
                <a:latin typeface="Lucida Console" pitchFamily="49" charset="0"/>
              </a:rPr>
              <a:t>str</a:t>
            </a:r>
            <a:r>
              <a:rPr lang="en-US" sz="2000" dirty="0" smtClean="0">
                <a:latin typeface="Lucida Console" pitchFamily="49" charset="0"/>
              </a:rPr>
              <a:t>); /* Expect ABR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heap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Memory leak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*pi;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void </a:t>
            </a:r>
            <a:r>
              <a:rPr lang="en-US" sz="2200" dirty="0" err="1" smtClean="0">
                <a:latin typeface="Lucida Console" pitchFamily="49" charset="0"/>
              </a:rPr>
              <a:t>foo</a:t>
            </a:r>
            <a:r>
              <a:rPr lang="en-US" sz="2200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pi </a:t>
            </a:r>
            <a:r>
              <a:rPr lang="en-US" sz="2200" dirty="0" smtClean="0">
                <a:latin typeface="Lucida Console" pitchFamily="49" charset="0"/>
              </a:rPr>
              <a:t>= (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*) </a:t>
            </a:r>
            <a:r>
              <a:rPr lang="en-US" sz="2200" dirty="0" err="1" smtClean="0">
                <a:latin typeface="Lucida Console" pitchFamily="49" charset="0"/>
              </a:rPr>
              <a:t>malloc</a:t>
            </a:r>
            <a:r>
              <a:rPr lang="en-US" sz="2200" dirty="0" smtClean="0">
                <a:latin typeface="Lucida Console" pitchFamily="49" charset="0"/>
              </a:rPr>
              <a:t>(8*</a:t>
            </a:r>
            <a:r>
              <a:rPr lang="en-US" sz="2200" dirty="0" err="1" smtClean="0">
                <a:latin typeface="Lucida Console" pitchFamily="49" charset="0"/>
              </a:rPr>
              <a:t>sizeof</a:t>
            </a:r>
            <a:r>
              <a:rPr lang="en-US" sz="2200" dirty="0" smtClean="0">
                <a:latin typeface="Lucida Console" pitchFamily="49" charset="0"/>
              </a:rPr>
              <a:t>(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smtClean="0">
                <a:latin typeface="Lucida Console" pitchFamily="49" charset="0"/>
              </a:rPr>
              <a:t>/* </a:t>
            </a:r>
            <a:r>
              <a:rPr lang="en-US" sz="2200" dirty="0" smtClean="0">
                <a:latin typeface="Lucida Console" pitchFamily="49" charset="0"/>
              </a:rPr>
              <a:t>Allocate memory for pi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/* </a:t>
            </a:r>
            <a:r>
              <a:rPr lang="en-US" sz="2200" dirty="0" smtClean="0">
                <a:latin typeface="Lucida Console" pitchFamily="49" charset="0"/>
              </a:rPr>
              <a:t>Oops, leaked the old memory pointed </a:t>
            </a:r>
            <a:r>
              <a:rPr lang="en-US" sz="2200" dirty="0" smtClean="0">
                <a:latin typeface="Lucida Console" pitchFamily="49" charset="0"/>
              </a:rPr>
              <a:t>to by pi */</a:t>
            </a: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…</a:t>
            </a: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free(pi</a:t>
            </a:r>
            <a:r>
              <a:rPr lang="en-US" sz="2200" dirty="0" smtClean="0">
                <a:latin typeface="Lucida Console" pitchFamily="49" charset="0"/>
              </a:rPr>
              <a:t>); /* </a:t>
            </a:r>
            <a:r>
              <a:rPr lang="en-US" sz="2200" dirty="0" err="1" smtClean="0">
                <a:latin typeface="Lucida Console" pitchFamily="49" charset="0"/>
              </a:rPr>
              <a:t>foo</a:t>
            </a:r>
            <a:r>
              <a:rPr lang="en-US" sz="2200" dirty="0" smtClean="0">
                <a:latin typeface="Lucida Console" pitchFamily="49" charset="0"/>
              </a:rPr>
              <a:t>() is done with pi, so free it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void main()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pi </a:t>
            </a:r>
            <a:r>
              <a:rPr lang="en-US" sz="2200" dirty="0" smtClean="0">
                <a:latin typeface="Lucida Console" pitchFamily="49" charset="0"/>
              </a:rPr>
              <a:t>= (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*) </a:t>
            </a:r>
            <a:r>
              <a:rPr lang="en-US" sz="2200" dirty="0" err="1" smtClean="0">
                <a:latin typeface="Lucida Console" pitchFamily="49" charset="0"/>
              </a:rPr>
              <a:t>malloc</a:t>
            </a:r>
            <a:r>
              <a:rPr lang="en-US" sz="2200" dirty="0" smtClean="0">
                <a:latin typeface="Lucida Console" pitchFamily="49" charset="0"/>
              </a:rPr>
              <a:t>(4*</a:t>
            </a:r>
            <a:r>
              <a:rPr lang="en-US" sz="2200" dirty="0" err="1" smtClean="0">
                <a:latin typeface="Lucida Console" pitchFamily="49" charset="0"/>
              </a:rPr>
              <a:t>sizeof</a:t>
            </a:r>
            <a:r>
              <a:rPr lang="en-US" sz="2200" dirty="0" smtClean="0">
                <a:latin typeface="Lucida Console" pitchFamily="49" charset="0"/>
              </a:rPr>
              <a:t>(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smtClean="0">
                <a:latin typeface="Lucida Console" pitchFamily="49" charset="0"/>
              </a:rPr>
              <a:t>/* </a:t>
            </a:r>
            <a:r>
              <a:rPr lang="en-US" sz="2200" dirty="0" smtClean="0">
                <a:latin typeface="Lucida Console" pitchFamily="49" charset="0"/>
              </a:rPr>
              <a:t>Expect MLK: </a:t>
            </a:r>
            <a:r>
              <a:rPr lang="en-US" sz="2200" dirty="0" err="1" smtClean="0">
                <a:latin typeface="Lucida Console" pitchFamily="49" charset="0"/>
              </a:rPr>
              <a:t>foo</a:t>
            </a:r>
            <a:r>
              <a:rPr lang="en-US" sz="2200" dirty="0" smtClean="0">
                <a:latin typeface="Lucida Console" pitchFamily="49" charset="0"/>
              </a:rPr>
              <a:t> leaks it */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err="1" smtClean="0">
                <a:latin typeface="Lucida Console" pitchFamily="49" charset="0"/>
              </a:rPr>
              <a:t>foo</a:t>
            </a:r>
            <a:r>
              <a:rPr lang="en-US" sz="2200" dirty="0" smtClean="0">
                <a:latin typeface="Lucida Console" pitchFamily="49" charset="0"/>
              </a:rPr>
              <a:t>();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  <a:endParaRPr lang="en-US" sz="2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heap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Potential memory leak</a:t>
            </a:r>
          </a:p>
          <a:p>
            <a:pPr lvl="1"/>
            <a:r>
              <a:rPr lang="en-US" sz="2000" dirty="0" smtClean="0"/>
              <a:t>no pointer to the beginning of a block</a:t>
            </a:r>
          </a:p>
          <a:p>
            <a:pPr lvl="1"/>
            <a:r>
              <a:rPr lang="en-US" sz="2000" dirty="0" smtClean="0"/>
              <a:t>not necessarily critical – block beginning may still be reachable via pointer arithmetic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sz="2000" dirty="0" err="1" smtClean="0">
                <a:latin typeface="Lucida Console" pitchFamily="49" charset="0"/>
              </a:rPr>
              <a:t>plk</a:t>
            </a:r>
            <a:r>
              <a:rPr lang="en-US" sz="2000" dirty="0" smtClean="0">
                <a:latin typeface="Lucida Console" pitchFamily="49" charset="0"/>
              </a:rPr>
              <a:t> = NULL;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genPLK</a:t>
            </a:r>
            <a:r>
              <a:rPr lang="en-US" sz="2000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plk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= 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*)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(2 * </a:t>
            </a:r>
            <a:r>
              <a:rPr lang="en-US" sz="2000" dirty="0" err="1" smtClean="0">
                <a:latin typeface="Lucida Console" pitchFamily="49" charset="0"/>
              </a:rPr>
              <a:t>sizeof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 /* Expect PLK </a:t>
            </a:r>
            <a:r>
              <a:rPr lang="en-US" sz="2000" dirty="0" smtClean="0">
                <a:latin typeface="Lucida Console" pitchFamily="49" charset="0"/>
              </a:rPr>
              <a:t>as pointer variable is incremented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  past beginning of block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plk</a:t>
            </a:r>
            <a:r>
              <a:rPr lang="en-US" sz="2000" dirty="0" smtClean="0">
                <a:latin typeface="Lucida Console" pitchFamily="49" charset="0"/>
              </a:rPr>
              <a:t>++;	</a:t>
            </a:r>
            <a:r>
              <a:rPr lang="en-US" sz="2000" dirty="0" smtClean="0">
                <a:latin typeface="Lucida Console" pitchFamily="49" charset="0"/>
              </a:rPr>
              <a:t>	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Faulty heap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229600" cy="493776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Freeing non-heap memory</a:t>
            </a:r>
          </a:p>
          <a:p>
            <a:r>
              <a:rPr lang="en-US" sz="2800" dirty="0" smtClean="0"/>
              <a:t>Freeing unallocated memory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void </a:t>
            </a:r>
            <a:r>
              <a:rPr lang="en-US" sz="2400" dirty="0" err="1" smtClean="0">
                <a:latin typeface="Lucida Console" pitchFamily="49" charset="0"/>
              </a:rPr>
              <a:t>genFNH</a:t>
            </a:r>
            <a:r>
              <a:rPr lang="en-US" sz="2400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fnh</a:t>
            </a:r>
            <a:r>
              <a:rPr lang="en-US" sz="2400" dirty="0" smtClean="0">
                <a:latin typeface="Lucida Console" pitchFamily="49" charset="0"/>
              </a:rPr>
              <a:t> = 0;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free</a:t>
            </a:r>
            <a:r>
              <a:rPr lang="en-US" sz="2400" dirty="0" smtClean="0">
                <a:latin typeface="Lucida Console" pitchFamily="49" charset="0"/>
              </a:rPr>
              <a:t>(&amp;</a:t>
            </a:r>
            <a:r>
              <a:rPr lang="en-US" sz="2400" dirty="0" err="1" smtClean="0">
                <a:latin typeface="Lucida Console" pitchFamily="49" charset="0"/>
              </a:rPr>
              <a:t>fnh</a:t>
            </a:r>
            <a:r>
              <a:rPr lang="en-US" sz="2400" dirty="0" smtClean="0">
                <a:latin typeface="Lucida Console" pitchFamily="49" charset="0"/>
              </a:rPr>
              <a:t>); /* Expect FNH: freeing stack memory */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void </a:t>
            </a:r>
            <a:r>
              <a:rPr lang="en-US" sz="2400" dirty="0" err="1" smtClean="0">
                <a:latin typeface="Lucida Console" pitchFamily="49" charset="0"/>
              </a:rPr>
              <a:t>genFUM</a:t>
            </a:r>
            <a:r>
              <a:rPr lang="en-US" sz="2400" dirty="0" smtClean="0">
                <a:latin typeface="Lucida Console" pitchFamily="49" charset="0"/>
              </a:rPr>
              <a:t>() {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*</a:t>
            </a:r>
            <a:r>
              <a:rPr lang="en-US" sz="2400" dirty="0" err="1" smtClean="0">
                <a:latin typeface="Lucida Console" pitchFamily="49" charset="0"/>
              </a:rPr>
              <a:t>fum</a:t>
            </a:r>
            <a:r>
              <a:rPr lang="en-US" sz="2400" dirty="0" smtClean="0">
                <a:latin typeface="Lucida Console" pitchFamily="49" charset="0"/>
              </a:rPr>
              <a:t> = 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*) </a:t>
            </a:r>
            <a:r>
              <a:rPr lang="en-US" sz="2400" dirty="0" err="1" smtClean="0">
                <a:latin typeface="Lucida Console" pitchFamily="49" charset="0"/>
              </a:rPr>
              <a:t>malloc</a:t>
            </a:r>
            <a:r>
              <a:rPr lang="en-US" sz="2400" dirty="0" smtClean="0">
                <a:latin typeface="Lucida Console" pitchFamily="49" charset="0"/>
              </a:rPr>
              <a:t>(4 * </a:t>
            </a:r>
            <a:r>
              <a:rPr lang="en-US" sz="2400" dirty="0" err="1" smtClean="0">
                <a:latin typeface="Lucida Console" pitchFamily="49" charset="0"/>
              </a:rPr>
              <a:t>sizeof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));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free(fum+1</a:t>
            </a:r>
            <a:r>
              <a:rPr lang="en-US" sz="2400" dirty="0" smtClean="0">
                <a:latin typeface="Lucida Console" pitchFamily="49" charset="0"/>
              </a:rPr>
              <a:t>); /* Expect FUM: fum+1 points to middle of a block */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free(</a:t>
            </a:r>
            <a:r>
              <a:rPr lang="en-US" sz="2400" dirty="0" err="1" smtClean="0">
                <a:latin typeface="Lucida Console" pitchFamily="49" charset="0"/>
              </a:rPr>
              <a:t>fum</a:t>
            </a:r>
            <a:r>
              <a:rPr lang="en-US" sz="24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	free(</a:t>
            </a:r>
            <a:r>
              <a:rPr lang="en-US" sz="2400" dirty="0" err="1" smtClean="0">
                <a:latin typeface="Lucida Console" pitchFamily="49" charset="0"/>
              </a:rPr>
              <a:t>fum</a:t>
            </a:r>
            <a:r>
              <a:rPr lang="en-US" sz="2400" dirty="0" smtClean="0">
                <a:latin typeface="Lucida Console" pitchFamily="49" charset="0"/>
              </a:rPr>
              <a:t>); /* Expect FUM: freeing already freed memory */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memory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Stack-allocated memory</a:t>
            </a:r>
          </a:p>
          <a:p>
            <a:pPr lvl="1"/>
            <a:r>
              <a:rPr lang="en-US" dirty="0" smtClean="0"/>
              <a:t>When a function is called, memory is allocated for all of its parameters and local variables.</a:t>
            </a:r>
          </a:p>
          <a:p>
            <a:pPr lvl="1"/>
            <a:r>
              <a:rPr lang="en-US" dirty="0" smtClean="0"/>
              <a:t>Each active function call has memory on the stack (with the current function call on top)</a:t>
            </a:r>
          </a:p>
          <a:p>
            <a:pPr lvl="1"/>
            <a:r>
              <a:rPr lang="en-US" dirty="0" smtClean="0"/>
              <a:t>When a function call terminates,</a:t>
            </a:r>
          </a:p>
          <a:p>
            <a:pPr lvl="1">
              <a:buNone/>
            </a:pPr>
            <a:r>
              <a:rPr lang="en-US" dirty="0" smtClean="0"/>
              <a:t>	the memory is </a:t>
            </a:r>
            <a:r>
              <a:rPr lang="en-US" dirty="0" err="1" smtClean="0"/>
              <a:t>deallocated</a:t>
            </a:r>
            <a:r>
              <a:rPr lang="en-US" dirty="0" smtClean="0"/>
              <a:t> (“freed up”)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Ex:	</a:t>
            </a:r>
            <a:r>
              <a:rPr lang="en-US" sz="2000" dirty="0" smtClean="0">
                <a:latin typeface="Lucida Console" pitchFamily="49" charset="0"/>
              </a:rPr>
              <a:t>main()</a:t>
            </a:r>
            <a:r>
              <a:rPr lang="en-US" dirty="0" smtClean="0"/>
              <a:t> calls </a:t>
            </a:r>
            <a:r>
              <a:rPr lang="en-US" sz="2000" dirty="0" smtClean="0">
                <a:latin typeface="Lucida Console" pitchFamily="49" charset="0"/>
              </a:rPr>
              <a:t>f()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000" dirty="0" smtClean="0">
                <a:latin typeface="Lucida Console" pitchFamily="49" charset="0"/>
              </a:rPr>
              <a:t>f()</a:t>
            </a:r>
            <a:r>
              <a:rPr lang="en-US" dirty="0" smtClean="0"/>
              <a:t> calls </a:t>
            </a:r>
            <a:r>
              <a:rPr lang="en-US" sz="2000" dirty="0" smtClean="0">
                <a:latin typeface="Lucida Console" pitchFamily="49" charset="0"/>
              </a:rPr>
              <a:t>g()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000" dirty="0" smtClean="0">
                <a:latin typeface="Lucida Console" pitchFamily="49" charset="0"/>
              </a:rPr>
              <a:t>g()</a:t>
            </a:r>
            <a:r>
              <a:rPr lang="en-US" dirty="0" smtClean="0"/>
              <a:t> recursively calls </a:t>
            </a:r>
            <a:r>
              <a:rPr lang="en-US" sz="2000" dirty="0" smtClean="0">
                <a:latin typeface="Lucida Console" pitchFamily="49" charset="0"/>
              </a:rPr>
              <a:t>g()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893004" y="56196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426404" y="56196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959804" y="56196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40604" y="5467290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578804" y="59244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main()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893004" y="47814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426404" y="47814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959804" y="47814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40604" y="4629090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8001000" y="508629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f()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93004" y="39432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426404" y="39432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959804" y="39432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40604" y="3790890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8001000" y="424809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g()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887496" y="31050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420896" y="31050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954296" y="3105090"/>
            <a:ext cx="457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35096" y="2952690"/>
            <a:ext cx="1905000" cy="838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7996225" y="340989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g()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/>
      <p:bldP spid="10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/>
      <p:bldP spid="15" grpId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/>
      <p:bldP spid="20" grpId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/>
      <p:bldP spid="25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Tools for analyzing memory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8686800" cy="49377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Purify: runtime analysis for finding memory errors</a:t>
            </a:r>
          </a:p>
          <a:p>
            <a:pPr lvl="1"/>
            <a:r>
              <a:rPr lang="en-US" sz="2000" dirty="0" smtClean="0"/>
              <a:t>dynamic analysis tool:</a:t>
            </a:r>
          </a:p>
          <a:p>
            <a:pPr lvl="1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collects information on memory</a:t>
            </a:r>
          </a:p>
          <a:p>
            <a:pPr lvl="1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management while program runs</a:t>
            </a:r>
          </a:p>
          <a:p>
            <a:pPr lvl="1"/>
            <a:r>
              <a:rPr lang="en-US" sz="2000" dirty="0" smtClean="0"/>
              <a:t>contrast with static analysis tool</a:t>
            </a:r>
          </a:p>
          <a:p>
            <a:pPr lvl="1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like </a:t>
            </a:r>
            <a:r>
              <a:rPr lang="en-US" sz="2000" dirty="0" smtClean="0">
                <a:latin typeface="Lucida Console" pitchFamily="49" charset="0"/>
              </a:rPr>
              <a:t>lint</a:t>
            </a:r>
            <a:r>
              <a:rPr lang="en-US" sz="2000" dirty="0" smtClean="0"/>
              <a:t>, which analyzes source</a:t>
            </a:r>
          </a:p>
          <a:p>
            <a:pPr lvl="1"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code without compiling, executing it</a:t>
            </a:r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2371725"/>
            <a:ext cx="41910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S.C. Gupta and S. </a:t>
            </a:r>
            <a:r>
              <a:rPr lang="en-US" dirty="0" err="1" smtClean="0"/>
              <a:t>Sreenivasamurthy</a:t>
            </a:r>
            <a:r>
              <a:rPr lang="en-US" dirty="0" smtClean="0"/>
              <a:t>. “</a:t>
            </a:r>
            <a:r>
              <a:rPr lang="en-US" dirty="0" smtClean="0"/>
              <a:t>Navigating </a:t>
            </a:r>
            <a:r>
              <a:rPr lang="en-US" dirty="0" smtClean="0"/>
              <a:t>‘C’ </a:t>
            </a:r>
            <a:r>
              <a:rPr lang="en-US" dirty="0" smtClean="0"/>
              <a:t>in a </a:t>
            </a:r>
            <a:r>
              <a:rPr lang="en-US" dirty="0" smtClean="0"/>
              <a:t>‘leaky’ </a:t>
            </a:r>
            <a:r>
              <a:rPr lang="en-US" dirty="0" smtClean="0"/>
              <a:t>boat? Try </a:t>
            </a:r>
            <a:r>
              <a:rPr lang="en-US" dirty="0" smtClean="0"/>
              <a:t>Purify”.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://www.ibm.com/developerworks/rational/library/06/0822_satish-giridhar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memory management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Heap-allocated memory</a:t>
            </a:r>
          </a:p>
          <a:p>
            <a:pPr lvl="1"/>
            <a:r>
              <a:rPr lang="en-US" dirty="0" smtClean="0"/>
              <a:t>This is used for </a:t>
            </a:r>
            <a:r>
              <a:rPr lang="en-US" i="1" dirty="0" smtClean="0"/>
              <a:t>persistent</a:t>
            </a:r>
            <a:r>
              <a:rPr lang="en-US" dirty="0" smtClean="0"/>
              <a:t> data, that must survive beyond the lifetime of a function call</a:t>
            </a:r>
          </a:p>
          <a:p>
            <a:pPr lvl="2"/>
            <a:r>
              <a:rPr lang="en-US" dirty="0" smtClean="0"/>
              <a:t>global variables</a:t>
            </a:r>
          </a:p>
          <a:p>
            <a:pPr lvl="2"/>
            <a:r>
              <a:rPr lang="en-US" dirty="0" smtClean="0"/>
              <a:t>dynamically allocated memory – C statements can create new heap data (similar to </a:t>
            </a:r>
            <a:r>
              <a:rPr lang="en-US" dirty="0" smtClean="0">
                <a:latin typeface="Lucida Console" pitchFamily="49" charset="0"/>
              </a:rPr>
              <a:t>new</a:t>
            </a:r>
            <a:r>
              <a:rPr lang="en-US" dirty="0" smtClean="0"/>
              <a:t> in Java/C++)</a:t>
            </a:r>
          </a:p>
          <a:p>
            <a:pPr lvl="1"/>
            <a:r>
              <a:rPr lang="en-US" dirty="0" smtClean="0"/>
              <a:t>Heap memory is allocated in a more complex way than stack memory</a:t>
            </a:r>
          </a:p>
          <a:p>
            <a:pPr lvl="1"/>
            <a:r>
              <a:rPr lang="en-US" dirty="0" smtClean="0"/>
              <a:t>Like stack-allocated memory, the underlying system determines where to get more memory – the programmer doesn’t have to search for free memory space!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new heap memory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763000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  <a:ea typeface="Arial Unicode MS" pitchFamily="34" charset="-128"/>
                <a:cs typeface="Arial Unicode MS" pitchFamily="34" charset="-128"/>
              </a:rPr>
              <a:t>void *</a:t>
            </a:r>
            <a:r>
              <a:rPr lang="en-US" sz="2000" dirty="0" err="1" smtClean="0">
                <a:latin typeface="Lucida Console" pitchFamily="49" charset="0"/>
                <a:ea typeface="Arial Unicode MS" pitchFamily="34" charset="-128"/>
                <a:cs typeface="Arial Unicode MS" pitchFamily="34" charset="-128"/>
              </a:rPr>
              <a:t>malloc</a:t>
            </a:r>
            <a:r>
              <a:rPr lang="en-US" sz="2000" dirty="0" smtClean="0">
                <a:latin typeface="Lucida Console" pitchFamily="49" charset="0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sz="2000" dirty="0" err="1" smtClean="0">
                <a:latin typeface="Lucida Console" pitchFamily="49" charset="0"/>
                <a:ea typeface="Arial Unicode MS" pitchFamily="34" charset="-128"/>
                <a:cs typeface="Arial Unicode MS" pitchFamily="34" charset="-128"/>
              </a:rPr>
              <a:t>size_t</a:t>
            </a:r>
            <a:r>
              <a:rPr lang="en-US" sz="2000" dirty="0" smtClean="0">
                <a:latin typeface="Lucida Console" pitchFamily="49" charset="0"/>
                <a:ea typeface="Arial Unicode MS" pitchFamily="34" charset="-128"/>
                <a:cs typeface="Arial Unicode MS" pitchFamily="34" charset="-128"/>
              </a:rPr>
              <a:t> size);</a:t>
            </a:r>
          </a:p>
          <a:p>
            <a:r>
              <a:rPr lang="en-US" dirty="0" smtClean="0"/>
              <a:t>Allocate a block of </a:t>
            </a:r>
            <a:r>
              <a:rPr lang="en-US" sz="2000" dirty="0" smtClean="0">
                <a:latin typeface="Lucida Console" pitchFamily="49" charset="0"/>
              </a:rPr>
              <a:t>size</a:t>
            </a:r>
            <a:r>
              <a:rPr lang="en-US" dirty="0" smtClean="0"/>
              <a:t> bytes,</a:t>
            </a:r>
          </a:p>
          <a:p>
            <a:pPr>
              <a:buNone/>
            </a:pPr>
            <a:r>
              <a:rPr lang="en-US" dirty="0" smtClean="0"/>
              <a:t>	return a pointer to the block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sz="2000" dirty="0" smtClean="0">
                <a:latin typeface="Lucida Console" pitchFamily="49" charset="0"/>
              </a:rPr>
              <a:t>NULL</a:t>
            </a:r>
            <a:r>
              <a:rPr lang="en-US" dirty="0" smtClean="0"/>
              <a:t> if unable to allocate block)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*</a:t>
            </a:r>
            <a:r>
              <a:rPr lang="en-US" sz="2000" dirty="0" err="1" smtClean="0">
                <a:latin typeface="Lucida Console" pitchFamily="49" charset="0"/>
              </a:rPr>
              <a:t>calloc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num_elements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element_size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r>
              <a:rPr lang="en-US" dirty="0" smtClean="0"/>
              <a:t>Allocate a block of </a:t>
            </a:r>
            <a:r>
              <a:rPr lang="en-US" sz="2000" dirty="0" err="1" smtClean="0">
                <a:latin typeface="Lucida Console" pitchFamily="49" charset="0"/>
              </a:rPr>
              <a:t>num_elements</a:t>
            </a:r>
            <a:r>
              <a:rPr lang="en-US" sz="2000" dirty="0" smtClean="0">
                <a:latin typeface="Lucida Console" pitchFamily="49" charset="0"/>
              </a:rPr>
              <a:t> * </a:t>
            </a:r>
            <a:r>
              <a:rPr lang="en-US" sz="2000" dirty="0" err="1" smtClean="0">
                <a:latin typeface="Lucida Console" pitchFamily="49" charset="0"/>
              </a:rPr>
              <a:t>element_size</a:t>
            </a:r>
            <a:r>
              <a:rPr lang="en-US" dirty="0" smtClean="0"/>
              <a:t> bytes,</a:t>
            </a:r>
          </a:p>
          <a:p>
            <a:pPr>
              <a:buNone/>
            </a:pPr>
            <a:r>
              <a:rPr lang="en-US" dirty="0" smtClean="0"/>
              <a:t>	initialize every byte to zero,</a:t>
            </a:r>
          </a:p>
          <a:p>
            <a:pPr>
              <a:buNone/>
            </a:pPr>
            <a:r>
              <a:rPr lang="en-US" dirty="0" smtClean="0"/>
              <a:t>	return pointer to the block</a:t>
            </a:r>
          </a:p>
          <a:p>
            <a:pPr>
              <a:buNone/>
            </a:pPr>
            <a:r>
              <a:rPr lang="en-US" dirty="0" smtClean="0"/>
              <a:t>	(</a:t>
            </a:r>
            <a:r>
              <a:rPr lang="en-US" sz="2000" dirty="0" smtClean="0">
                <a:latin typeface="Lucida Console" pitchFamily="49" charset="0"/>
              </a:rPr>
              <a:t>NULL</a:t>
            </a:r>
            <a:r>
              <a:rPr lang="en-US" dirty="0" smtClean="0"/>
              <a:t> if unable to allocate block)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76200" y="76200"/>
            <a:ext cx="4953000" cy="457200"/>
          </a:xfrm>
          <a:prstGeom prst="borderCallout1">
            <a:avLst>
              <a:gd name="adj1" fmla="val 92299"/>
              <a:gd name="adj2" fmla="val 3280"/>
              <a:gd name="adj3" fmla="val 258952"/>
              <a:gd name="adj4" fmla="val 628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Note: </a:t>
            </a:r>
            <a:r>
              <a:rPr lang="en-US" sz="2000" dirty="0" smtClean="0">
                <a:latin typeface="Lucida Console" pitchFamily="49" charset="0"/>
              </a:rPr>
              <a:t>void *</a:t>
            </a:r>
            <a:r>
              <a:rPr lang="en-US" dirty="0" smtClean="0"/>
              <a:t> denotes a generic pointer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new heap memory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*</a:t>
            </a:r>
            <a:r>
              <a:rPr lang="en-US" sz="2000" dirty="0" err="1" smtClean="0">
                <a:latin typeface="Lucida Console" pitchFamily="49" charset="0"/>
              </a:rPr>
              <a:t>realloc</a:t>
            </a:r>
            <a:r>
              <a:rPr lang="en-US" sz="2000" dirty="0" smtClean="0">
                <a:latin typeface="Lucida Console" pitchFamily="49" charset="0"/>
              </a:rPr>
              <a:t>(void *</a:t>
            </a:r>
            <a:r>
              <a:rPr lang="en-US" sz="2000" dirty="0" err="1" smtClean="0">
                <a:latin typeface="Lucida Console" pitchFamily="49" charset="0"/>
              </a:rPr>
              <a:t>ptr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new_size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r>
              <a:rPr lang="en-US" dirty="0" smtClean="0"/>
              <a:t>Given a previously allocated block starting at </a:t>
            </a:r>
            <a:r>
              <a:rPr lang="en-US" sz="2000" dirty="0" err="1" smtClean="0">
                <a:latin typeface="Lucida Console" pitchFamily="49" charset="0"/>
              </a:rPr>
              <a:t>ptr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change the block size to </a:t>
            </a:r>
            <a:r>
              <a:rPr lang="en-US" sz="2000" dirty="0" err="1" smtClean="0">
                <a:latin typeface="Lucida Console" pitchFamily="49" charset="0"/>
              </a:rPr>
              <a:t>new_size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return pointer to resized block</a:t>
            </a:r>
          </a:p>
          <a:p>
            <a:pPr lvl="2"/>
            <a:r>
              <a:rPr lang="en-US" dirty="0" smtClean="0"/>
              <a:t>If block size is increased, contents of old block may be copied to a completely different region</a:t>
            </a:r>
          </a:p>
          <a:p>
            <a:pPr lvl="2"/>
            <a:r>
              <a:rPr lang="en-US" dirty="0" smtClean="0"/>
              <a:t>In this case, the pointer returned will be different from the </a:t>
            </a:r>
            <a:r>
              <a:rPr lang="en-US" dirty="0" err="1" smtClean="0">
                <a:latin typeface="Lucida Console" pitchFamily="49" charset="0"/>
              </a:rPr>
              <a:t>ptr</a:t>
            </a:r>
            <a:r>
              <a:rPr lang="en-US" dirty="0" smtClean="0"/>
              <a:t> argument, and </a:t>
            </a:r>
            <a:r>
              <a:rPr lang="en-US" dirty="0" err="1" smtClean="0">
                <a:latin typeface="Lucida Console" pitchFamily="49" charset="0"/>
              </a:rPr>
              <a:t>ptr</a:t>
            </a:r>
            <a:r>
              <a:rPr lang="en-US" dirty="0" smtClean="0"/>
              <a:t> will no longer point to a valid memory region</a:t>
            </a:r>
          </a:p>
          <a:p>
            <a:r>
              <a:rPr lang="en-US" dirty="0" smtClean="0"/>
              <a:t>If </a:t>
            </a:r>
            <a:r>
              <a:rPr lang="en-US" sz="2000" dirty="0" err="1" smtClean="0">
                <a:latin typeface="Lucida Console" pitchFamily="49" charset="0"/>
              </a:rPr>
              <a:t>ptr</a:t>
            </a:r>
            <a:r>
              <a:rPr lang="en-US" dirty="0" smtClean="0"/>
              <a:t> is </a:t>
            </a:r>
            <a:r>
              <a:rPr lang="en-US" sz="2000" dirty="0" smtClean="0">
                <a:latin typeface="Lucida Console" pitchFamily="49" charset="0"/>
              </a:rPr>
              <a:t>NULL</a:t>
            </a:r>
            <a:r>
              <a:rPr lang="en-US" dirty="0" smtClean="0"/>
              <a:t>, </a:t>
            </a:r>
            <a:r>
              <a:rPr lang="en-US" dirty="0" err="1" smtClean="0">
                <a:latin typeface="Lucida Console" pitchFamily="49" charset="0"/>
              </a:rPr>
              <a:t>realloc</a:t>
            </a:r>
            <a:r>
              <a:rPr lang="en-US" dirty="0" smtClean="0"/>
              <a:t> is identical to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endParaRPr lang="en-US" sz="2000" dirty="0" smtClean="0">
              <a:latin typeface="Lucida Console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Note: may need to cast return value of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/</a:t>
            </a:r>
            <a:r>
              <a:rPr lang="en-US" sz="2000" dirty="0" err="1" smtClean="0">
                <a:latin typeface="Lucida Console" pitchFamily="49" charset="0"/>
              </a:rPr>
              <a:t>calloc</a:t>
            </a:r>
            <a:r>
              <a:rPr lang="en-US" sz="2000" dirty="0" smtClean="0">
                <a:latin typeface="Lucida Console" pitchFamily="49" charset="0"/>
              </a:rPr>
              <a:t>/</a:t>
            </a:r>
            <a:r>
              <a:rPr lang="en-US" sz="2000" dirty="0" err="1" smtClean="0">
                <a:latin typeface="Lucida Console" pitchFamily="49" charset="0"/>
              </a:rPr>
              <a:t>realloc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*p = (char *)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(BUFFER_SIZE);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Deallocating</a:t>
            </a:r>
            <a:r>
              <a:rPr lang="en-US" dirty="0" smtClean="0"/>
              <a:t> heap memory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free(void *pointer);</a:t>
            </a:r>
          </a:p>
          <a:p>
            <a:r>
              <a:rPr lang="en-US" dirty="0" smtClean="0"/>
              <a:t>Given a pointer to previously allocated memory,</a:t>
            </a:r>
          </a:p>
          <a:p>
            <a:pPr lvl="1"/>
            <a:r>
              <a:rPr lang="en-US" dirty="0" smtClean="0"/>
              <a:t>put the region back in the heap of unallocated memory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Note: easy to forget to free memory when no longer needed...</a:t>
            </a:r>
          </a:p>
          <a:p>
            <a:pPr lvl="1"/>
            <a:r>
              <a:rPr lang="en-US" dirty="0" smtClean="0"/>
              <a:t>especially if you’re used to a language with “garbage collection” like Java</a:t>
            </a:r>
          </a:p>
          <a:p>
            <a:pPr lvl="1"/>
            <a:r>
              <a:rPr lang="en-US" dirty="0" smtClean="0"/>
              <a:t>This is the source of the notorious “memory leak” problem</a:t>
            </a:r>
          </a:p>
          <a:p>
            <a:pPr lvl="1"/>
            <a:r>
              <a:rPr lang="en-US" dirty="0" smtClean="0"/>
              <a:t>Difficult to trace – the program will run fine for some time, until suddenly there is no more memory!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for successful allocation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Call to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dirty="0" smtClean="0"/>
              <a:t> might fail to allocate memory, if there’s not enough available</a:t>
            </a:r>
          </a:p>
          <a:p>
            <a:r>
              <a:rPr lang="en-US" dirty="0" smtClean="0"/>
              <a:t>Easy to forget this check, annoying to have to do it every time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dirty="0" smtClean="0"/>
              <a:t> is called...</a:t>
            </a:r>
          </a:p>
          <a:p>
            <a:endParaRPr lang="en-US" dirty="0" smtClean="0"/>
          </a:p>
          <a:p>
            <a:r>
              <a:rPr lang="en-US" dirty="0" smtClean="0"/>
              <a:t>Reek’s solution: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	DON’T CALL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 DIRECTLY!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MALLOC(</a:t>
            </a:r>
            <a:r>
              <a:rPr lang="en-US" sz="2000" dirty="0" err="1" smtClean="0">
                <a:latin typeface="Lucida Console" pitchFamily="49" charset="0"/>
              </a:rPr>
              <a:t>num,type</a:t>
            </a:r>
            <a:r>
              <a:rPr lang="en-US" sz="2000" dirty="0" smtClean="0">
                <a:latin typeface="Lucida Console" pitchFamily="49" charset="0"/>
              </a:rPr>
              <a:t>) (type *)</a:t>
            </a:r>
            <a:r>
              <a:rPr lang="en-US" sz="2000" dirty="0" err="1" smtClean="0">
                <a:latin typeface="Lucida Console" pitchFamily="49" charset="0"/>
              </a:rPr>
              <a:t>alloc</a:t>
            </a:r>
            <a:r>
              <a:rPr lang="en-US" sz="2000" dirty="0" smtClean="0">
                <a:latin typeface="Lucida Console" pitchFamily="49" charset="0"/>
              </a:rPr>
              <a:t>((num)*</a:t>
            </a:r>
            <a:r>
              <a:rPr lang="en-US" sz="2000" dirty="0" err="1" smtClean="0">
                <a:latin typeface="Lucida Console" pitchFamily="49" charset="0"/>
              </a:rPr>
              <a:t>sizeof</a:t>
            </a:r>
            <a:r>
              <a:rPr lang="en-US" sz="2000" dirty="0" smtClean="0">
                <a:latin typeface="Lucida Console" pitchFamily="49" charset="0"/>
              </a:rPr>
              <a:t>(type))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extern void *</a:t>
            </a:r>
            <a:r>
              <a:rPr lang="en-US" sz="2000" dirty="0" err="1" smtClean="0">
                <a:latin typeface="Lucida Console" pitchFamily="49" charset="0"/>
              </a:rPr>
              <a:t>alloc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size);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5029200" y="2971800"/>
            <a:ext cx="3810000" cy="609600"/>
          </a:xfrm>
          <a:prstGeom prst="borderCallout1">
            <a:avLst>
              <a:gd name="adj1" fmla="val 49856"/>
              <a:gd name="adj2" fmla="val -204"/>
              <a:gd name="adj3" fmla="val 165726"/>
              <a:gd name="adj4" fmla="val -4008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Garbage inserted into source code if programmer uses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4876800" y="4953000"/>
            <a:ext cx="4191000" cy="1143000"/>
          </a:xfrm>
          <a:prstGeom prst="borderCallout1">
            <a:avLst>
              <a:gd name="adj1" fmla="val 2114"/>
              <a:gd name="adj2" fmla="val 19934"/>
              <a:gd name="adj3" fmla="val -30403"/>
              <a:gd name="adj4" fmla="val -982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</a:t>
            </a:r>
            <a:r>
              <a:rPr lang="en-US" sz="2000" dirty="0" smtClean="0">
                <a:latin typeface="Lucida Console" pitchFamily="49" charset="0"/>
              </a:rPr>
              <a:t>MALLOC</a:t>
            </a:r>
            <a:r>
              <a:rPr lang="en-US" dirty="0" smtClean="0"/>
              <a:t> instead...</a:t>
            </a:r>
          </a:p>
          <a:p>
            <a:pPr algn="ctr"/>
            <a:r>
              <a:rPr lang="en-US" dirty="0" smtClean="0"/>
              <a:t>Scales memory region appropriately</a:t>
            </a:r>
          </a:p>
          <a:p>
            <a:pPr algn="ctr"/>
            <a:r>
              <a:rPr lang="en-US" dirty="0" smtClean="0"/>
              <a:t>(Note use of parameters in </a:t>
            </a:r>
            <a:r>
              <a:rPr lang="en-US" sz="2000" dirty="0" smtClean="0">
                <a:latin typeface="Lucida Console" pitchFamily="49" charset="0"/>
              </a:rPr>
              <a:t>#define</a:t>
            </a:r>
            <a:r>
              <a:rPr lang="en-US" dirty="0" smtClean="0"/>
              <a:t>)</a:t>
            </a:r>
          </a:p>
          <a:p>
            <a:pPr algn="ctr"/>
            <a:r>
              <a:rPr lang="en-US" dirty="0" smtClean="0"/>
              <a:t>Also, calls “safe” </a:t>
            </a:r>
            <a:r>
              <a:rPr lang="en-US" sz="2000" dirty="0" err="1" smtClean="0">
                <a:latin typeface="Lucida Console" pitchFamily="49" charset="0"/>
              </a:rPr>
              <a:t>alloc</a:t>
            </a:r>
            <a:r>
              <a:rPr lang="en-US" dirty="0" smtClean="0"/>
              <a:t>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for successful allocation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implementation of </a:t>
            </a:r>
            <a:r>
              <a:rPr lang="en-US" sz="2000" dirty="0" err="1" smtClean="0">
                <a:latin typeface="Lucida Console" pitchFamily="49" charset="0"/>
              </a:rPr>
              <a:t>alloc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</a:t>
            </a:r>
            <a:r>
              <a:rPr lang="en-US" sz="2000" dirty="0" err="1" smtClean="0">
                <a:latin typeface="Lucida Console" pitchFamily="49" charset="0"/>
              </a:rPr>
              <a:t>undef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*</a:t>
            </a:r>
            <a:r>
              <a:rPr lang="en-US" sz="2000" dirty="0" err="1" smtClean="0">
                <a:latin typeface="Lucida Console" pitchFamily="49" charset="0"/>
              </a:rPr>
              <a:t>alloc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size_t</a:t>
            </a:r>
            <a:r>
              <a:rPr lang="en-US" sz="2000" dirty="0" smtClean="0">
                <a:latin typeface="Lucida Console" pitchFamily="49" charset="0"/>
              </a:rPr>
              <a:t> size)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void *</a:t>
            </a:r>
            <a:r>
              <a:rPr lang="en-US" sz="2000" dirty="0" err="1" smtClean="0">
                <a:latin typeface="Lucida Console" pitchFamily="49" charset="0"/>
              </a:rPr>
              <a:t>new_mem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</a:t>
            </a:r>
            <a:r>
              <a:rPr lang="en-US" sz="2000" dirty="0" err="1" smtClean="0">
                <a:latin typeface="Lucida Console" pitchFamily="49" charset="0"/>
              </a:rPr>
              <a:t>new_mem</a:t>
            </a:r>
            <a:r>
              <a:rPr lang="en-US" sz="2000" dirty="0" smtClean="0">
                <a:latin typeface="Lucida Console" pitchFamily="49" charset="0"/>
              </a:rPr>
              <a:t> = 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(size);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if (</a:t>
            </a:r>
            <a:r>
              <a:rPr lang="en-US" sz="2000" dirty="0" err="1" smtClean="0">
                <a:latin typeface="Lucida Console" pitchFamily="49" charset="0"/>
              </a:rPr>
              <a:t>new_mem</a:t>
            </a:r>
            <a:r>
              <a:rPr lang="en-US" sz="2000" dirty="0" smtClean="0">
                <a:latin typeface="Lucida Console" pitchFamily="49" charset="0"/>
              </a:rPr>
              <a:t> == NULL) exit(1);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return </a:t>
            </a:r>
            <a:r>
              <a:rPr lang="en-US" sz="2000" dirty="0" err="1" smtClean="0">
                <a:latin typeface="Lucida Console" pitchFamily="49" charset="0"/>
              </a:rPr>
              <a:t>new_mem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</a:p>
          <a:p>
            <a:r>
              <a:rPr lang="en-US" dirty="0" smtClean="0"/>
              <a:t>Nice solution – as long as </a:t>
            </a:r>
            <a:r>
              <a:rPr lang="en-US" dirty="0" smtClean="0"/>
              <a:t>“terminate </a:t>
            </a:r>
            <a:r>
              <a:rPr lang="en-US" dirty="0" smtClean="0"/>
              <a:t>the </a:t>
            </a:r>
            <a:r>
              <a:rPr lang="en-US" dirty="0" smtClean="0"/>
              <a:t>program” </a:t>
            </a:r>
            <a:r>
              <a:rPr lang="en-US" dirty="0" smtClean="0"/>
              <a:t>is always the right response</a:t>
            </a:r>
            <a:endParaRPr lang="en-US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errors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Using memory that you have not initialized</a:t>
            </a:r>
          </a:p>
          <a:p>
            <a:endParaRPr lang="en-US" sz="2800" dirty="0" smtClean="0"/>
          </a:p>
          <a:p>
            <a:r>
              <a:rPr lang="en-US" sz="2800" dirty="0" smtClean="0"/>
              <a:t>Using </a:t>
            </a:r>
            <a:r>
              <a:rPr lang="en-US" sz="2800" dirty="0" smtClean="0"/>
              <a:t>memory that you do not own</a:t>
            </a:r>
          </a:p>
          <a:p>
            <a:endParaRPr lang="en-US" sz="2800" dirty="0" smtClean="0"/>
          </a:p>
          <a:p>
            <a:r>
              <a:rPr lang="en-US" sz="2800" dirty="0" smtClean="0"/>
              <a:t>Using </a:t>
            </a:r>
            <a:r>
              <a:rPr lang="en-US" sz="2800" dirty="0" smtClean="0"/>
              <a:t>more memory than you have </a:t>
            </a:r>
            <a:r>
              <a:rPr lang="en-US" sz="2800" dirty="0" smtClean="0"/>
              <a:t>allocated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Using </a:t>
            </a:r>
            <a:r>
              <a:rPr lang="en-US" sz="2800" dirty="0" smtClean="0"/>
              <a:t>faulty heap memory management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19225</TotalTime>
  <Words>1073</Words>
  <Application>Microsoft Office PowerPoint</Application>
  <PresentationFormat>On-screen Show (4:3)</PresentationFormat>
  <Paragraphs>289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Origin</vt:lpstr>
      <vt:lpstr>Dynamic memory allocation in C</vt:lpstr>
      <vt:lpstr>Overview of memory management</vt:lpstr>
      <vt:lpstr>Overview of memory management</vt:lpstr>
      <vt:lpstr>Allocating new heap memory</vt:lpstr>
      <vt:lpstr>Allocating new heap memory</vt:lpstr>
      <vt:lpstr>Deallocating heap memory</vt:lpstr>
      <vt:lpstr>Checking for successful allocation</vt:lpstr>
      <vt:lpstr>Checking for successful allocation</vt:lpstr>
      <vt:lpstr>Memory errors</vt:lpstr>
      <vt:lpstr>Using memory that you have not initialized</vt:lpstr>
      <vt:lpstr>Using memory that you don’t own</vt:lpstr>
      <vt:lpstr>Using memory that you don’t own</vt:lpstr>
      <vt:lpstr>Using memory that you don’t own</vt:lpstr>
      <vt:lpstr>Using memory that you don’t own</vt:lpstr>
      <vt:lpstr>Using memory that you don’t own</vt:lpstr>
      <vt:lpstr>Using memory that you haven’t allocated</vt:lpstr>
      <vt:lpstr>Faulty heap management</vt:lpstr>
      <vt:lpstr>Faulty heap management</vt:lpstr>
      <vt:lpstr>Faulty heap management</vt:lpstr>
      <vt:lpstr>Tools for analyzing memory management</vt:lpstr>
      <vt:lpstr>Reference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memory allocation in C</dc:title>
  <dc:creator>Charles Wallace</dc:creator>
  <cp:lastModifiedBy>Charles Wallace</cp:lastModifiedBy>
  <cp:revision>643</cp:revision>
  <dcterms:created xsi:type="dcterms:W3CDTF">2007-06-13T23:23:09Z</dcterms:created>
  <dcterms:modified xsi:type="dcterms:W3CDTF">2007-08-01T00:38:20Z</dcterms:modified>
</cp:coreProperties>
</file>