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notesMasterIdLst>
    <p:notesMasterId r:id="rId18"/>
  </p:notesMasterIdLst>
  <p:sldIdLst>
    <p:sldId id="256" r:id="rId2"/>
    <p:sldId id="257" r:id="rId3"/>
    <p:sldId id="258" r:id="rId4"/>
    <p:sldId id="259" r:id="rId5"/>
    <p:sldId id="260" r:id="rId6"/>
    <p:sldId id="264" r:id="rId7"/>
    <p:sldId id="265" r:id="rId8"/>
    <p:sldId id="266" r:id="rId9"/>
    <p:sldId id="267" r:id="rId10"/>
    <p:sldId id="269" r:id="rId11"/>
    <p:sldId id="268" r:id="rId12"/>
    <p:sldId id="263" r:id="rId13"/>
    <p:sldId id="270" r:id="rId14"/>
    <p:sldId id="272" r:id="rId15"/>
    <p:sldId id="271" r:id="rId16"/>
    <p:sldId id="273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64" autoAdjust="0"/>
    <p:restoredTop sz="94718" autoAdjust="0"/>
  </p:normalViewPr>
  <p:slideViewPr>
    <p:cSldViewPr>
      <p:cViewPr varScale="1">
        <p:scale>
          <a:sx n="65" d="100"/>
          <a:sy n="65" d="100"/>
        </p:scale>
        <p:origin x="-108" y="-22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8376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A3DD683-B1D9-4688-BE03-9060E671CECB}" type="datetimeFigureOut">
              <a:rPr lang="en-US" smtClean="0"/>
              <a:pPr/>
              <a:t>6/23/2007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6E7BB6D-3315-4F6D-AFF9-2A06E689005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E7BB6D-3315-4F6D-AFF9-2A06E689005B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E7BB6D-3315-4F6D-AFF9-2A06E689005B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DB6EA665-0BF5-44E1-84FD-623C6C44A29F}" type="datetime1">
              <a:rPr lang="en-US" smtClean="0"/>
              <a:pPr/>
              <a:t>6/23/2007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r>
              <a:rPr lang="en-US" smtClean="0"/>
              <a:t>CS 3090: Safety Critical Programming in C</a:t>
            </a:r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45D4ACAA-C07D-4D49-BB34-FCC94B4B114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Rectangle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Rectangle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DECA21-0204-4365-876A-CF8BBECB1652}" type="datetime1">
              <a:rPr lang="en-US" smtClean="0"/>
              <a:pPr/>
              <a:t>6/23/2007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 3090: Safety Critical Programming in C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4ACAA-C07D-4D49-BB34-FCC94B4B114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B40998-7FBA-44C6-963A-4C10D2FD3284}" type="datetime1">
              <a:rPr lang="en-US" smtClean="0"/>
              <a:pPr/>
              <a:t>6/23/2007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 3090: Safety Critical Programming in C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4ACAA-C07D-4D49-BB34-FCC94B4B114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Isosceles Triangle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129982-EC95-4064-AF80-57363458B1E6}" type="datetime1">
              <a:rPr lang="en-US" smtClean="0"/>
              <a:pPr/>
              <a:t>6/23/2007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 3090: Safety Critical Programming in C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4ACAA-C07D-4D49-BB34-FCC94B4B114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C1CC4390-51D5-49DB-B931-F467BB0A8F22}" type="datetime1">
              <a:rPr lang="en-US" smtClean="0"/>
              <a:pPr/>
              <a:t>6/23/2007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r>
              <a:rPr lang="en-US" smtClean="0"/>
              <a:t>CS 3090: Safety Critical Programming in C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45D4ACAA-C07D-4D49-BB34-FCC94B4B114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8D502F-E0A6-4AB1-9A45-9C7DBFBE9278}" type="datetime1">
              <a:rPr lang="en-US" smtClean="0"/>
              <a:pPr/>
              <a:t>6/23/2007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 3090: Safety Critical Programming in C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4ACAA-C07D-4D49-BB34-FCC94B4B114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758D3-5CA3-456B-851B-584F99D3428A}" type="datetime1">
              <a:rPr lang="en-US" smtClean="0"/>
              <a:pPr/>
              <a:t>6/23/2007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 3090: Safety Critical Programming in C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4ACAA-C07D-4D49-BB34-FCC94B4B114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1857DB-9717-4B8E-B9AA-F4640D6AF7D8}" type="datetime1">
              <a:rPr lang="en-US" smtClean="0"/>
              <a:pPr/>
              <a:t>6/23/2007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 3090: Safety Critical Programming in C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4ACAA-C07D-4D49-BB34-FCC94B4B114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1E74F-9ACF-4996-8C90-A1E575662B52}" type="datetime1">
              <a:rPr lang="en-US" smtClean="0"/>
              <a:pPr/>
              <a:t>6/23/2007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 3090: Safety Critical Programming in C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4ACAA-C07D-4D49-BB34-FCC94B4B114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49103F-B0EC-424A-88EF-ACCDA18C9FB4}" type="datetime1">
              <a:rPr lang="en-US" smtClean="0"/>
              <a:pPr/>
              <a:t>6/23/2007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 3090: Safety Critical Programming in C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4ACAA-C07D-4D49-BB34-FCC94B4B114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CBE0C8-CFFA-4ACE-A808-19B388E9C073}" type="datetime1">
              <a:rPr lang="en-US" smtClean="0"/>
              <a:pPr/>
              <a:t>6/23/2007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 3090: Safety Critical Programming in C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4ACAA-C07D-4D49-BB34-FCC94B4B114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A1A6D9E3-416D-46AE-B3B6-5E34F8078C11}" type="datetime1">
              <a:rPr lang="en-US" smtClean="0"/>
              <a:pPr/>
              <a:t>6/23/2007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CS 3090: Safety Critical Programming in C</a:t>
            </a: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45D4ACAA-C07D-4D49-BB34-FCC94B4B114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8" name="Straight Connector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Straight Connector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Isosceles Triangle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hf hdr="0" dt="0"/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 </a:t>
            </a:r>
            <a:r>
              <a:rPr lang="en-US" dirty="0" smtClean="0"/>
              <a:t>pointers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(Reek, Ch. </a:t>
            </a:r>
            <a:r>
              <a:rPr lang="en-US" dirty="0" smtClean="0"/>
              <a:t>6)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4ACAA-C07D-4D49-BB34-FCC94B4B114A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654552" cy="365760"/>
          </a:xfrm>
        </p:spPr>
        <p:txBody>
          <a:bodyPr/>
          <a:lstStyle/>
          <a:p>
            <a:r>
              <a:rPr lang="en-US" smtClean="0"/>
              <a:t>CS 3090: Safety Critical Programming in C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latin typeface="+mn-lt"/>
              </a:rPr>
              <a:t>Pointer arithmetic</a:t>
            </a:r>
            <a:endParaRPr lang="en-US" dirty="0">
              <a:latin typeface="+mn-lt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898648" y="6356350"/>
            <a:ext cx="3578352" cy="365760"/>
          </a:xfrm>
        </p:spPr>
        <p:txBody>
          <a:bodyPr/>
          <a:lstStyle/>
          <a:p>
            <a:r>
              <a:rPr lang="en-US" dirty="0" smtClean="0"/>
              <a:t>CS 3090: Safety Critical Programming in C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4ACAA-C07D-4D49-BB34-FCC94B4B114A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How about </a:t>
            </a:r>
            <a:r>
              <a:rPr lang="en-US" dirty="0" err="1" smtClean="0"/>
              <a:t>multibyte</a:t>
            </a:r>
            <a:r>
              <a:rPr lang="en-US" dirty="0" smtClean="0"/>
              <a:t> values?</a:t>
            </a:r>
          </a:p>
          <a:p>
            <a:pPr lvl="1"/>
            <a:r>
              <a:rPr lang="en-US" b="1" dirty="0" smtClean="0"/>
              <a:t>Q:</a:t>
            </a:r>
            <a:r>
              <a:rPr lang="en-US" dirty="0" smtClean="0"/>
              <a:t> Each </a:t>
            </a:r>
            <a:r>
              <a:rPr lang="en-US" sz="2600" dirty="0" smtClean="0">
                <a:latin typeface="Lucida Console" pitchFamily="49" charset="0"/>
              </a:rPr>
              <a:t>char</a:t>
            </a:r>
            <a:r>
              <a:rPr lang="en-US" dirty="0" smtClean="0"/>
              <a:t> value occupies exactly one byte, so obviously incrementing the pointer by one takes you to a new </a:t>
            </a:r>
            <a:r>
              <a:rPr lang="en-US" sz="2600" dirty="0" smtClean="0">
                <a:latin typeface="Lucida Console" pitchFamily="49" charset="0"/>
              </a:rPr>
              <a:t>char</a:t>
            </a:r>
            <a:r>
              <a:rPr lang="en-US" dirty="0" smtClean="0"/>
              <a:t> value...</a:t>
            </a:r>
          </a:p>
          <a:p>
            <a:pPr lvl="1">
              <a:buNone/>
            </a:pPr>
            <a:r>
              <a:rPr lang="en-US" dirty="0" smtClean="0"/>
              <a:t>	But what about types like </a:t>
            </a:r>
            <a:r>
              <a:rPr lang="en-US" sz="2600" dirty="0" err="1" smtClean="0">
                <a:latin typeface="Lucida Console" pitchFamily="49" charset="0"/>
              </a:rPr>
              <a:t>int</a:t>
            </a:r>
            <a:r>
              <a:rPr lang="en-US" dirty="0" smtClean="0"/>
              <a:t> that span more than one byte?</a:t>
            </a:r>
          </a:p>
          <a:p>
            <a:pPr lvl="1"/>
            <a:r>
              <a:rPr lang="en-US" b="1" dirty="0" smtClean="0"/>
              <a:t>A:</a:t>
            </a:r>
            <a:r>
              <a:rPr lang="en-US" dirty="0" smtClean="0"/>
              <a:t> C “does the right thing”: increments the pointer by</a:t>
            </a:r>
          </a:p>
          <a:p>
            <a:pPr lvl="1">
              <a:buNone/>
            </a:pPr>
            <a:r>
              <a:rPr lang="en-US" dirty="0" smtClean="0"/>
              <a:t>	</a:t>
            </a:r>
            <a:r>
              <a:rPr lang="en-US" dirty="0" smtClean="0"/>
              <a:t>the size of one </a:t>
            </a:r>
            <a:r>
              <a:rPr lang="en-US" sz="2600" dirty="0" err="1" smtClean="0">
                <a:latin typeface="Lucida Console" pitchFamily="49" charset="0"/>
              </a:rPr>
              <a:t>int</a:t>
            </a:r>
            <a:r>
              <a:rPr lang="en-US" dirty="0" smtClean="0"/>
              <a:t> value</a:t>
            </a:r>
          </a:p>
          <a:p>
            <a:pPr lvl="1">
              <a:buNone/>
            </a:pPr>
            <a:endParaRPr lang="en-US" dirty="0" smtClean="0"/>
          </a:p>
          <a:p>
            <a:pPr lvl="1">
              <a:buNone/>
            </a:pPr>
            <a:endParaRPr lang="en-US" dirty="0" smtClean="0"/>
          </a:p>
          <a:p>
            <a:pPr lvl="1">
              <a:buNone/>
            </a:pPr>
            <a:endParaRPr lang="en-US" dirty="0" smtClean="0"/>
          </a:p>
          <a:p>
            <a:pPr lvl="1">
              <a:buNone/>
            </a:pPr>
            <a:endParaRPr lang="en-US" dirty="0" smtClean="0"/>
          </a:p>
          <a:p>
            <a:pPr lvl="1">
              <a:buNone/>
            </a:pPr>
            <a:endParaRPr lang="en-US" dirty="0" smtClean="0"/>
          </a:p>
          <a:p>
            <a:endParaRPr lang="en-US" dirty="0" smtClean="0"/>
          </a:p>
          <a:p>
            <a:pPr>
              <a:buNone/>
            </a:pPr>
            <a:endParaRPr lang="en-US" sz="2000" dirty="0" smtClean="0">
              <a:latin typeface="Lucida Console" pitchFamily="49" charset="0"/>
            </a:endParaRPr>
          </a:p>
          <a:p>
            <a:pPr>
              <a:buNone/>
            </a:pPr>
            <a:r>
              <a:rPr lang="en-US" dirty="0" err="1" smtClean="0">
                <a:latin typeface="Lucida Console" pitchFamily="49" charset="0"/>
              </a:rPr>
              <a:t>int</a:t>
            </a:r>
            <a:r>
              <a:rPr lang="en-US" dirty="0" smtClean="0">
                <a:latin typeface="Lucida Console" pitchFamily="49" charset="0"/>
              </a:rPr>
              <a:t>	</a:t>
            </a:r>
            <a:r>
              <a:rPr lang="en-US" dirty="0" smtClean="0">
                <a:latin typeface="Lucida Console" pitchFamily="49" charset="0"/>
              </a:rPr>
              <a:t>a[2] </a:t>
            </a:r>
            <a:r>
              <a:rPr lang="en-US" dirty="0" smtClean="0">
                <a:latin typeface="Lucida Console" pitchFamily="49" charset="0"/>
              </a:rPr>
              <a:t>= </a:t>
            </a:r>
            <a:r>
              <a:rPr lang="en-US" dirty="0" smtClean="0">
                <a:latin typeface="Lucida Console" pitchFamily="49" charset="0"/>
              </a:rPr>
              <a:t>{17, 42};</a:t>
            </a:r>
          </a:p>
          <a:p>
            <a:pPr>
              <a:buNone/>
            </a:pPr>
            <a:r>
              <a:rPr lang="en-US" dirty="0" err="1" smtClean="0">
                <a:latin typeface="Lucida Console" pitchFamily="49" charset="0"/>
              </a:rPr>
              <a:t>int</a:t>
            </a:r>
            <a:r>
              <a:rPr lang="en-US" dirty="0" smtClean="0">
                <a:latin typeface="Lucida Console" pitchFamily="49" charset="0"/>
              </a:rPr>
              <a:t> m = a;</a:t>
            </a:r>
            <a:endParaRPr lang="en-US" dirty="0" smtClean="0">
              <a:latin typeface="Lucida Console" pitchFamily="49" charset="0"/>
            </a:endParaRPr>
          </a:p>
          <a:p>
            <a:pPr>
              <a:buNone/>
            </a:pPr>
            <a:r>
              <a:rPr lang="en-US" dirty="0" err="1" smtClean="0">
                <a:latin typeface="Lucida Console" pitchFamily="49" charset="0"/>
              </a:rPr>
              <a:t>int</a:t>
            </a:r>
            <a:r>
              <a:rPr lang="en-US" dirty="0" smtClean="0">
                <a:latin typeface="Lucida Console" pitchFamily="49" charset="0"/>
              </a:rPr>
              <a:t> result = *++m;</a:t>
            </a:r>
          </a:p>
          <a:p>
            <a:pPr>
              <a:buNone/>
            </a:pPr>
            <a:endParaRPr lang="en-US" sz="2000" dirty="0" smtClean="0">
              <a:latin typeface="Lucida Console" pitchFamily="49" charset="0"/>
            </a:endParaRPr>
          </a:p>
          <a:p>
            <a:pPr>
              <a:buNone/>
            </a:pPr>
            <a:endParaRPr lang="en-US" sz="2000" dirty="0" smtClean="0">
              <a:latin typeface="Lucida Console" pitchFamily="49" charset="0"/>
            </a:endParaRPr>
          </a:p>
          <a:p>
            <a:pPr>
              <a:buNone/>
            </a:pPr>
            <a:endParaRPr lang="en-US" sz="2000" dirty="0" smtClean="0">
              <a:latin typeface="Lucida Console" pitchFamily="49" charset="0"/>
            </a:endParaRPr>
          </a:p>
          <a:p>
            <a:pPr>
              <a:buNone/>
            </a:pPr>
            <a:endParaRPr lang="en-US" sz="2000" dirty="0" smtClean="0">
              <a:latin typeface="Lucida Console" pitchFamily="49" charset="0"/>
            </a:endParaRPr>
          </a:p>
          <a:p>
            <a:pPr>
              <a:buNone/>
            </a:pPr>
            <a:endParaRPr lang="en-US" sz="2000" dirty="0" smtClean="0">
              <a:latin typeface="Lucida Console" pitchFamily="49" charset="0"/>
            </a:endParaRPr>
          </a:p>
          <a:p>
            <a:pPr>
              <a:buNone/>
            </a:pPr>
            <a:endParaRPr lang="en-US" sz="2000" dirty="0" smtClean="0">
              <a:latin typeface="Lucida Console" pitchFamily="49" charset="0"/>
            </a:endParaRPr>
          </a:p>
          <a:p>
            <a:pPr>
              <a:buNone/>
            </a:pPr>
            <a:endParaRPr lang="en-US" sz="2000" dirty="0" smtClean="0">
              <a:latin typeface="Lucida Console" pitchFamily="49" charset="0"/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5562600" y="4552890"/>
            <a:ext cx="990600" cy="609600"/>
          </a:xfrm>
          <a:prstGeom prst="roundRect">
            <a:avLst/>
          </a:prstGeom>
          <a:solidFill>
            <a:schemeClr val="bg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dirty="0" smtClean="0">
              <a:latin typeface="Lucida Console" pitchFamily="49" charset="0"/>
            </a:endParaRPr>
          </a:p>
          <a:p>
            <a:pPr algn="ctr"/>
            <a:r>
              <a:rPr lang="en-US" sz="1200" dirty="0" smtClean="0">
                <a:latin typeface="Lucida Console" pitchFamily="49" charset="0"/>
              </a:rPr>
              <a:t>(</a:t>
            </a:r>
            <a:r>
              <a:rPr lang="en-US" sz="1200" dirty="0" err="1" smtClean="0">
                <a:latin typeface="Lucida Console" pitchFamily="49" charset="0"/>
              </a:rPr>
              <a:t>int</a:t>
            </a:r>
            <a:r>
              <a:rPr lang="en-US" sz="1200" dirty="0" smtClean="0">
                <a:latin typeface="Lucida Console" pitchFamily="49" charset="0"/>
              </a:rPr>
              <a:t> *)</a:t>
            </a:r>
            <a:endParaRPr lang="en-US" sz="1200" dirty="0">
              <a:latin typeface="Lucida Console" pitchFamily="49" charset="0"/>
            </a:endParaRPr>
          </a:p>
        </p:txBody>
      </p:sp>
      <p:cxnSp>
        <p:nvCxnSpPr>
          <p:cNvPr id="8" name="Curved Connector 7"/>
          <p:cNvCxnSpPr>
            <a:stCxn id="6" idx="0"/>
            <a:endCxn id="12" idx="2"/>
          </p:cNvCxnSpPr>
          <p:nvPr/>
        </p:nvCxnSpPr>
        <p:spPr>
          <a:xfrm rot="16200000" flipV="1">
            <a:off x="3581400" y="2076390"/>
            <a:ext cx="762000" cy="4191000"/>
          </a:xfrm>
          <a:prstGeom prst="curvedConnector3">
            <a:avLst>
              <a:gd name="adj1" fmla="val 50000"/>
            </a:avLst>
          </a:prstGeom>
          <a:ln w="25400"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6214646" y="5086290"/>
            <a:ext cx="33855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Lucida Console" pitchFamily="49" charset="0"/>
              </a:rPr>
              <a:t>m</a:t>
            </a:r>
            <a:endParaRPr lang="en-US" sz="2000" dirty="0">
              <a:latin typeface="Lucida Console" pitchFamily="49" charset="0"/>
            </a:endParaRPr>
          </a:p>
        </p:txBody>
      </p:sp>
      <p:sp>
        <p:nvSpPr>
          <p:cNvPr id="12" name="Rounded Rectangle 11"/>
          <p:cNvSpPr/>
          <p:nvPr/>
        </p:nvSpPr>
        <p:spPr>
          <a:xfrm>
            <a:off x="1447800" y="3181290"/>
            <a:ext cx="838200" cy="609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dirty="0" smtClean="0">
              <a:latin typeface="Lucida Console" pitchFamily="49" charset="0"/>
            </a:endParaRPr>
          </a:p>
        </p:txBody>
      </p:sp>
      <p:sp>
        <p:nvSpPr>
          <p:cNvPr id="13" name="Rounded Rectangle 12"/>
          <p:cNvSpPr/>
          <p:nvPr/>
        </p:nvSpPr>
        <p:spPr>
          <a:xfrm>
            <a:off x="2362200" y="3181290"/>
            <a:ext cx="838200" cy="609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dirty="0" smtClean="0">
              <a:latin typeface="Lucida Console" pitchFamily="49" charset="0"/>
            </a:endParaRPr>
          </a:p>
        </p:txBody>
      </p:sp>
      <p:sp>
        <p:nvSpPr>
          <p:cNvPr id="14" name="Rounded Rectangle 13"/>
          <p:cNvSpPr/>
          <p:nvPr/>
        </p:nvSpPr>
        <p:spPr>
          <a:xfrm>
            <a:off x="3276600" y="3181290"/>
            <a:ext cx="838200" cy="609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dirty="0" smtClean="0">
              <a:latin typeface="Lucida Console" pitchFamily="49" charset="0"/>
            </a:endParaRPr>
          </a:p>
        </p:txBody>
      </p:sp>
      <p:sp>
        <p:nvSpPr>
          <p:cNvPr id="15" name="Rounded Rectangle 14"/>
          <p:cNvSpPr/>
          <p:nvPr/>
        </p:nvSpPr>
        <p:spPr>
          <a:xfrm>
            <a:off x="4191000" y="3181290"/>
            <a:ext cx="838200" cy="609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dirty="0" smtClean="0">
              <a:latin typeface="Lucida Console" pitchFamily="49" charset="0"/>
            </a:endParaRPr>
          </a:p>
        </p:txBody>
      </p:sp>
      <p:sp>
        <p:nvSpPr>
          <p:cNvPr id="16" name="Rounded Rectangle 15"/>
          <p:cNvSpPr/>
          <p:nvPr/>
        </p:nvSpPr>
        <p:spPr>
          <a:xfrm>
            <a:off x="7315200" y="4552890"/>
            <a:ext cx="838200" cy="609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dirty="0" smtClean="0">
              <a:latin typeface="Lucida Console" pitchFamily="49" charset="0"/>
            </a:endParaRPr>
          </a:p>
          <a:p>
            <a:pPr algn="ctr"/>
            <a:r>
              <a:rPr lang="en-US" sz="1200" dirty="0" smtClean="0">
                <a:latin typeface="Lucida Console" pitchFamily="49" charset="0"/>
              </a:rPr>
              <a:t>(char)</a:t>
            </a:r>
            <a:endParaRPr lang="en-US" sz="1200" dirty="0">
              <a:latin typeface="Lucida Console" pitchFamily="49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7197804" y="5086290"/>
            <a:ext cx="110799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Lucida Console" pitchFamily="49" charset="0"/>
              </a:rPr>
              <a:t>result</a:t>
            </a:r>
            <a:endParaRPr lang="en-US" sz="2000" dirty="0">
              <a:latin typeface="Lucida Console" pitchFamily="49" charset="0"/>
            </a:endParaRPr>
          </a:p>
        </p:txBody>
      </p:sp>
      <p:sp>
        <p:nvSpPr>
          <p:cNvPr id="18" name="Rounded Rectangle 17"/>
          <p:cNvSpPr/>
          <p:nvPr/>
        </p:nvSpPr>
        <p:spPr>
          <a:xfrm>
            <a:off x="7315200" y="4552890"/>
            <a:ext cx="838200" cy="609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>
                <a:solidFill>
                  <a:srgbClr val="FF0000"/>
                </a:solidFill>
                <a:latin typeface="Lucida Console" pitchFamily="49" charset="0"/>
              </a:rPr>
              <a:t>42</a:t>
            </a:r>
            <a:endParaRPr lang="en-US" sz="2000" dirty="0" smtClean="0">
              <a:solidFill>
                <a:srgbClr val="FF0000"/>
              </a:solidFill>
              <a:latin typeface="Lucida Console" pitchFamily="49" charset="0"/>
            </a:endParaRPr>
          </a:p>
          <a:p>
            <a:pPr algn="ctr"/>
            <a:r>
              <a:rPr lang="en-US" sz="1200" dirty="0" smtClean="0">
                <a:solidFill>
                  <a:srgbClr val="FF0000"/>
                </a:solidFill>
                <a:latin typeface="Lucida Console" pitchFamily="49" charset="0"/>
              </a:rPr>
              <a:t>(</a:t>
            </a:r>
            <a:r>
              <a:rPr lang="en-US" sz="1200" dirty="0" err="1" smtClean="0">
                <a:solidFill>
                  <a:srgbClr val="FF0000"/>
                </a:solidFill>
                <a:latin typeface="Lucida Console" pitchFamily="49" charset="0"/>
              </a:rPr>
              <a:t>int</a:t>
            </a:r>
            <a:r>
              <a:rPr lang="en-US" sz="1200" dirty="0" smtClean="0">
                <a:solidFill>
                  <a:srgbClr val="FF0000"/>
                </a:solidFill>
                <a:latin typeface="Lucida Console" pitchFamily="49" charset="0"/>
              </a:rPr>
              <a:t>)</a:t>
            </a:r>
            <a:endParaRPr lang="en-US" sz="1200" dirty="0">
              <a:solidFill>
                <a:srgbClr val="FF0000"/>
              </a:solidFill>
              <a:latin typeface="Lucida Console" pitchFamily="49" charset="0"/>
            </a:endParaRPr>
          </a:p>
        </p:txBody>
      </p:sp>
      <p:cxnSp>
        <p:nvCxnSpPr>
          <p:cNvPr id="19" name="Curved Connector 18"/>
          <p:cNvCxnSpPr>
            <a:stCxn id="6" idx="0"/>
            <a:endCxn id="20" idx="2"/>
          </p:cNvCxnSpPr>
          <p:nvPr/>
        </p:nvCxnSpPr>
        <p:spPr>
          <a:xfrm rot="16200000" flipV="1">
            <a:off x="5410200" y="3905190"/>
            <a:ext cx="762000" cy="533400"/>
          </a:xfrm>
          <a:prstGeom prst="curvedConnector3">
            <a:avLst>
              <a:gd name="adj1" fmla="val 50000"/>
            </a:avLst>
          </a:prstGeom>
          <a:ln w="25400">
            <a:solidFill>
              <a:srgbClr val="FF0000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Rounded Rectangle 19"/>
          <p:cNvSpPr/>
          <p:nvPr/>
        </p:nvSpPr>
        <p:spPr>
          <a:xfrm>
            <a:off x="5105400" y="3181290"/>
            <a:ext cx="838200" cy="609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dirty="0" smtClean="0">
              <a:latin typeface="Lucida Console" pitchFamily="49" charset="0"/>
            </a:endParaRPr>
          </a:p>
        </p:txBody>
      </p:sp>
      <p:sp>
        <p:nvSpPr>
          <p:cNvPr id="21" name="Rounded Rectangle 20"/>
          <p:cNvSpPr/>
          <p:nvPr/>
        </p:nvSpPr>
        <p:spPr>
          <a:xfrm>
            <a:off x="6019800" y="3181290"/>
            <a:ext cx="838200" cy="609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dirty="0" smtClean="0">
              <a:latin typeface="Lucida Console" pitchFamily="49" charset="0"/>
            </a:endParaRPr>
          </a:p>
        </p:txBody>
      </p:sp>
      <p:sp>
        <p:nvSpPr>
          <p:cNvPr id="22" name="Rounded Rectangle 21"/>
          <p:cNvSpPr/>
          <p:nvPr/>
        </p:nvSpPr>
        <p:spPr>
          <a:xfrm>
            <a:off x="6934200" y="3181290"/>
            <a:ext cx="838200" cy="609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dirty="0" smtClean="0">
              <a:latin typeface="Lucida Console" pitchFamily="49" charset="0"/>
            </a:endParaRPr>
          </a:p>
        </p:txBody>
      </p:sp>
      <p:sp>
        <p:nvSpPr>
          <p:cNvPr id="23" name="Rounded Rectangle 22"/>
          <p:cNvSpPr/>
          <p:nvPr/>
        </p:nvSpPr>
        <p:spPr>
          <a:xfrm>
            <a:off x="7848600" y="3181290"/>
            <a:ext cx="838200" cy="609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dirty="0" smtClean="0">
              <a:latin typeface="Lucida Console" pitchFamily="49" charset="0"/>
            </a:endParaRPr>
          </a:p>
        </p:txBody>
      </p:sp>
      <p:sp>
        <p:nvSpPr>
          <p:cNvPr id="25" name="Rounded Rectangle 24"/>
          <p:cNvSpPr/>
          <p:nvPr/>
        </p:nvSpPr>
        <p:spPr>
          <a:xfrm>
            <a:off x="1447800" y="3185652"/>
            <a:ext cx="3581400" cy="609600"/>
          </a:xfrm>
          <a:prstGeom prst="roundRect">
            <a:avLst/>
          </a:prstGeom>
          <a:solidFill>
            <a:schemeClr val="accent2">
              <a:alpha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>
                <a:latin typeface="Lucida Console" pitchFamily="49" charset="0"/>
              </a:rPr>
              <a:t>17</a:t>
            </a:r>
            <a:endParaRPr lang="en-US" sz="2000" dirty="0" smtClean="0">
              <a:latin typeface="Lucida Console" pitchFamily="49" charset="0"/>
            </a:endParaRPr>
          </a:p>
          <a:p>
            <a:pPr algn="ctr"/>
            <a:r>
              <a:rPr lang="en-US" sz="1200" dirty="0" smtClean="0">
                <a:latin typeface="Lucida Console" pitchFamily="49" charset="0"/>
              </a:rPr>
              <a:t>(</a:t>
            </a:r>
            <a:r>
              <a:rPr lang="en-US" sz="1200" dirty="0" err="1" smtClean="0">
                <a:latin typeface="Lucida Console" pitchFamily="49" charset="0"/>
              </a:rPr>
              <a:t>int</a:t>
            </a:r>
            <a:r>
              <a:rPr lang="en-US" sz="1200" dirty="0" smtClean="0">
                <a:latin typeface="Lucida Console" pitchFamily="49" charset="0"/>
              </a:rPr>
              <a:t>)</a:t>
            </a:r>
            <a:endParaRPr lang="en-US" sz="1200" dirty="0">
              <a:latin typeface="Lucida Console" pitchFamily="49" charset="0"/>
            </a:endParaRPr>
          </a:p>
        </p:txBody>
      </p:sp>
      <p:sp>
        <p:nvSpPr>
          <p:cNvPr id="26" name="Rounded Rectangle 25"/>
          <p:cNvSpPr/>
          <p:nvPr/>
        </p:nvSpPr>
        <p:spPr>
          <a:xfrm>
            <a:off x="5105400" y="3185652"/>
            <a:ext cx="3581400" cy="609600"/>
          </a:xfrm>
          <a:prstGeom prst="roundRect">
            <a:avLst/>
          </a:prstGeom>
          <a:solidFill>
            <a:schemeClr val="accent2">
              <a:alpha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>
                <a:latin typeface="Lucida Console" pitchFamily="49" charset="0"/>
              </a:rPr>
              <a:t>42</a:t>
            </a:r>
            <a:endParaRPr lang="en-US" sz="2000" dirty="0" smtClean="0">
              <a:latin typeface="Lucida Console" pitchFamily="49" charset="0"/>
            </a:endParaRPr>
          </a:p>
          <a:p>
            <a:pPr algn="ctr"/>
            <a:r>
              <a:rPr lang="en-US" sz="1200" dirty="0" smtClean="0">
                <a:latin typeface="Lucida Console" pitchFamily="49" charset="0"/>
              </a:rPr>
              <a:t>(</a:t>
            </a:r>
            <a:r>
              <a:rPr lang="en-US" sz="1200" dirty="0" err="1" smtClean="0">
                <a:latin typeface="Lucida Console" pitchFamily="49" charset="0"/>
              </a:rPr>
              <a:t>int</a:t>
            </a:r>
            <a:r>
              <a:rPr lang="en-US" sz="1200" dirty="0" smtClean="0">
                <a:latin typeface="Lucida Console" pitchFamily="49" charset="0"/>
              </a:rPr>
              <a:t>)</a:t>
            </a:r>
            <a:endParaRPr lang="en-US" sz="1200" dirty="0">
              <a:latin typeface="Lucida Console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mph" presetSubtype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indefinite"/>
                                        <p:tgtEl>
                                          <p:spTgt spid="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7" dur="indefinite"/>
                                        <p:tgtEl>
                                          <p:spTgt spid="6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7" presetClass="emph" presetSubtype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indefinite"/>
                                        <p:tgtEl>
                                          <p:spTgt spid="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0" dur="indefinite"/>
                                        <p:tgtEl>
                                          <p:spTgt spid="8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7" presetClass="emph" presetSubtype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indefinite"/>
                                        <p:tgtEl>
                                          <p:spTgt spid="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1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21" dur="indefinite"/>
                                        <p:tgtEl>
                                          <p:spTgt spid="6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7" presetClass="emph" presetSubtype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indefinite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1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24" dur="indefinite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3" presetClass="emph" presetSubtype="1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26" dur="indefinite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00"/>
                                        </p:clrVal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3" presetClass="emph" presetSubtype="1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32" dur="indefinite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bg1"/>
                                        </p:clrVal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  <p:bldP spid="26" grpId="0"/>
      <p:bldP spid="26" grpId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Example: initializing an array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898648" y="6356350"/>
            <a:ext cx="3578352" cy="365760"/>
          </a:xfrm>
        </p:spPr>
        <p:txBody>
          <a:bodyPr/>
          <a:lstStyle/>
          <a:p>
            <a:r>
              <a:rPr lang="en-US" dirty="0" smtClean="0"/>
              <a:t>CS 3090: Safety Critical Programming in C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4ACAA-C07D-4D49-BB34-FCC94B4B114A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2000" dirty="0" smtClean="0">
                <a:latin typeface="Lucida Console" pitchFamily="49" charset="0"/>
              </a:rPr>
              <a:t>#define N_VALUES 5</a:t>
            </a:r>
          </a:p>
          <a:p>
            <a:pPr>
              <a:buNone/>
            </a:pPr>
            <a:r>
              <a:rPr lang="en-US" sz="2000" dirty="0" smtClean="0">
                <a:latin typeface="Lucida Console" pitchFamily="49" charset="0"/>
              </a:rPr>
              <a:t>float values[N_VALUES];</a:t>
            </a:r>
          </a:p>
          <a:p>
            <a:pPr>
              <a:buNone/>
            </a:pPr>
            <a:endParaRPr lang="en-US" sz="2000" dirty="0" smtClean="0">
              <a:latin typeface="Lucida Console" pitchFamily="49" charset="0"/>
            </a:endParaRPr>
          </a:p>
          <a:p>
            <a:pPr>
              <a:buNone/>
            </a:pPr>
            <a:endParaRPr lang="en-US" sz="2000" dirty="0" smtClean="0">
              <a:latin typeface="Lucida Console" pitchFamily="49" charset="0"/>
            </a:endParaRPr>
          </a:p>
          <a:p>
            <a:pPr>
              <a:buNone/>
            </a:pPr>
            <a:endParaRPr lang="en-US" sz="2000" dirty="0" smtClean="0">
              <a:latin typeface="Lucida Console" pitchFamily="49" charset="0"/>
            </a:endParaRPr>
          </a:p>
          <a:p>
            <a:pPr>
              <a:buNone/>
            </a:pPr>
            <a:endParaRPr lang="en-US" sz="2000" dirty="0" smtClean="0">
              <a:latin typeface="Lucida Console" pitchFamily="49" charset="0"/>
            </a:endParaRPr>
          </a:p>
          <a:p>
            <a:pPr>
              <a:buNone/>
            </a:pPr>
            <a:endParaRPr lang="en-US" sz="2000" dirty="0" smtClean="0">
              <a:latin typeface="Lucida Console" pitchFamily="49" charset="0"/>
            </a:endParaRPr>
          </a:p>
          <a:p>
            <a:pPr>
              <a:buNone/>
            </a:pPr>
            <a:endParaRPr lang="en-US" sz="2000" dirty="0" smtClean="0">
              <a:latin typeface="Lucida Console" pitchFamily="49" charset="0"/>
            </a:endParaRPr>
          </a:p>
          <a:p>
            <a:pPr>
              <a:buNone/>
            </a:pPr>
            <a:endParaRPr lang="en-US" sz="2000" dirty="0" smtClean="0">
              <a:latin typeface="Lucida Console" pitchFamily="49" charset="0"/>
            </a:endParaRPr>
          </a:p>
          <a:p>
            <a:pPr>
              <a:buNone/>
            </a:pPr>
            <a:r>
              <a:rPr lang="en-US" sz="2000" dirty="0" smtClean="0">
                <a:latin typeface="Lucida Console" pitchFamily="49" charset="0"/>
              </a:rPr>
              <a:t>float *</a:t>
            </a:r>
            <a:r>
              <a:rPr lang="en-US" sz="2000" dirty="0" err="1" smtClean="0">
                <a:latin typeface="Lucida Console" pitchFamily="49" charset="0"/>
              </a:rPr>
              <a:t>vp</a:t>
            </a:r>
            <a:r>
              <a:rPr lang="en-US" sz="2000" dirty="0" smtClean="0">
                <a:latin typeface="Lucida Console" pitchFamily="49" charset="0"/>
              </a:rPr>
              <a:t>;</a:t>
            </a:r>
          </a:p>
          <a:p>
            <a:pPr>
              <a:buNone/>
            </a:pPr>
            <a:r>
              <a:rPr lang="en-US" sz="2000" dirty="0" smtClean="0">
                <a:latin typeface="Lucida Console" pitchFamily="49" charset="0"/>
              </a:rPr>
              <a:t>for ( </a:t>
            </a:r>
            <a:r>
              <a:rPr lang="en-US" sz="2000" dirty="0" err="1" smtClean="0">
                <a:latin typeface="Lucida Console" pitchFamily="49" charset="0"/>
              </a:rPr>
              <a:t>vp</a:t>
            </a:r>
            <a:r>
              <a:rPr lang="en-US" sz="2000" dirty="0" smtClean="0">
                <a:latin typeface="Lucida Console" pitchFamily="49" charset="0"/>
              </a:rPr>
              <a:t> = &amp;values[0]; </a:t>
            </a:r>
            <a:r>
              <a:rPr lang="en-US" sz="2000" dirty="0" err="1" smtClean="0">
                <a:latin typeface="Lucida Console" pitchFamily="49" charset="0"/>
              </a:rPr>
              <a:t>vp</a:t>
            </a:r>
            <a:r>
              <a:rPr lang="en-US" sz="2000" dirty="0" smtClean="0">
                <a:latin typeface="Lucida Console" pitchFamily="49" charset="0"/>
              </a:rPr>
              <a:t> &lt; &amp;values[N_VALUES]; )</a:t>
            </a:r>
          </a:p>
          <a:p>
            <a:pPr>
              <a:buNone/>
            </a:pPr>
            <a:r>
              <a:rPr lang="en-US" sz="2000" dirty="0" smtClean="0">
                <a:latin typeface="Lucida Console" pitchFamily="49" charset="0"/>
              </a:rPr>
              <a:t>	</a:t>
            </a:r>
            <a:r>
              <a:rPr lang="en-US" sz="2000" dirty="0" smtClean="0">
                <a:latin typeface="Lucida Console" pitchFamily="49" charset="0"/>
              </a:rPr>
              <a:t>*</a:t>
            </a:r>
            <a:r>
              <a:rPr lang="en-US" sz="2000" dirty="0" err="1" smtClean="0">
                <a:latin typeface="Lucida Console" pitchFamily="49" charset="0"/>
              </a:rPr>
              <a:t>vp</a:t>
            </a:r>
            <a:r>
              <a:rPr lang="en-US" sz="2000" dirty="0" smtClean="0">
                <a:latin typeface="Lucida Console" pitchFamily="49" charset="0"/>
              </a:rPr>
              <a:t>++ = 0;</a:t>
            </a:r>
            <a:endParaRPr lang="en-US" sz="2000" dirty="0">
              <a:latin typeface="Lucida Console" pitchFamily="49" charset="0"/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4191000" y="4019490"/>
            <a:ext cx="1143000" cy="609600"/>
          </a:xfrm>
          <a:prstGeom prst="roundRect">
            <a:avLst/>
          </a:prstGeom>
          <a:solidFill>
            <a:schemeClr val="bg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dirty="0" smtClean="0">
              <a:latin typeface="Lucida Console" pitchFamily="49" charset="0"/>
            </a:endParaRPr>
          </a:p>
          <a:p>
            <a:pPr algn="ctr"/>
            <a:r>
              <a:rPr lang="en-US" sz="1200" dirty="0" smtClean="0">
                <a:latin typeface="Lucida Console" pitchFamily="49" charset="0"/>
              </a:rPr>
              <a:t>(float *)</a:t>
            </a:r>
            <a:endParaRPr lang="en-US" sz="1200" dirty="0">
              <a:latin typeface="Lucida Console" pitchFamily="49" charset="0"/>
            </a:endParaRPr>
          </a:p>
        </p:txBody>
      </p:sp>
      <p:cxnSp>
        <p:nvCxnSpPr>
          <p:cNvPr id="7" name="Curved Connector 6"/>
          <p:cNvCxnSpPr>
            <a:stCxn id="6" idx="0"/>
            <a:endCxn id="9" idx="2"/>
          </p:cNvCxnSpPr>
          <p:nvPr/>
        </p:nvCxnSpPr>
        <p:spPr>
          <a:xfrm rot="16200000" flipV="1">
            <a:off x="3638550" y="2895540"/>
            <a:ext cx="762000" cy="1485900"/>
          </a:xfrm>
          <a:prstGeom prst="curvedConnector3">
            <a:avLst>
              <a:gd name="adj1" fmla="val 50000"/>
            </a:avLst>
          </a:prstGeom>
          <a:ln w="25400">
            <a:solidFill>
              <a:srgbClr val="FF0000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4843046" y="4552890"/>
            <a:ext cx="49244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 smtClean="0">
                <a:latin typeface="Lucida Console" pitchFamily="49" charset="0"/>
              </a:rPr>
              <a:t>vp</a:t>
            </a:r>
            <a:endParaRPr lang="en-US" sz="2000" dirty="0">
              <a:latin typeface="Lucida Console" pitchFamily="49" charset="0"/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2819400" y="2647890"/>
            <a:ext cx="914400" cy="609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dirty="0" smtClean="0">
              <a:latin typeface="Lucida Console" pitchFamily="49" charset="0"/>
            </a:endParaRPr>
          </a:p>
          <a:p>
            <a:pPr algn="ctr"/>
            <a:r>
              <a:rPr lang="en-US" sz="1200" dirty="0" smtClean="0">
                <a:latin typeface="Lucida Console" pitchFamily="49" charset="0"/>
              </a:rPr>
              <a:t>(float)</a:t>
            </a:r>
            <a:endParaRPr lang="en-US" sz="1200" dirty="0">
              <a:latin typeface="Lucida Console" pitchFamily="49" charset="0"/>
            </a:endParaRPr>
          </a:p>
        </p:txBody>
      </p:sp>
      <p:sp>
        <p:nvSpPr>
          <p:cNvPr id="20" name="Rounded Rectangle 19"/>
          <p:cNvSpPr/>
          <p:nvPr/>
        </p:nvSpPr>
        <p:spPr>
          <a:xfrm>
            <a:off x="3810000" y="2647890"/>
            <a:ext cx="914400" cy="609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dirty="0" smtClean="0">
              <a:latin typeface="Lucida Console" pitchFamily="49" charset="0"/>
            </a:endParaRPr>
          </a:p>
          <a:p>
            <a:pPr algn="ctr"/>
            <a:r>
              <a:rPr lang="en-US" sz="1200" dirty="0" smtClean="0">
                <a:latin typeface="Lucida Console" pitchFamily="49" charset="0"/>
              </a:rPr>
              <a:t>(float)</a:t>
            </a:r>
            <a:endParaRPr lang="en-US" sz="1200" dirty="0">
              <a:latin typeface="Lucida Console" pitchFamily="49" charset="0"/>
            </a:endParaRPr>
          </a:p>
        </p:txBody>
      </p:sp>
      <p:sp>
        <p:nvSpPr>
          <p:cNvPr id="21" name="Rounded Rectangle 20"/>
          <p:cNvSpPr/>
          <p:nvPr/>
        </p:nvSpPr>
        <p:spPr>
          <a:xfrm>
            <a:off x="4800600" y="2647890"/>
            <a:ext cx="914400" cy="609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dirty="0" smtClean="0">
              <a:latin typeface="Lucida Console" pitchFamily="49" charset="0"/>
            </a:endParaRPr>
          </a:p>
          <a:p>
            <a:pPr algn="ctr"/>
            <a:r>
              <a:rPr lang="en-US" sz="1200" dirty="0" smtClean="0">
                <a:latin typeface="Lucida Console" pitchFamily="49" charset="0"/>
              </a:rPr>
              <a:t>(float)</a:t>
            </a:r>
            <a:endParaRPr lang="en-US" sz="1200" dirty="0">
              <a:latin typeface="Lucida Console" pitchFamily="49" charset="0"/>
            </a:endParaRPr>
          </a:p>
        </p:txBody>
      </p:sp>
      <p:sp>
        <p:nvSpPr>
          <p:cNvPr id="22" name="Rounded Rectangle 21"/>
          <p:cNvSpPr/>
          <p:nvPr/>
        </p:nvSpPr>
        <p:spPr>
          <a:xfrm>
            <a:off x="5791200" y="2647890"/>
            <a:ext cx="914400" cy="609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dirty="0" smtClean="0">
              <a:latin typeface="Lucida Console" pitchFamily="49" charset="0"/>
            </a:endParaRPr>
          </a:p>
          <a:p>
            <a:pPr algn="ctr"/>
            <a:r>
              <a:rPr lang="en-US" sz="1200" dirty="0" smtClean="0">
                <a:latin typeface="Lucida Console" pitchFamily="49" charset="0"/>
              </a:rPr>
              <a:t>(float)</a:t>
            </a:r>
            <a:endParaRPr lang="en-US" sz="1200" dirty="0">
              <a:latin typeface="Lucida Console" pitchFamily="49" charset="0"/>
            </a:endParaRPr>
          </a:p>
        </p:txBody>
      </p:sp>
      <p:sp>
        <p:nvSpPr>
          <p:cNvPr id="23" name="Rounded Rectangle 22"/>
          <p:cNvSpPr/>
          <p:nvPr/>
        </p:nvSpPr>
        <p:spPr>
          <a:xfrm>
            <a:off x="6781800" y="2647890"/>
            <a:ext cx="914400" cy="609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dirty="0" smtClean="0">
              <a:latin typeface="Lucida Console" pitchFamily="49" charset="0"/>
            </a:endParaRPr>
          </a:p>
          <a:p>
            <a:pPr algn="ctr"/>
            <a:r>
              <a:rPr lang="en-US" sz="1200" dirty="0" smtClean="0">
                <a:latin typeface="Lucida Console" pitchFamily="49" charset="0"/>
              </a:rPr>
              <a:t>(float)</a:t>
            </a:r>
            <a:endParaRPr lang="en-US" sz="1200" dirty="0">
              <a:latin typeface="Lucida Console" pitchFamily="49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2667000" y="2343090"/>
            <a:ext cx="111440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latin typeface="Lucida Console" pitchFamily="49" charset="0"/>
              </a:rPr>
              <a:t>&amp;values[0]</a:t>
            </a:r>
            <a:endParaRPr lang="en-US" sz="1200" dirty="0">
              <a:latin typeface="Lucida Console" pitchFamily="49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6657992" y="2190690"/>
            <a:ext cx="111440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latin typeface="Lucida Console" pitchFamily="49" charset="0"/>
              </a:rPr>
              <a:t>&amp;values</a:t>
            </a:r>
          </a:p>
          <a:p>
            <a:r>
              <a:rPr lang="en-US" sz="1200" dirty="0" smtClean="0">
                <a:latin typeface="Lucida Console" pitchFamily="49" charset="0"/>
              </a:rPr>
              <a:t>[N_VALUES]</a:t>
            </a:r>
            <a:endParaRPr lang="en-US" sz="1200" dirty="0">
              <a:latin typeface="Lucida Console" pitchFamily="49" charset="0"/>
            </a:endParaRPr>
          </a:p>
        </p:txBody>
      </p:sp>
      <p:cxnSp>
        <p:nvCxnSpPr>
          <p:cNvPr id="26" name="Curved Connector 25"/>
          <p:cNvCxnSpPr>
            <a:stCxn id="6" idx="0"/>
            <a:endCxn id="20" idx="2"/>
          </p:cNvCxnSpPr>
          <p:nvPr/>
        </p:nvCxnSpPr>
        <p:spPr>
          <a:xfrm rot="16200000" flipV="1">
            <a:off x="4133850" y="3390840"/>
            <a:ext cx="762000" cy="495300"/>
          </a:xfrm>
          <a:prstGeom prst="curvedConnector3">
            <a:avLst>
              <a:gd name="adj1" fmla="val 50000"/>
            </a:avLst>
          </a:prstGeom>
          <a:ln w="25400">
            <a:solidFill>
              <a:srgbClr val="FF0000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Curved Connector 28"/>
          <p:cNvCxnSpPr>
            <a:stCxn id="6" idx="0"/>
            <a:endCxn id="21" idx="2"/>
          </p:cNvCxnSpPr>
          <p:nvPr/>
        </p:nvCxnSpPr>
        <p:spPr>
          <a:xfrm rot="5400000" flipH="1" flipV="1">
            <a:off x="4629150" y="3390840"/>
            <a:ext cx="762000" cy="495300"/>
          </a:xfrm>
          <a:prstGeom prst="curvedConnector3">
            <a:avLst>
              <a:gd name="adj1" fmla="val 50000"/>
            </a:avLst>
          </a:prstGeom>
          <a:ln w="25400">
            <a:solidFill>
              <a:srgbClr val="FF0000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Curved Connector 31"/>
          <p:cNvCxnSpPr>
            <a:stCxn id="6" idx="0"/>
            <a:endCxn id="22" idx="2"/>
          </p:cNvCxnSpPr>
          <p:nvPr/>
        </p:nvCxnSpPr>
        <p:spPr>
          <a:xfrm rot="5400000" flipH="1" flipV="1">
            <a:off x="5124450" y="2895540"/>
            <a:ext cx="762000" cy="1485900"/>
          </a:xfrm>
          <a:prstGeom prst="curvedConnector3">
            <a:avLst>
              <a:gd name="adj1" fmla="val 50000"/>
            </a:avLst>
          </a:prstGeom>
          <a:ln w="25400">
            <a:solidFill>
              <a:srgbClr val="FF0000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Curved Connector 34"/>
          <p:cNvCxnSpPr>
            <a:stCxn id="6" idx="0"/>
            <a:endCxn id="23" idx="2"/>
          </p:cNvCxnSpPr>
          <p:nvPr/>
        </p:nvCxnSpPr>
        <p:spPr>
          <a:xfrm rot="5400000" flipH="1" flipV="1">
            <a:off x="5619750" y="2400240"/>
            <a:ext cx="762000" cy="2476500"/>
          </a:xfrm>
          <a:prstGeom prst="curvedConnector3">
            <a:avLst>
              <a:gd name="adj1" fmla="val 50000"/>
            </a:avLst>
          </a:prstGeom>
          <a:ln w="25400">
            <a:solidFill>
              <a:srgbClr val="FF0000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TextBox 42"/>
          <p:cNvSpPr txBox="1"/>
          <p:nvPr/>
        </p:nvSpPr>
        <p:spPr>
          <a:xfrm>
            <a:off x="609600" y="3276600"/>
            <a:ext cx="110799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Lucida Console" pitchFamily="49" charset="0"/>
              </a:rPr>
              <a:t>values</a:t>
            </a:r>
            <a:endParaRPr lang="en-US" sz="2000" dirty="0">
              <a:latin typeface="Lucida Console" pitchFamily="49" charset="0"/>
            </a:endParaRPr>
          </a:p>
        </p:txBody>
      </p:sp>
      <p:sp>
        <p:nvSpPr>
          <p:cNvPr id="49" name="Rounded Rectangle 48"/>
          <p:cNvSpPr/>
          <p:nvPr/>
        </p:nvSpPr>
        <p:spPr>
          <a:xfrm>
            <a:off x="533400" y="2652252"/>
            <a:ext cx="1219200" cy="609600"/>
          </a:xfrm>
          <a:prstGeom prst="roundRect">
            <a:avLst/>
          </a:prstGeom>
          <a:solidFill>
            <a:schemeClr val="bg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dirty="0" smtClean="0">
              <a:latin typeface="Lucida Console" pitchFamily="49" charset="0"/>
            </a:endParaRPr>
          </a:p>
          <a:p>
            <a:pPr algn="ctr"/>
            <a:r>
              <a:rPr lang="en-US" sz="1200" dirty="0" smtClean="0">
                <a:latin typeface="Lucida Console" pitchFamily="49" charset="0"/>
              </a:rPr>
              <a:t>(float [])</a:t>
            </a:r>
            <a:endParaRPr lang="en-US" sz="1200" dirty="0">
              <a:latin typeface="Lucida Console" pitchFamily="49" charset="0"/>
            </a:endParaRPr>
          </a:p>
        </p:txBody>
      </p:sp>
      <p:cxnSp>
        <p:nvCxnSpPr>
          <p:cNvPr id="50" name="Curved Connector 49"/>
          <p:cNvCxnSpPr>
            <a:stCxn id="49" idx="3"/>
            <a:endCxn id="9" idx="1"/>
          </p:cNvCxnSpPr>
          <p:nvPr/>
        </p:nvCxnSpPr>
        <p:spPr>
          <a:xfrm flipV="1">
            <a:off x="1752600" y="2952690"/>
            <a:ext cx="1066800" cy="4362"/>
          </a:xfrm>
          <a:prstGeom prst="curvedConnector3">
            <a:avLst>
              <a:gd name="adj1" fmla="val 50000"/>
            </a:avLst>
          </a:prstGeom>
          <a:ln w="25400">
            <a:solidFill>
              <a:schemeClr val="accent1"/>
            </a:solidFill>
            <a:prstDash val="soli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Rounded Rectangle 52"/>
          <p:cNvSpPr/>
          <p:nvPr/>
        </p:nvSpPr>
        <p:spPr>
          <a:xfrm>
            <a:off x="2819400" y="2667000"/>
            <a:ext cx="914400" cy="609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>
                <a:latin typeface="Lucida Console" pitchFamily="49" charset="0"/>
              </a:rPr>
              <a:t>0</a:t>
            </a:r>
            <a:endParaRPr lang="en-US" sz="2000" dirty="0" smtClean="0">
              <a:latin typeface="Lucida Console" pitchFamily="49" charset="0"/>
            </a:endParaRPr>
          </a:p>
          <a:p>
            <a:pPr algn="ctr"/>
            <a:r>
              <a:rPr lang="en-US" sz="1200" dirty="0" smtClean="0">
                <a:latin typeface="Lucida Console" pitchFamily="49" charset="0"/>
              </a:rPr>
              <a:t>(float)</a:t>
            </a:r>
            <a:endParaRPr lang="en-US" sz="1200" dirty="0">
              <a:latin typeface="Lucida Console" pitchFamily="49" charset="0"/>
            </a:endParaRPr>
          </a:p>
        </p:txBody>
      </p:sp>
      <p:sp>
        <p:nvSpPr>
          <p:cNvPr id="54" name="Rounded Rectangle 53"/>
          <p:cNvSpPr/>
          <p:nvPr/>
        </p:nvSpPr>
        <p:spPr>
          <a:xfrm>
            <a:off x="3810000" y="2667000"/>
            <a:ext cx="914400" cy="609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>
                <a:latin typeface="Lucida Console" pitchFamily="49" charset="0"/>
              </a:rPr>
              <a:t>0</a:t>
            </a:r>
            <a:endParaRPr lang="en-US" sz="2000" dirty="0" smtClean="0">
              <a:latin typeface="Lucida Console" pitchFamily="49" charset="0"/>
            </a:endParaRPr>
          </a:p>
          <a:p>
            <a:pPr algn="ctr"/>
            <a:r>
              <a:rPr lang="en-US" sz="1200" dirty="0" smtClean="0">
                <a:latin typeface="Lucida Console" pitchFamily="49" charset="0"/>
              </a:rPr>
              <a:t>(float)</a:t>
            </a:r>
            <a:endParaRPr lang="en-US" sz="1200" dirty="0">
              <a:latin typeface="Lucida Console" pitchFamily="49" charset="0"/>
            </a:endParaRPr>
          </a:p>
        </p:txBody>
      </p:sp>
      <p:sp>
        <p:nvSpPr>
          <p:cNvPr id="55" name="Rounded Rectangle 54"/>
          <p:cNvSpPr/>
          <p:nvPr/>
        </p:nvSpPr>
        <p:spPr>
          <a:xfrm>
            <a:off x="4800600" y="2667000"/>
            <a:ext cx="914400" cy="609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>
                <a:latin typeface="Lucida Console" pitchFamily="49" charset="0"/>
              </a:rPr>
              <a:t>0</a:t>
            </a:r>
            <a:endParaRPr lang="en-US" sz="2000" dirty="0" smtClean="0">
              <a:latin typeface="Lucida Console" pitchFamily="49" charset="0"/>
            </a:endParaRPr>
          </a:p>
          <a:p>
            <a:pPr algn="ctr"/>
            <a:r>
              <a:rPr lang="en-US" sz="1200" dirty="0" smtClean="0">
                <a:latin typeface="Lucida Console" pitchFamily="49" charset="0"/>
              </a:rPr>
              <a:t>(float)</a:t>
            </a:r>
            <a:endParaRPr lang="en-US" sz="1200" dirty="0">
              <a:latin typeface="Lucida Console" pitchFamily="49" charset="0"/>
            </a:endParaRPr>
          </a:p>
        </p:txBody>
      </p:sp>
      <p:sp>
        <p:nvSpPr>
          <p:cNvPr id="56" name="Rounded Rectangle 55"/>
          <p:cNvSpPr/>
          <p:nvPr/>
        </p:nvSpPr>
        <p:spPr>
          <a:xfrm>
            <a:off x="5791200" y="2667000"/>
            <a:ext cx="914400" cy="609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>
                <a:latin typeface="Lucida Console" pitchFamily="49" charset="0"/>
              </a:rPr>
              <a:t>0</a:t>
            </a:r>
            <a:endParaRPr lang="en-US" sz="2000" dirty="0" smtClean="0">
              <a:latin typeface="Lucida Console" pitchFamily="49" charset="0"/>
            </a:endParaRPr>
          </a:p>
          <a:p>
            <a:pPr algn="ctr"/>
            <a:r>
              <a:rPr lang="en-US" sz="1200" dirty="0" smtClean="0">
                <a:latin typeface="Lucida Console" pitchFamily="49" charset="0"/>
              </a:rPr>
              <a:t>(float)</a:t>
            </a:r>
            <a:endParaRPr lang="en-US" sz="1200" dirty="0">
              <a:latin typeface="Lucida Console" pitchFamily="49" charset="0"/>
            </a:endParaRPr>
          </a:p>
        </p:txBody>
      </p:sp>
      <p:cxnSp>
        <p:nvCxnSpPr>
          <p:cNvPr id="57" name="Curved Connector 56"/>
          <p:cNvCxnSpPr>
            <a:stCxn id="6" idx="0"/>
            <a:endCxn id="64" idx="2"/>
          </p:cNvCxnSpPr>
          <p:nvPr/>
        </p:nvCxnSpPr>
        <p:spPr>
          <a:xfrm rot="5400000" flipH="1" flipV="1">
            <a:off x="6195280" y="1832152"/>
            <a:ext cx="754558" cy="3620118"/>
          </a:xfrm>
          <a:prstGeom prst="curvedConnector3">
            <a:avLst>
              <a:gd name="adj1" fmla="val 50000"/>
            </a:avLst>
          </a:prstGeom>
          <a:ln w="25400">
            <a:solidFill>
              <a:srgbClr val="FF0000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" name="Rounded Rectangle 62"/>
          <p:cNvSpPr/>
          <p:nvPr/>
        </p:nvSpPr>
        <p:spPr>
          <a:xfrm>
            <a:off x="6781800" y="2667000"/>
            <a:ext cx="914400" cy="609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>
                <a:latin typeface="Lucida Console" pitchFamily="49" charset="0"/>
              </a:rPr>
              <a:t>0</a:t>
            </a:r>
            <a:endParaRPr lang="en-US" sz="2000" dirty="0" smtClean="0">
              <a:latin typeface="Lucida Console" pitchFamily="49" charset="0"/>
            </a:endParaRPr>
          </a:p>
          <a:p>
            <a:pPr algn="ctr"/>
            <a:r>
              <a:rPr lang="en-US" sz="1200" dirty="0" smtClean="0">
                <a:latin typeface="Lucida Console" pitchFamily="49" charset="0"/>
              </a:rPr>
              <a:t>(float)</a:t>
            </a:r>
            <a:endParaRPr lang="en-US" sz="1200" dirty="0">
              <a:latin typeface="Lucida Console" pitchFamily="49" charset="0"/>
            </a:endParaRPr>
          </a:p>
        </p:txBody>
      </p:sp>
      <p:sp>
        <p:nvSpPr>
          <p:cNvPr id="64" name="TextBox 63"/>
          <p:cNvSpPr txBox="1"/>
          <p:nvPr/>
        </p:nvSpPr>
        <p:spPr>
          <a:xfrm>
            <a:off x="7924800" y="2895600"/>
            <a:ext cx="9156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(done!)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" grpId="0" animBg="1"/>
      <p:bldP spid="54" grpId="0" animBg="1"/>
      <p:bldP spid="55" grpId="0" animBg="1"/>
      <p:bldP spid="56" grpId="0" animBg="1"/>
      <p:bldP spid="63" grpId="0" animBg="1"/>
      <p:bldP spid="63" grpId="1" animBg="1"/>
      <p:bldP spid="6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 note on assignment: </a:t>
            </a:r>
            <a:r>
              <a:rPr lang="en-US" dirty="0" err="1" smtClean="0"/>
              <a:t>Rvalues</a:t>
            </a:r>
            <a:r>
              <a:rPr lang="en-US" dirty="0" smtClean="0"/>
              <a:t> vs. </a:t>
            </a:r>
            <a:r>
              <a:rPr lang="en-US" dirty="0" err="1" smtClean="0"/>
              <a:t>Lvalues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898648" y="6356350"/>
            <a:ext cx="3578352" cy="365760"/>
          </a:xfrm>
        </p:spPr>
        <p:txBody>
          <a:bodyPr/>
          <a:lstStyle/>
          <a:p>
            <a:r>
              <a:rPr lang="en-US" dirty="0" smtClean="0"/>
              <a:t>CS 3090: Safety Critical Programming in C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4ACAA-C07D-4D49-BB34-FCC94B4B114A}" type="slidenum">
              <a:rPr lang="en-US" smtClean="0"/>
              <a:pPr/>
              <a:t>12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What’s really going on in an assignment?</a:t>
            </a:r>
          </a:p>
          <a:p>
            <a:pPr lvl="1"/>
            <a:r>
              <a:rPr lang="en-US" dirty="0" smtClean="0"/>
              <a:t>Different things happen on either side of the </a:t>
            </a:r>
            <a:r>
              <a:rPr lang="en-US" sz="2000" dirty="0" smtClean="0">
                <a:latin typeface="Lucida Console" pitchFamily="49" charset="0"/>
              </a:rPr>
              <a:t>=</a:t>
            </a:r>
          </a:p>
          <a:p>
            <a:pPr>
              <a:buNone/>
            </a:pPr>
            <a:r>
              <a:rPr lang="en-US" sz="2000" dirty="0" err="1" smtClean="0">
                <a:latin typeface="Lucida Console" pitchFamily="49" charset="0"/>
              </a:rPr>
              <a:t>int</a:t>
            </a:r>
            <a:r>
              <a:rPr lang="en-US" sz="2000" dirty="0" smtClean="0">
                <a:latin typeface="Lucida Console" pitchFamily="49" charset="0"/>
              </a:rPr>
              <a:t> a = 17, b = 42;</a:t>
            </a:r>
          </a:p>
          <a:p>
            <a:pPr>
              <a:buNone/>
            </a:pPr>
            <a:endParaRPr lang="en-US" sz="2000" dirty="0" smtClean="0">
              <a:latin typeface="Lucida Console" pitchFamily="49" charset="0"/>
            </a:endParaRPr>
          </a:p>
          <a:p>
            <a:pPr>
              <a:buNone/>
            </a:pPr>
            <a:r>
              <a:rPr lang="en-US" sz="2000" dirty="0" smtClean="0">
                <a:latin typeface="Lucida Console" pitchFamily="49" charset="0"/>
              </a:rPr>
              <a:t>b</a:t>
            </a:r>
            <a:r>
              <a:rPr lang="en-US" sz="2000" dirty="0" smtClean="0">
                <a:latin typeface="Lucida Console" pitchFamily="49" charset="0"/>
              </a:rPr>
              <a:t>    =    a;</a:t>
            </a:r>
            <a:endParaRPr lang="en-US" sz="2000" dirty="0">
              <a:latin typeface="Lucida Console" pitchFamily="49" charset="0"/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6324600" y="2133600"/>
            <a:ext cx="838200" cy="609600"/>
          </a:xfrm>
          <a:prstGeom prst="round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>
                <a:latin typeface="Lucida Console" pitchFamily="49" charset="0"/>
              </a:rPr>
              <a:t>17</a:t>
            </a:r>
          </a:p>
          <a:p>
            <a:pPr algn="ctr"/>
            <a:r>
              <a:rPr lang="en-US" sz="1200" dirty="0" smtClean="0">
                <a:latin typeface="Lucida Console" pitchFamily="49" charset="0"/>
              </a:rPr>
              <a:t>(</a:t>
            </a:r>
            <a:r>
              <a:rPr lang="en-US" sz="1200" dirty="0" err="1" smtClean="0">
                <a:latin typeface="Lucida Console" pitchFamily="49" charset="0"/>
              </a:rPr>
              <a:t>int</a:t>
            </a:r>
            <a:r>
              <a:rPr lang="en-US" sz="1200" dirty="0" smtClean="0">
                <a:latin typeface="Lucida Console" pitchFamily="49" charset="0"/>
              </a:rPr>
              <a:t>)</a:t>
            </a:r>
            <a:endParaRPr lang="en-US" sz="1200" dirty="0">
              <a:latin typeface="Lucida Console" pitchFamily="49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900446" y="2743200"/>
            <a:ext cx="33855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Lucida Console" pitchFamily="49" charset="0"/>
              </a:rPr>
              <a:t>a</a:t>
            </a:r>
            <a:endParaRPr lang="en-US" sz="2000" dirty="0">
              <a:latin typeface="Lucida Console" pitchFamily="49" charset="0"/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7772400" y="2133600"/>
            <a:ext cx="838200" cy="609600"/>
          </a:xfrm>
          <a:prstGeom prst="round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>
                <a:latin typeface="Lucida Console" pitchFamily="49" charset="0"/>
              </a:rPr>
              <a:t>42</a:t>
            </a:r>
            <a:endParaRPr lang="en-US" sz="2000" dirty="0" smtClean="0">
              <a:latin typeface="Lucida Console" pitchFamily="49" charset="0"/>
            </a:endParaRPr>
          </a:p>
          <a:p>
            <a:pPr algn="ctr"/>
            <a:r>
              <a:rPr lang="en-US" sz="1200" dirty="0" smtClean="0">
                <a:latin typeface="Lucida Console" pitchFamily="49" charset="0"/>
              </a:rPr>
              <a:t>(</a:t>
            </a:r>
            <a:r>
              <a:rPr lang="en-US" sz="1200" dirty="0" err="1" smtClean="0">
                <a:latin typeface="Lucida Console" pitchFamily="49" charset="0"/>
              </a:rPr>
              <a:t>int</a:t>
            </a:r>
            <a:r>
              <a:rPr lang="en-US" sz="1200" dirty="0" smtClean="0">
                <a:latin typeface="Lucida Console" pitchFamily="49" charset="0"/>
              </a:rPr>
              <a:t>)</a:t>
            </a:r>
            <a:endParaRPr lang="en-US" sz="1200" dirty="0">
              <a:latin typeface="Lucida Console" pitchFamily="49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8348246" y="2743200"/>
            <a:ext cx="33855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Lucida Console" pitchFamily="49" charset="0"/>
              </a:rPr>
              <a:t>b</a:t>
            </a:r>
            <a:endParaRPr lang="en-US" sz="2000" dirty="0">
              <a:latin typeface="Lucida Console" pitchFamily="49" charset="0"/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2438400" y="3048000"/>
            <a:ext cx="3886200" cy="1447800"/>
          </a:xfrm>
          <a:prstGeom prst="round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>
                <a:latin typeface="Lucida Console" pitchFamily="49" charset="0"/>
              </a:rPr>
              <a:t>a</a:t>
            </a:r>
            <a:r>
              <a:rPr lang="en-US" dirty="0" smtClean="0"/>
              <a:t> is the “</a:t>
            </a:r>
            <a:r>
              <a:rPr lang="en-US" dirty="0" err="1" smtClean="0">
                <a:solidFill>
                  <a:srgbClr val="7030A0"/>
                </a:solidFill>
              </a:rPr>
              <a:t>rvalue</a:t>
            </a:r>
            <a:r>
              <a:rPr lang="en-US" dirty="0" smtClean="0"/>
              <a:t>” </a:t>
            </a:r>
            <a:r>
              <a:rPr lang="en-US" dirty="0" smtClean="0"/>
              <a:t>(right value) </a:t>
            </a:r>
          </a:p>
          <a:p>
            <a:pPr algn="ctr"/>
            <a:r>
              <a:rPr lang="en-US" dirty="0" smtClean="0"/>
              <a:t>We go to the address </a:t>
            </a:r>
            <a:r>
              <a:rPr lang="en-US" dirty="0" smtClean="0"/>
              <a:t>given by </a:t>
            </a:r>
            <a:r>
              <a:rPr lang="en-US" sz="2000" dirty="0" smtClean="0">
                <a:latin typeface="Lucida Console" pitchFamily="49" charset="0"/>
              </a:rPr>
              <a:t>a</a:t>
            </a:r>
            <a:r>
              <a:rPr lang="en-US" dirty="0" smtClean="0"/>
              <a:t>...</a:t>
            </a:r>
          </a:p>
          <a:p>
            <a:pPr algn="ctr"/>
            <a:r>
              <a:rPr lang="en-US" dirty="0" smtClean="0"/>
              <a:t>and get the </a:t>
            </a:r>
            <a:r>
              <a:rPr lang="en-US" dirty="0" smtClean="0">
                <a:solidFill>
                  <a:srgbClr val="7030A0"/>
                </a:solidFill>
              </a:rPr>
              <a:t>contents</a:t>
            </a:r>
            <a:r>
              <a:rPr lang="en-US" dirty="0" smtClean="0"/>
              <a:t> </a:t>
            </a:r>
            <a:r>
              <a:rPr lang="en-US" dirty="0" smtClean="0"/>
              <a:t>(</a:t>
            </a:r>
            <a:r>
              <a:rPr lang="en-US" sz="2000" dirty="0" smtClean="0">
                <a:latin typeface="Lucida Console" pitchFamily="49" charset="0"/>
              </a:rPr>
              <a:t>17</a:t>
            </a:r>
            <a:r>
              <a:rPr lang="en-US" dirty="0" smtClean="0"/>
              <a:t>)</a:t>
            </a:r>
            <a:endParaRPr lang="en-US" dirty="0" smtClean="0"/>
          </a:p>
        </p:txBody>
      </p:sp>
      <p:cxnSp>
        <p:nvCxnSpPr>
          <p:cNvPr id="12" name="Shape 11"/>
          <p:cNvCxnSpPr>
            <a:endCxn id="10" idx="1"/>
          </p:cNvCxnSpPr>
          <p:nvPr/>
        </p:nvCxnSpPr>
        <p:spPr>
          <a:xfrm rot="16200000" flipH="1">
            <a:off x="2038350" y="3371850"/>
            <a:ext cx="495300" cy="304800"/>
          </a:xfrm>
          <a:prstGeom prst="bentConnector2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hape 14"/>
          <p:cNvCxnSpPr>
            <a:stCxn id="10" idx="3"/>
            <a:endCxn id="6" idx="2"/>
          </p:cNvCxnSpPr>
          <p:nvPr/>
        </p:nvCxnSpPr>
        <p:spPr>
          <a:xfrm flipV="1">
            <a:off x="6324600" y="2743200"/>
            <a:ext cx="419100" cy="1028700"/>
          </a:xfrm>
          <a:prstGeom prst="bentConnector2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ounded Rectangle 17"/>
          <p:cNvSpPr/>
          <p:nvPr/>
        </p:nvSpPr>
        <p:spPr>
          <a:xfrm>
            <a:off x="1143000" y="4648200"/>
            <a:ext cx="6553200" cy="1524000"/>
          </a:xfrm>
          <a:prstGeom prst="round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>
                <a:latin typeface="Lucida Console" pitchFamily="49" charset="0"/>
              </a:rPr>
              <a:t>b</a:t>
            </a:r>
            <a:r>
              <a:rPr lang="en-US" dirty="0" smtClean="0"/>
              <a:t> is the “</a:t>
            </a:r>
            <a:r>
              <a:rPr lang="en-US" dirty="0" err="1" smtClean="0">
                <a:solidFill>
                  <a:srgbClr val="7030A0"/>
                </a:solidFill>
              </a:rPr>
              <a:t>l</a:t>
            </a:r>
            <a:r>
              <a:rPr lang="en-US" dirty="0" err="1" smtClean="0">
                <a:solidFill>
                  <a:srgbClr val="7030A0"/>
                </a:solidFill>
              </a:rPr>
              <a:t>value</a:t>
            </a:r>
            <a:r>
              <a:rPr lang="en-US" dirty="0" smtClean="0"/>
              <a:t>” </a:t>
            </a:r>
            <a:r>
              <a:rPr lang="en-US" dirty="0" smtClean="0"/>
              <a:t>(left value) </a:t>
            </a:r>
          </a:p>
          <a:p>
            <a:pPr algn="ctr"/>
            <a:r>
              <a:rPr lang="en-US" dirty="0" smtClean="0"/>
              <a:t>We go to the address </a:t>
            </a:r>
            <a:r>
              <a:rPr lang="en-US" dirty="0" smtClean="0"/>
              <a:t>given by </a:t>
            </a:r>
            <a:r>
              <a:rPr lang="en-US" sz="2000" dirty="0" smtClean="0">
                <a:latin typeface="Lucida Console" pitchFamily="49" charset="0"/>
              </a:rPr>
              <a:t>b</a:t>
            </a:r>
            <a:r>
              <a:rPr lang="en-US" dirty="0" smtClean="0"/>
              <a:t>...</a:t>
            </a:r>
            <a:r>
              <a:rPr lang="en-US" dirty="0" smtClean="0"/>
              <a:t>and get the contents</a:t>
            </a:r>
            <a:r>
              <a:rPr lang="en-US" dirty="0" smtClean="0"/>
              <a:t>?</a:t>
            </a:r>
          </a:p>
          <a:p>
            <a:pPr algn="ctr"/>
            <a:r>
              <a:rPr lang="en-US" dirty="0" smtClean="0"/>
              <a:t>No!  We don’t care about 42!</a:t>
            </a:r>
          </a:p>
          <a:p>
            <a:pPr algn="ctr"/>
            <a:r>
              <a:rPr lang="en-US" dirty="0" smtClean="0"/>
              <a:t>We just want the </a:t>
            </a:r>
            <a:r>
              <a:rPr lang="en-US" dirty="0" smtClean="0">
                <a:solidFill>
                  <a:srgbClr val="7030A0"/>
                </a:solidFill>
              </a:rPr>
              <a:t>address</a:t>
            </a:r>
            <a:r>
              <a:rPr lang="en-US" dirty="0" smtClean="0"/>
              <a:t> of b – to store 17 into</a:t>
            </a:r>
            <a:endParaRPr lang="en-US" dirty="0" smtClean="0"/>
          </a:p>
        </p:txBody>
      </p:sp>
      <p:cxnSp>
        <p:nvCxnSpPr>
          <p:cNvPr id="22" name="Shape 21"/>
          <p:cNvCxnSpPr>
            <a:endCxn id="18" idx="1"/>
          </p:cNvCxnSpPr>
          <p:nvPr/>
        </p:nvCxnSpPr>
        <p:spPr>
          <a:xfrm rot="16200000" flipH="1">
            <a:off x="-190500" y="4076700"/>
            <a:ext cx="2133600" cy="533400"/>
          </a:xfrm>
          <a:prstGeom prst="bentConnector2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hape 24"/>
          <p:cNvCxnSpPr>
            <a:stCxn id="18" idx="3"/>
            <a:endCxn id="8" idx="2"/>
          </p:cNvCxnSpPr>
          <p:nvPr/>
        </p:nvCxnSpPr>
        <p:spPr>
          <a:xfrm flipV="1">
            <a:off x="7696200" y="2743200"/>
            <a:ext cx="495300" cy="2667000"/>
          </a:xfrm>
          <a:prstGeom prst="bentConnector2">
            <a:avLst/>
          </a:prstGeom>
          <a:ln w="254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8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 note on assignment: </a:t>
            </a:r>
            <a:r>
              <a:rPr lang="en-US" dirty="0" err="1" smtClean="0"/>
              <a:t>Rvalues</a:t>
            </a:r>
            <a:r>
              <a:rPr lang="en-US" dirty="0" smtClean="0"/>
              <a:t> vs. </a:t>
            </a:r>
            <a:r>
              <a:rPr lang="en-US" dirty="0" err="1" smtClean="0"/>
              <a:t>Lvalues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898648" y="6356350"/>
            <a:ext cx="3578352" cy="365760"/>
          </a:xfrm>
        </p:spPr>
        <p:txBody>
          <a:bodyPr/>
          <a:lstStyle/>
          <a:p>
            <a:r>
              <a:rPr lang="en-US" dirty="0" smtClean="0"/>
              <a:t>CS 3090: Safety Critical Programming in C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4ACAA-C07D-4D49-BB34-FCC94B4B114A}" type="slidenum">
              <a:rPr lang="en-US" smtClean="0"/>
              <a:pPr/>
              <a:t>13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This explains a certain “asymmetry” in assignments involving pointers: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sz="2000" dirty="0" smtClean="0">
              <a:latin typeface="Lucida Console" pitchFamily="49" charset="0"/>
            </a:endParaRPr>
          </a:p>
          <a:p>
            <a:pPr>
              <a:buNone/>
            </a:pPr>
            <a:endParaRPr lang="en-US" sz="2000" dirty="0" smtClean="0">
              <a:latin typeface="Lucida Console" pitchFamily="49" charset="0"/>
            </a:endParaRPr>
          </a:p>
          <a:p>
            <a:pPr>
              <a:buNone/>
            </a:pPr>
            <a:r>
              <a:rPr lang="en-US" sz="2000" dirty="0" smtClean="0">
                <a:latin typeface="Lucida Console" pitchFamily="49" charset="0"/>
              </a:rPr>
              <a:t>char *m = NULL, **pm = NULL;</a:t>
            </a:r>
          </a:p>
          <a:p>
            <a:pPr>
              <a:buNone/>
            </a:pPr>
            <a:endParaRPr lang="en-US" sz="2000" dirty="0" smtClean="0">
              <a:latin typeface="Lucida Console" pitchFamily="49" charset="0"/>
            </a:endParaRPr>
          </a:p>
          <a:p>
            <a:pPr>
              <a:buNone/>
            </a:pPr>
            <a:r>
              <a:rPr lang="en-US" sz="2000" dirty="0" smtClean="0">
                <a:latin typeface="Lucida Console" pitchFamily="49" charset="0"/>
              </a:rPr>
              <a:t>m = “dog”;</a:t>
            </a:r>
          </a:p>
          <a:p>
            <a:pPr>
              <a:buNone/>
            </a:pPr>
            <a:endParaRPr lang="en-US" sz="2000" dirty="0" smtClean="0">
              <a:latin typeface="Lucida Console" pitchFamily="49" charset="0"/>
            </a:endParaRPr>
          </a:p>
          <a:p>
            <a:pPr>
              <a:buNone/>
            </a:pPr>
            <a:r>
              <a:rPr lang="en-US" sz="2000" dirty="0" smtClean="0">
                <a:latin typeface="Lucida Console" pitchFamily="49" charset="0"/>
              </a:rPr>
              <a:t>pm = &amp;m;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6" name="Rounded Rectangle 5"/>
          <p:cNvSpPr/>
          <p:nvPr/>
        </p:nvSpPr>
        <p:spPr>
          <a:xfrm>
            <a:off x="5562600" y="3124200"/>
            <a:ext cx="990600" cy="609600"/>
          </a:xfrm>
          <a:prstGeom prst="roundRect">
            <a:avLst/>
          </a:prstGeom>
          <a:solidFill>
            <a:schemeClr val="bg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dirty="0" smtClean="0">
              <a:latin typeface="Lucida Console" pitchFamily="49" charset="0"/>
            </a:endParaRPr>
          </a:p>
          <a:p>
            <a:pPr algn="ctr"/>
            <a:r>
              <a:rPr lang="en-US" sz="1200" dirty="0" smtClean="0">
                <a:latin typeface="Lucida Console" pitchFamily="49" charset="0"/>
              </a:rPr>
              <a:t>(char *)</a:t>
            </a:r>
            <a:endParaRPr lang="en-US" sz="1200" dirty="0">
              <a:latin typeface="Lucida Console" pitchFamily="49" charset="0"/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7239000" y="4114800"/>
            <a:ext cx="1143000" cy="609600"/>
          </a:xfrm>
          <a:prstGeom prst="roundRect">
            <a:avLst/>
          </a:prstGeom>
          <a:solidFill>
            <a:schemeClr val="bg2">
              <a:lumMod val="2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dirty="0" smtClean="0">
              <a:latin typeface="Lucida Console" pitchFamily="49" charset="0"/>
            </a:endParaRPr>
          </a:p>
          <a:p>
            <a:pPr algn="ctr"/>
            <a:r>
              <a:rPr lang="en-US" sz="1200" dirty="0" smtClean="0">
                <a:latin typeface="Lucida Console" pitchFamily="49" charset="0"/>
              </a:rPr>
              <a:t>(char **)</a:t>
            </a:r>
            <a:endParaRPr lang="en-US" sz="1200" dirty="0">
              <a:latin typeface="Lucida Console" pitchFamily="49" charset="0"/>
            </a:endParaRPr>
          </a:p>
        </p:txBody>
      </p:sp>
      <p:cxnSp>
        <p:nvCxnSpPr>
          <p:cNvPr id="8" name="Curved Connector 7"/>
          <p:cNvCxnSpPr>
            <a:stCxn id="6" idx="0"/>
            <a:endCxn id="12" idx="2"/>
          </p:cNvCxnSpPr>
          <p:nvPr/>
        </p:nvCxnSpPr>
        <p:spPr>
          <a:xfrm rot="16200000" flipV="1">
            <a:off x="5334000" y="2400300"/>
            <a:ext cx="762000" cy="685800"/>
          </a:xfrm>
          <a:prstGeom prst="curvedConnector3">
            <a:avLst>
              <a:gd name="adj1" fmla="val 50000"/>
            </a:avLst>
          </a:prstGeom>
          <a:ln w="25400"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urved Connector 14"/>
          <p:cNvCxnSpPr>
            <a:stCxn id="7" idx="0"/>
            <a:endCxn id="6" idx="3"/>
          </p:cNvCxnSpPr>
          <p:nvPr/>
        </p:nvCxnSpPr>
        <p:spPr>
          <a:xfrm rot="16200000" flipV="1">
            <a:off x="6838950" y="3143250"/>
            <a:ext cx="685800" cy="1257300"/>
          </a:xfrm>
          <a:prstGeom prst="curvedConnector2">
            <a:avLst/>
          </a:prstGeom>
          <a:ln w="25400"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6214646" y="3657600"/>
            <a:ext cx="33855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Lucida Console" pitchFamily="49" charset="0"/>
              </a:rPr>
              <a:t>m</a:t>
            </a:r>
            <a:endParaRPr lang="en-US" sz="2000" dirty="0">
              <a:latin typeface="Lucida Console" pitchFamily="49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7965757" y="4648200"/>
            <a:ext cx="49244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Lucida Console" pitchFamily="49" charset="0"/>
              </a:rPr>
              <a:t>pm</a:t>
            </a:r>
            <a:endParaRPr lang="en-US" sz="2000" dirty="0">
              <a:latin typeface="Lucida Console" pitchFamily="49" charset="0"/>
            </a:endParaRPr>
          </a:p>
        </p:txBody>
      </p:sp>
      <p:sp>
        <p:nvSpPr>
          <p:cNvPr id="12" name="Rounded Rectangle 11"/>
          <p:cNvSpPr/>
          <p:nvPr/>
        </p:nvSpPr>
        <p:spPr>
          <a:xfrm>
            <a:off x="4953000" y="1752600"/>
            <a:ext cx="838200" cy="609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>
                <a:latin typeface="Lucida Console" pitchFamily="49" charset="0"/>
              </a:rPr>
              <a:t>d</a:t>
            </a:r>
          </a:p>
          <a:p>
            <a:pPr algn="ctr"/>
            <a:r>
              <a:rPr lang="en-US" sz="1200" dirty="0" smtClean="0">
                <a:latin typeface="Lucida Console" pitchFamily="49" charset="0"/>
              </a:rPr>
              <a:t>(char)</a:t>
            </a:r>
            <a:endParaRPr lang="en-US" sz="1200" dirty="0">
              <a:latin typeface="Lucida Console" pitchFamily="49" charset="0"/>
            </a:endParaRPr>
          </a:p>
        </p:txBody>
      </p:sp>
      <p:sp>
        <p:nvSpPr>
          <p:cNvPr id="13" name="Rounded Rectangle 12"/>
          <p:cNvSpPr/>
          <p:nvPr/>
        </p:nvSpPr>
        <p:spPr>
          <a:xfrm>
            <a:off x="5867400" y="1752600"/>
            <a:ext cx="838200" cy="609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>
                <a:latin typeface="Lucida Console" pitchFamily="49" charset="0"/>
              </a:rPr>
              <a:t>o</a:t>
            </a:r>
          </a:p>
          <a:p>
            <a:pPr algn="ctr"/>
            <a:r>
              <a:rPr lang="en-US" sz="1200" dirty="0" smtClean="0">
                <a:latin typeface="Lucida Console" pitchFamily="49" charset="0"/>
              </a:rPr>
              <a:t>(char)</a:t>
            </a:r>
            <a:endParaRPr lang="en-US" sz="1200" dirty="0">
              <a:latin typeface="Lucida Console" pitchFamily="49" charset="0"/>
            </a:endParaRPr>
          </a:p>
        </p:txBody>
      </p:sp>
      <p:sp>
        <p:nvSpPr>
          <p:cNvPr id="14" name="Rounded Rectangle 13"/>
          <p:cNvSpPr/>
          <p:nvPr/>
        </p:nvSpPr>
        <p:spPr>
          <a:xfrm>
            <a:off x="6781800" y="1752600"/>
            <a:ext cx="838200" cy="609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>
                <a:latin typeface="Lucida Console" pitchFamily="49" charset="0"/>
              </a:rPr>
              <a:t>g</a:t>
            </a:r>
          </a:p>
          <a:p>
            <a:pPr algn="ctr"/>
            <a:r>
              <a:rPr lang="en-US" sz="1200" dirty="0" smtClean="0">
                <a:latin typeface="Lucida Console" pitchFamily="49" charset="0"/>
              </a:rPr>
              <a:t>(char)</a:t>
            </a:r>
            <a:endParaRPr lang="en-US" sz="1200" dirty="0">
              <a:latin typeface="Lucida Console" pitchFamily="49" charset="0"/>
            </a:endParaRPr>
          </a:p>
        </p:txBody>
      </p:sp>
      <p:sp>
        <p:nvSpPr>
          <p:cNvPr id="15" name="Rounded Rectangle 14"/>
          <p:cNvSpPr/>
          <p:nvPr/>
        </p:nvSpPr>
        <p:spPr>
          <a:xfrm>
            <a:off x="7696200" y="1752600"/>
            <a:ext cx="838200" cy="609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>
                <a:latin typeface="Lucida Console" pitchFamily="49" charset="0"/>
              </a:rPr>
              <a:t>NUL</a:t>
            </a:r>
          </a:p>
          <a:p>
            <a:pPr algn="ctr"/>
            <a:r>
              <a:rPr lang="en-US" sz="1200" dirty="0" smtClean="0">
                <a:latin typeface="Lucida Console" pitchFamily="49" charset="0"/>
              </a:rPr>
              <a:t>(char)</a:t>
            </a:r>
            <a:endParaRPr lang="en-US" sz="1200" dirty="0">
              <a:latin typeface="Lucida Console" pitchFamily="49" charset="0"/>
            </a:endParaRPr>
          </a:p>
        </p:txBody>
      </p:sp>
      <p:sp>
        <p:nvSpPr>
          <p:cNvPr id="16" name="Line Callout 1 15"/>
          <p:cNvSpPr/>
          <p:nvPr/>
        </p:nvSpPr>
        <p:spPr>
          <a:xfrm>
            <a:off x="2514600" y="4191000"/>
            <a:ext cx="4267200" cy="838200"/>
          </a:xfrm>
          <a:prstGeom prst="borderCallout1">
            <a:avLst>
              <a:gd name="adj1" fmla="val 71536"/>
              <a:gd name="adj2" fmla="val -384"/>
              <a:gd name="adj3" fmla="val 26283"/>
              <a:gd name="adj4" fmla="val -41789"/>
            </a:avLst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Here, </a:t>
            </a:r>
            <a:r>
              <a:rPr lang="en-US" sz="2000" dirty="0" smtClean="0">
                <a:latin typeface="Lucida Console" pitchFamily="49" charset="0"/>
              </a:rPr>
              <a:t>m</a:t>
            </a:r>
            <a:r>
              <a:rPr lang="en-US" dirty="0" smtClean="0"/>
              <a:t> is an </a:t>
            </a:r>
            <a:r>
              <a:rPr lang="en-US" i="1" dirty="0" err="1" smtClean="0"/>
              <a:t>lvalue</a:t>
            </a:r>
            <a:r>
              <a:rPr lang="en-US" dirty="0" smtClean="0"/>
              <a:t> – </a:t>
            </a:r>
            <a:r>
              <a:rPr lang="en-US" dirty="0" smtClean="0"/>
              <a:t>It’s understood that the </a:t>
            </a:r>
            <a:r>
              <a:rPr lang="en-US" i="1" dirty="0" smtClean="0"/>
              <a:t>address</a:t>
            </a:r>
            <a:r>
              <a:rPr lang="en-US" dirty="0" smtClean="0"/>
              <a:t> of </a:t>
            </a:r>
            <a:r>
              <a:rPr lang="en-US" sz="2000" dirty="0" smtClean="0">
                <a:latin typeface="Lucida Console" pitchFamily="49" charset="0"/>
              </a:rPr>
              <a:t>m</a:t>
            </a:r>
            <a:r>
              <a:rPr lang="en-US" dirty="0" smtClean="0"/>
              <a:t> is what’s needed</a:t>
            </a:r>
            <a:endParaRPr lang="en-US" dirty="0" smtClean="0"/>
          </a:p>
        </p:txBody>
      </p:sp>
      <p:sp>
        <p:nvSpPr>
          <p:cNvPr id="17" name="Line Callout 1 16"/>
          <p:cNvSpPr/>
          <p:nvPr/>
        </p:nvSpPr>
        <p:spPr>
          <a:xfrm>
            <a:off x="2438400" y="5257800"/>
            <a:ext cx="6477000" cy="990600"/>
          </a:xfrm>
          <a:prstGeom prst="borderCallout1">
            <a:avLst>
              <a:gd name="adj1" fmla="val 50422"/>
              <a:gd name="adj2" fmla="val -384"/>
              <a:gd name="adj3" fmla="val -9448"/>
              <a:gd name="adj4" fmla="val -13993"/>
            </a:avLst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Once again, we need the</a:t>
            </a:r>
            <a:r>
              <a:rPr lang="en-US" dirty="0" smtClean="0"/>
              <a:t> </a:t>
            </a:r>
            <a:r>
              <a:rPr lang="en-US" i="1" dirty="0" smtClean="0"/>
              <a:t>address</a:t>
            </a:r>
            <a:r>
              <a:rPr lang="en-US" dirty="0" smtClean="0"/>
              <a:t> of </a:t>
            </a:r>
            <a:r>
              <a:rPr lang="en-US" sz="2000" dirty="0" smtClean="0">
                <a:latin typeface="Lucida Console" pitchFamily="49" charset="0"/>
              </a:rPr>
              <a:t>m</a:t>
            </a:r>
            <a:r>
              <a:rPr lang="en-US" dirty="0" smtClean="0"/>
              <a:t>  –</a:t>
            </a:r>
          </a:p>
          <a:p>
            <a:pPr algn="ctr"/>
            <a:r>
              <a:rPr lang="en-US" dirty="0" smtClean="0"/>
              <a:t>but  since it’s an </a:t>
            </a:r>
            <a:r>
              <a:rPr lang="en-US" i="1" dirty="0" err="1" smtClean="0"/>
              <a:t>rvalue</a:t>
            </a:r>
            <a:r>
              <a:rPr lang="en-US" dirty="0" smtClean="0"/>
              <a:t>, just plain </a:t>
            </a:r>
            <a:r>
              <a:rPr lang="en-US" sz="2000" dirty="0" smtClean="0">
                <a:latin typeface="Lucida Console" pitchFamily="49" charset="0"/>
              </a:rPr>
              <a:t>m</a:t>
            </a:r>
            <a:r>
              <a:rPr lang="en-US" dirty="0" smtClean="0"/>
              <a:t> will give the </a:t>
            </a:r>
            <a:r>
              <a:rPr lang="en-US" i="1" dirty="0" smtClean="0"/>
              <a:t>contents</a:t>
            </a:r>
            <a:r>
              <a:rPr lang="en-US" dirty="0" smtClean="0"/>
              <a:t> of </a:t>
            </a:r>
            <a:r>
              <a:rPr lang="en-US" sz="2000" dirty="0" smtClean="0">
                <a:latin typeface="Lucida Console" pitchFamily="49" charset="0"/>
              </a:rPr>
              <a:t>m</a:t>
            </a:r>
            <a:r>
              <a:rPr lang="en-US" dirty="0" smtClean="0"/>
              <a:t> – use </a:t>
            </a:r>
            <a:r>
              <a:rPr lang="en-US" sz="2000" dirty="0" smtClean="0">
                <a:latin typeface="Lucida Console" pitchFamily="49" charset="0"/>
              </a:rPr>
              <a:t>&amp;</a:t>
            </a:r>
            <a:r>
              <a:rPr lang="en-US" dirty="0" smtClean="0"/>
              <a:t> to get the address instead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Example: </a:t>
            </a:r>
            <a:r>
              <a:rPr lang="en-US" dirty="0" err="1" smtClean="0">
                <a:latin typeface="Lucida Console" pitchFamily="49" charset="0"/>
              </a:rPr>
              <a:t>strcpy</a:t>
            </a:r>
            <a:r>
              <a:rPr lang="en-US" dirty="0" smtClean="0"/>
              <a:t> “string copy”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898648" y="6356350"/>
            <a:ext cx="3578352" cy="365760"/>
          </a:xfrm>
        </p:spPr>
        <p:txBody>
          <a:bodyPr/>
          <a:lstStyle/>
          <a:p>
            <a:r>
              <a:rPr lang="en-US" dirty="0" smtClean="0"/>
              <a:t>CS 3090: Safety Critical Programming in C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4ACAA-C07D-4D49-BB34-FCC94B4B114A}" type="slidenum">
              <a:rPr lang="en-US" smtClean="0"/>
              <a:pPr/>
              <a:t>14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en-US" sz="2000" dirty="0" smtClean="0">
                <a:latin typeface="Lucida Console" pitchFamily="49" charset="0"/>
              </a:rPr>
              <a:t>char *</a:t>
            </a:r>
            <a:r>
              <a:rPr lang="en-US" sz="2000" dirty="0" err="1" smtClean="0">
                <a:latin typeface="Lucida Console" pitchFamily="49" charset="0"/>
              </a:rPr>
              <a:t>strcpy</a:t>
            </a:r>
            <a:r>
              <a:rPr lang="en-US" sz="2000" dirty="0" smtClean="0">
                <a:latin typeface="Lucida Console" pitchFamily="49" charset="0"/>
              </a:rPr>
              <a:t>(char *</a:t>
            </a:r>
            <a:r>
              <a:rPr lang="en-US" sz="2000" dirty="0" err="1" smtClean="0">
                <a:latin typeface="Lucida Console" pitchFamily="49" charset="0"/>
              </a:rPr>
              <a:t>dest</a:t>
            </a:r>
            <a:r>
              <a:rPr lang="en-US" sz="2000" dirty="0" smtClean="0">
                <a:latin typeface="Lucida Console" pitchFamily="49" charset="0"/>
              </a:rPr>
              <a:t>, const char *</a:t>
            </a:r>
            <a:r>
              <a:rPr lang="en-US" sz="2000" dirty="0" err="1" smtClean="0">
                <a:latin typeface="Lucida Console" pitchFamily="49" charset="0"/>
              </a:rPr>
              <a:t>src</a:t>
            </a:r>
            <a:r>
              <a:rPr lang="en-US" sz="2000" dirty="0" smtClean="0">
                <a:latin typeface="Lucida Console" pitchFamily="49" charset="0"/>
              </a:rPr>
              <a:t>)</a:t>
            </a:r>
            <a:endParaRPr lang="en-US" sz="2000" dirty="0" smtClean="0">
              <a:latin typeface="Lucida Console" pitchFamily="49" charset="0"/>
            </a:endParaRPr>
          </a:p>
          <a:p>
            <a:endParaRPr lang="en-US" dirty="0" smtClean="0"/>
          </a:p>
          <a:p>
            <a:r>
              <a:rPr lang="en-US" dirty="0" smtClean="0"/>
              <a:t>(assume that) </a:t>
            </a:r>
            <a:r>
              <a:rPr lang="en-US" sz="2000" dirty="0" err="1" smtClean="0">
                <a:latin typeface="Lucida Console" pitchFamily="49" charset="0"/>
              </a:rPr>
              <a:t>src</a:t>
            </a:r>
            <a:r>
              <a:rPr lang="en-US" dirty="0" smtClean="0"/>
              <a:t> points to a sequence of </a:t>
            </a:r>
            <a:r>
              <a:rPr lang="en-US" sz="2000" dirty="0" smtClean="0">
                <a:latin typeface="Lucida Console" pitchFamily="49" charset="0"/>
              </a:rPr>
              <a:t>char</a:t>
            </a:r>
            <a:r>
              <a:rPr lang="en-US" dirty="0" smtClean="0"/>
              <a:t> values that we wish to copy, terminated by NUL</a:t>
            </a:r>
          </a:p>
          <a:p>
            <a:r>
              <a:rPr lang="en-US" dirty="0" smtClean="0"/>
              <a:t>(assume that) </a:t>
            </a:r>
            <a:r>
              <a:rPr lang="en-US" sz="2000" dirty="0" err="1" smtClean="0">
                <a:latin typeface="Lucida Console" pitchFamily="49" charset="0"/>
              </a:rPr>
              <a:t>dest</a:t>
            </a:r>
            <a:r>
              <a:rPr lang="en-US" dirty="0" smtClean="0"/>
              <a:t> points to an accessible portion of memory large enough to hold the copied chars</a:t>
            </a:r>
          </a:p>
          <a:p>
            <a:r>
              <a:rPr lang="en-US" sz="2000" dirty="0" err="1" smtClean="0">
                <a:latin typeface="Lucida Console" pitchFamily="49" charset="0"/>
              </a:rPr>
              <a:t>strcpy</a:t>
            </a:r>
            <a:r>
              <a:rPr lang="en-US" dirty="0" smtClean="0"/>
              <a:t> copies the char values of </a:t>
            </a:r>
            <a:r>
              <a:rPr lang="en-US" sz="2000" dirty="0" err="1" smtClean="0">
                <a:latin typeface="Lucida Console" pitchFamily="49" charset="0"/>
              </a:rPr>
              <a:t>src</a:t>
            </a:r>
            <a:r>
              <a:rPr lang="en-US" dirty="0" smtClean="0"/>
              <a:t> to the memory pointed to by </a:t>
            </a:r>
            <a:r>
              <a:rPr lang="en-US" sz="2000" dirty="0" err="1" smtClean="0">
                <a:latin typeface="Lucida Console" pitchFamily="49" charset="0"/>
              </a:rPr>
              <a:t>dest</a:t>
            </a:r>
            <a:endParaRPr lang="en-US" sz="2000" dirty="0" smtClean="0">
              <a:latin typeface="Lucida Console" pitchFamily="49" charset="0"/>
            </a:endParaRPr>
          </a:p>
          <a:p>
            <a:r>
              <a:rPr lang="en-US" sz="2000" dirty="0" err="1" smtClean="0">
                <a:latin typeface="Lucida Console" pitchFamily="49" charset="0"/>
              </a:rPr>
              <a:t>strcpy</a:t>
            </a:r>
            <a:r>
              <a:rPr lang="en-US" dirty="0" smtClean="0"/>
              <a:t> also gives </a:t>
            </a:r>
            <a:r>
              <a:rPr lang="en-US" sz="2000" dirty="0" err="1" smtClean="0">
                <a:latin typeface="Lucida Console" pitchFamily="49" charset="0"/>
              </a:rPr>
              <a:t>dest</a:t>
            </a:r>
            <a:r>
              <a:rPr lang="en-US" dirty="0" smtClean="0"/>
              <a:t> as a return value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Example: </a:t>
            </a:r>
            <a:r>
              <a:rPr lang="en-US" dirty="0" err="1" smtClean="0">
                <a:latin typeface="Lucida Console" pitchFamily="49" charset="0"/>
              </a:rPr>
              <a:t>strcpy</a:t>
            </a:r>
            <a:r>
              <a:rPr lang="en-US" dirty="0" smtClean="0"/>
              <a:t> “string copy”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898648" y="6356350"/>
            <a:ext cx="3578352" cy="365760"/>
          </a:xfrm>
        </p:spPr>
        <p:txBody>
          <a:bodyPr/>
          <a:lstStyle/>
          <a:p>
            <a:r>
              <a:rPr lang="en-US" dirty="0" smtClean="0"/>
              <a:t>CS 3090: Safety Critical Programming in C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4ACAA-C07D-4D49-BB34-FCC94B4B114A}" type="slidenum">
              <a:rPr lang="en-US" smtClean="0"/>
              <a:pPr/>
              <a:t>15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2000" dirty="0" smtClean="0">
                <a:latin typeface="Lucida Console" pitchFamily="49" charset="0"/>
              </a:rPr>
              <a:t>char *</a:t>
            </a:r>
            <a:r>
              <a:rPr lang="en-US" sz="2000" dirty="0" err="1" smtClean="0">
                <a:latin typeface="Lucida Console" pitchFamily="49" charset="0"/>
              </a:rPr>
              <a:t>strcpy</a:t>
            </a:r>
            <a:r>
              <a:rPr lang="en-US" sz="2000" dirty="0" smtClean="0">
                <a:latin typeface="Lucida Console" pitchFamily="49" charset="0"/>
              </a:rPr>
              <a:t>(char *</a:t>
            </a:r>
            <a:r>
              <a:rPr lang="en-US" sz="2000" dirty="0" err="1" smtClean="0">
                <a:latin typeface="Lucida Console" pitchFamily="49" charset="0"/>
              </a:rPr>
              <a:t>dest</a:t>
            </a:r>
            <a:r>
              <a:rPr lang="en-US" sz="2000" dirty="0" smtClean="0">
                <a:latin typeface="Lucida Console" pitchFamily="49" charset="0"/>
              </a:rPr>
              <a:t>, const char *</a:t>
            </a:r>
            <a:r>
              <a:rPr lang="en-US" sz="2000" dirty="0" err="1" smtClean="0">
                <a:latin typeface="Lucida Console" pitchFamily="49" charset="0"/>
              </a:rPr>
              <a:t>src</a:t>
            </a:r>
            <a:r>
              <a:rPr lang="en-US" sz="2000" dirty="0" smtClean="0">
                <a:latin typeface="Lucida Console" pitchFamily="49" charset="0"/>
              </a:rPr>
              <a:t>) </a:t>
            </a:r>
            <a:r>
              <a:rPr lang="en-US" sz="2000" dirty="0" smtClean="0">
                <a:latin typeface="Lucida Console" pitchFamily="49" charset="0"/>
              </a:rPr>
              <a:t>{</a:t>
            </a:r>
          </a:p>
          <a:p>
            <a:pPr>
              <a:buNone/>
            </a:pPr>
            <a:r>
              <a:rPr lang="en-US" sz="2000" dirty="0" smtClean="0">
                <a:latin typeface="Lucida Console" pitchFamily="49" charset="0"/>
              </a:rPr>
              <a:t>	</a:t>
            </a:r>
            <a:r>
              <a:rPr lang="en-US" sz="2000" dirty="0" smtClean="0">
                <a:latin typeface="Lucida Console" pitchFamily="49" charset="0"/>
              </a:rPr>
              <a:t>const </a:t>
            </a:r>
            <a:r>
              <a:rPr lang="en-US" sz="2000" dirty="0" smtClean="0">
                <a:latin typeface="Lucida Console" pitchFamily="49" charset="0"/>
              </a:rPr>
              <a:t>char *</a:t>
            </a:r>
            <a:r>
              <a:rPr lang="en-US" sz="2000" dirty="0" smtClean="0">
                <a:latin typeface="Lucida Console" pitchFamily="49" charset="0"/>
              </a:rPr>
              <a:t>p;</a:t>
            </a:r>
          </a:p>
          <a:p>
            <a:pPr>
              <a:buNone/>
            </a:pPr>
            <a:r>
              <a:rPr lang="en-US" sz="2000" dirty="0" smtClean="0">
                <a:latin typeface="Lucida Console" pitchFamily="49" charset="0"/>
              </a:rPr>
              <a:t>	</a:t>
            </a:r>
            <a:r>
              <a:rPr lang="en-US" sz="2000" dirty="0" smtClean="0">
                <a:latin typeface="Lucida Console" pitchFamily="49" charset="0"/>
              </a:rPr>
              <a:t>char </a:t>
            </a:r>
            <a:r>
              <a:rPr lang="en-US" sz="2000" dirty="0" smtClean="0">
                <a:latin typeface="Lucida Console" pitchFamily="49" charset="0"/>
              </a:rPr>
              <a:t>*</a:t>
            </a:r>
            <a:r>
              <a:rPr lang="en-US" sz="2000" dirty="0" smtClean="0">
                <a:latin typeface="Lucida Console" pitchFamily="49" charset="0"/>
              </a:rPr>
              <a:t>q;</a:t>
            </a:r>
            <a:endParaRPr lang="en-US" sz="2000" dirty="0" smtClean="0">
              <a:latin typeface="Lucida Console" pitchFamily="49" charset="0"/>
            </a:endParaRPr>
          </a:p>
          <a:p>
            <a:pPr>
              <a:buNone/>
            </a:pPr>
            <a:r>
              <a:rPr lang="en-US" sz="2000" dirty="0" smtClean="0">
                <a:latin typeface="Lucida Console" pitchFamily="49" charset="0"/>
              </a:rPr>
              <a:t>	for(p </a:t>
            </a:r>
            <a:r>
              <a:rPr lang="en-US" sz="2000" dirty="0" smtClean="0">
                <a:latin typeface="Lucida Console" pitchFamily="49" charset="0"/>
              </a:rPr>
              <a:t>= </a:t>
            </a:r>
            <a:r>
              <a:rPr lang="en-US" sz="2000" dirty="0" err="1" smtClean="0">
                <a:latin typeface="Lucida Console" pitchFamily="49" charset="0"/>
              </a:rPr>
              <a:t>src</a:t>
            </a:r>
            <a:r>
              <a:rPr lang="en-US" sz="2000" dirty="0" smtClean="0">
                <a:latin typeface="Lucida Console" pitchFamily="49" charset="0"/>
              </a:rPr>
              <a:t>, q = </a:t>
            </a:r>
            <a:r>
              <a:rPr lang="en-US" sz="2000" dirty="0" err="1" smtClean="0">
                <a:latin typeface="Lucida Console" pitchFamily="49" charset="0"/>
              </a:rPr>
              <a:t>dest</a:t>
            </a:r>
            <a:r>
              <a:rPr lang="en-US" sz="2000" dirty="0" smtClean="0">
                <a:latin typeface="Lucida Console" pitchFamily="49" charset="0"/>
              </a:rPr>
              <a:t>; *p != '\0'; p++, q</a:t>
            </a:r>
            <a:r>
              <a:rPr lang="en-US" sz="2000" dirty="0" smtClean="0">
                <a:latin typeface="Lucida Console" pitchFamily="49" charset="0"/>
              </a:rPr>
              <a:t>++)</a:t>
            </a:r>
          </a:p>
          <a:p>
            <a:pPr>
              <a:buNone/>
            </a:pPr>
            <a:r>
              <a:rPr lang="en-US" sz="2000" dirty="0" smtClean="0">
                <a:latin typeface="Lucida Console" pitchFamily="49" charset="0"/>
              </a:rPr>
              <a:t>	</a:t>
            </a:r>
            <a:r>
              <a:rPr lang="en-US" sz="2000" dirty="0" smtClean="0">
                <a:latin typeface="Lucida Console" pitchFamily="49" charset="0"/>
              </a:rPr>
              <a:t>	*</a:t>
            </a:r>
            <a:r>
              <a:rPr lang="en-US" sz="2000" dirty="0" smtClean="0">
                <a:latin typeface="Lucida Console" pitchFamily="49" charset="0"/>
              </a:rPr>
              <a:t>q = *p</a:t>
            </a:r>
            <a:r>
              <a:rPr lang="en-US" sz="2000" dirty="0" smtClean="0">
                <a:latin typeface="Lucida Console" pitchFamily="49" charset="0"/>
              </a:rPr>
              <a:t>;</a:t>
            </a:r>
            <a:endParaRPr lang="en-US" sz="2000" dirty="0" smtClean="0">
              <a:latin typeface="Lucida Console" pitchFamily="49" charset="0"/>
            </a:endParaRPr>
          </a:p>
          <a:p>
            <a:pPr>
              <a:buNone/>
            </a:pPr>
            <a:r>
              <a:rPr lang="en-US" sz="2000" dirty="0" smtClean="0">
                <a:latin typeface="Lucida Console" pitchFamily="49" charset="0"/>
              </a:rPr>
              <a:t>	*</a:t>
            </a:r>
            <a:r>
              <a:rPr lang="en-US" sz="2000" dirty="0" smtClean="0">
                <a:latin typeface="Lucida Console" pitchFamily="49" charset="0"/>
              </a:rPr>
              <a:t>q = '\0</a:t>
            </a:r>
            <a:r>
              <a:rPr lang="en-US" sz="2000" dirty="0" smtClean="0">
                <a:latin typeface="Lucida Console" pitchFamily="49" charset="0"/>
              </a:rPr>
              <a:t>';</a:t>
            </a:r>
            <a:endParaRPr lang="en-US" sz="2000" dirty="0" smtClean="0">
              <a:latin typeface="Lucida Console" pitchFamily="49" charset="0"/>
            </a:endParaRPr>
          </a:p>
          <a:p>
            <a:pPr>
              <a:buNone/>
            </a:pPr>
            <a:r>
              <a:rPr lang="en-US" sz="2000" dirty="0" smtClean="0">
                <a:latin typeface="Lucida Console" pitchFamily="49" charset="0"/>
              </a:rPr>
              <a:t>	return </a:t>
            </a:r>
            <a:r>
              <a:rPr lang="en-US" sz="2000" dirty="0" err="1" smtClean="0">
                <a:latin typeface="Lucida Console" pitchFamily="49" charset="0"/>
              </a:rPr>
              <a:t>dest</a:t>
            </a:r>
            <a:r>
              <a:rPr lang="en-US" sz="2000" dirty="0" smtClean="0">
                <a:latin typeface="Lucida Console" pitchFamily="49" charset="0"/>
              </a:rPr>
              <a:t>;</a:t>
            </a:r>
          </a:p>
          <a:p>
            <a:pPr>
              <a:buNone/>
            </a:pPr>
            <a:r>
              <a:rPr lang="en-US" sz="2000" dirty="0" smtClean="0">
                <a:latin typeface="Lucida Console" pitchFamily="49" charset="0"/>
              </a:rPr>
              <a:t>}</a:t>
            </a:r>
            <a:endParaRPr lang="en-US" sz="2000" dirty="0">
              <a:latin typeface="Lucida Console" pitchFamily="49" charset="0"/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4953000" y="3048000"/>
            <a:ext cx="838200" cy="609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>
                <a:latin typeface="Lucida Console" pitchFamily="49" charset="0"/>
              </a:rPr>
              <a:t>d</a:t>
            </a:r>
          </a:p>
          <a:p>
            <a:pPr algn="ctr"/>
            <a:r>
              <a:rPr lang="en-US" sz="1200" dirty="0" smtClean="0">
                <a:latin typeface="Lucida Console" pitchFamily="49" charset="0"/>
              </a:rPr>
              <a:t>(char)</a:t>
            </a:r>
            <a:endParaRPr lang="en-US" sz="1200" dirty="0">
              <a:latin typeface="Lucida Console" pitchFamily="49" charset="0"/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5867400" y="3048000"/>
            <a:ext cx="838200" cy="609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>
                <a:latin typeface="Lucida Console" pitchFamily="49" charset="0"/>
              </a:rPr>
              <a:t>o</a:t>
            </a:r>
          </a:p>
          <a:p>
            <a:pPr algn="ctr"/>
            <a:r>
              <a:rPr lang="en-US" sz="1200" dirty="0" smtClean="0">
                <a:latin typeface="Lucida Console" pitchFamily="49" charset="0"/>
              </a:rPr>
              <a:t>(char)</a:t>
            </a:r>
            <a:endParaRPr lang="en-US" sz="1200" dirty="0">
              <a:latin typeface="Lucida Console" pitchFamily="49" charset="0"/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6781800" y="3048000"/>
            <a:ext cx="838200" cy="609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>
                <a:latin typeface="Lucida Console" pitchFamily="49" charset="0"/>
              </a:rPr>
              <a:t>g</a:t>
            </a:r>
          </a:p>
          <a:p>
            <a:pPr algn="ctr"/>
            <a:r>
              <a:rPr lang="en-US" sz="1200" dirty="0" smtClean="0">
                <a:latin typeface="Lucida Console" pitchFamily="49" charset="0"/>
              </a:rPr>
              <a:t>(char)</a:t>
            </a:r>
            <a:endParaRPr lang="en-US" sz="1200" dirty="0">
              <a:latin typeface="Lucida Console" pitchFamily="49" charset="0"/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7696200" y="3048000"/>
            <a:ext cx="838200" cy="609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>
                <a:latin typeface="Lucida Console" pitchFamily="49" charset="0"/>
              </a:rPr>
              <a:t>NUL</a:t>
            </a:r>
          </a:p>
          <a:p>
            <a:pPr algn="ctr"/>
            <a:r>
              <a:rPr lang="en-US" sz="1200" dirty="0" smtClean="0">
                <a:latin typeface="Lucida Console" pitchFamily="49" charset="0"/>
              </a:rPr>
              <a:t>(char)</a:t>
            </a:r>
            <a:endParaRPr lang="en-US" sz="1200" dirty="0">
              <a:latin typeface="Lucida Console" pitchFamily="49" charset="0"/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4953000" y="5410200"/>
            <a:ext cx="838200" cy="609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dirty="0" smtClean="0">
              <a:latin typeface="Lucida Console" pitchFamily="49" charset="0"/>
            </a:endParaRPr>
          </a:p>
          <a:p>
            <a:pPr algn="ctr"/>
            <a:r>
              <a:rPr lang="en-US" sz="1200" dirty="0" smtClean="0">
                <a:latin typeface="Lucida Console" pitchFamily="49" charset="0"/>
              </a:rPr>
              <a:t>(char)</a:t>
            </a:r>
            <a:endParaRPr lang="en-US" sz="1200" dirty="0">
              <a:latin typeface="Lucida Console" pitchFamily="49" charset="0"/>
            </a:endParaRPr>
          </a:p>
        </p:txBody>
      </p:sp>
      <p:sp>
        <p:nvSpPr>
          <p:cNvPr id="11" name="Rounded Rectangle 10"/>
          <p:cNvSpPr/>
          <p:nvPr/>
        </p:nvSpPr>
        <p:spPr>
          <a:xfrm>
            <a:off x="5867400" y="5410200"/>
            <a:ext cx="838200" cy="609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dirty="0" smtClean="0">
              <a:latin typeface="Lucida Console" pitchFamily="49" charset="0"/>
            </a:endParaRPr>
          </a:p>
          <a:p>
            <a:pPr algn="ctr"/>
            <a:r>
              <a:rPr lang="en-US" sz="1200" dirty="0" smtClean="0">
                <a:latin typeface="Lucida Console" pitchFamily="49" charset="0"/>
              </a:rPr>
              <a:t>(char)</a:t>
            </a:r>
            <a:endParaRPr lang="en-US" sz="1200" dirty="0">
              <a:latin typeface="Lucida Console" pitchFamily="49" charset="0"/>
            </a:endParaRPr>
          </a:p>
        </p:txBody>
      </p:sp>
      <p:sp>
        <p:nvSpPr>
          <p:cNvPr id="12" name="Rounded Rectangle 11"/>
          <p:cNvSpPr/>
          <p:nvPr/>
        </p:nvSpPr>
        <p:spPr>
          <a:xfrm>
            <a:off x="6781800" y="5410200"/>
            <a:ext cx="838200" cy="609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dirty="0" smtClean="0">
              <a:latin typeface="Lucida Console" pitchFamily="49" charset="0"/>
            </a:endParaRPr>
          </a:p>
          <a:p>
            <a:pPr algn="ctr"/>
            <a:r>
              <a:rPr lang="en-US" sz="1200" dirty="0" smtClean="0">
                <a:latin typeface="Lucida Console" pitchFamily="49" charset="0"/>
              </a:rPr>
              <a:t>(char)</a:t>
            </a:r>
            <a:endParaRPr lang="en-US" sz="1200" dirty="0">
              <a:latin typeface="Lucida Console" pitchFamily="49" charset="0"/>
            </a:endParaRPr>
          </a:p>
        </p:txBody>
      </p:sp>
      <p:sp>
        <p:nvSpPr>
          <p:cNvPr id="13" name="Rounded Rectangle 12"/>
          <p:cNvSpPr/>
          <p:nvPr/>
        </p:nvSpPr>
        <p:spPr>
          <a:xfrm>
            <a:off x="7696200" y="5410200"/>
            <a:ext cx="838200" cy="609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dirty="0" smtClean="0">
              <a:latin typeface="Lucida Console" pitchFamily="49" charset="0"/>
            </a:endParaRPr>
          </a:p>
          <a:p>
            <a:pPr algn="ctr"/>
            <a:r>
              <a:rPr lang="en-US" sz="1200" dirty="0" smtClean="0">
                <a:latin typeface="Lucida Console" pitchFamily="49" charset="0"/>
              </a:rPr>
              <a:t>(char)</a:t>
            </a:r>
            <a:endParaRPr lang="en-US" sz="1200" dirty="0">
              <a:latin typeface="Lucida Console" pitchFamily="49" charset="0"/>
            </a:endParaRPr>
          </a:p>
        </p:txBody>
      </p:sp>
      <p:sp>
        <p:nvSpPr>
          <p:cNvPr id="14" name="Rounded Rectangle 13"/>
          <p:cNvSpPr/>
          <p:nvPr/>
        </p:nvSpPr>
        <p:spPr>
          <a:xfrm>
            <a:off x="3124200" y="3048000"/>
            <a:ext cx="990600" cy="609600"/>
          </a:xfrm>
          <a:prstGeom prst="roundRect">
            <a:avLst/>
          </a:prstGeom>
          <a:solidFill>
            <a:schemeClr val="bg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dirty="0" smtClean="0">
              <a:latin typeface="Lucida Console" pitchFamily="49" charset="0"/>
            </a:endParaRPr>
          </a:p>
          <a:p>
            <a:pPr algn="ctr"/>
            <a:r>
              <a:rPr lang="en-US" sz="1200" dirty="0" smtClean="0">
                <a:latin typeface="Lucida Console" pitchFamily="49" charset="0"/>
              </a:rPr>
              <a:t>(char *)</a:t>
            </a:r>
            <a:endParaRPr lang="en-US" sz="1200" dirty="0">
              <a:latin typeface="Lucida Console" pitchFamily="49" charset="0"/>
            </a:endParaRPr>
          </a:p>
        </p:txBody>
      </p:sp>
      <p:cxnSp>
        <p:nvCxnSpPr>
          <p:cNvPr id="15" name="Curved Connector 14"/>
          <p:cNvCxnSpPr>
            <a:stCxn id="14" idx="3"/>
            <a:endCxn id="6" idx="1"/>
          </p:cNvCxnSpPr>
          <p:nvPr/>
        </p:nvCxnSpPr>
        <p:spPr>
          <a:xfrm>
            <a:off x="4114800" y="3352800"/>
            <a:ext cx="838200" cy="1588"/>
          </a:xfrm>
          <a:prstGeom prst="curvedConnector3">
            <a:avLst>
              <a:gd name="adj1" fmla="val 50000"/>
            </a:avLst>
          </a:prstGeom>
          <a:ln w="25400"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3657600" y="3581400"/>
            <a:ext cx="6030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>
                <a:latin typeface="Lucida Console" pitchFamily="49" charset="0"/>
              </a:rPr>
              <a:t>src</a:t>
            </a:r>
            <a:endParaRPr lang="en-US" dirty="0">
              <a:latin typeface="Lucida Console" pitchFamily="49" charset="0"/>
            </a:endParaRPr>
          </a:p>
        </p:txBody>
      </p:sp>
      <p:sp>
        <p:nvSpPr>
          <p:cNvPr id="19" name="Rounded Rectangle 18"/>
          <p:cNvSpPr/>
          <p:nvPr/>
        </p:nvSpPr>
        <p:spPr>
          <a:xfrm>
            <a:off x="3124200" y="5421868"/>
            <a:ext cx="990600" cy="609600"/>
          </a:xfrm>
          <a:prstGeom prst="roundRect">
            <a:avLst/>
          </a:prstGeom>
          <a:solidFill>
            <a:schemeClr val="bg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dirty="0" smtClean="0">
              <a:latin typeface="Lucida Console" pitchFamily="49" charset="0"/>
            </a:endParaRPr>
          </a:p>
          <a:p>
            <a:pPr algn="ctr"/>
            <a:r>
              <a:rPr lang="en-US" sz="1200" dirty="0" smtClean="0">
                <a:latin typeface="Lucida Console" pitchFamily="49" charset="0"/>
              </a:rPr>
              <a:t>(char *)</a:t>
            </a:r>
            <a:endParaRPr lang="en-US" sz="1200" dirty="0">
              <a:latin typeface="Lucida Console" pitchFamily="49" charset="0"/>
            </a:endParaRPr>
          </a:p>
        </p:txBody>
      </p:sp>
      <p:cxnSp>
        <p:nvCxnSpPr>
          <p:cNvPr id="20" name="Curved Connector 19"/>
          <p:cNvCxnSpPr>
            <a:stCxn id="19" idx="3"/>
            <a:endCxn id="10" idx="1"/>
          </p:cNvCxnSpPr>
          <p:nvPr/>
        </p:nvCxnSpPr>
        <p:spPr>
          <a:xfrm flipV="1">
            <a:off x="4114800" y="5715000"/>
            <a:ext cx="838200" cy="11668"/>
          </a:xfrm>
          <a:prstGeom prst="curvedConnector3">
            <a:avLst>
              <a:gd name="adj1" fmla="val 50000"/>
            </a:avLst>
          </a:prstGeom>
          <a:ln w="25400"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3581400" y="5955268"/>
            <a:ext cx="7425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>
                <a:latin typeface="Lucida Console" pitchFamily="49" charset="0"/>
              </a:rPr>
              <a:t>dest</a:t>
            </a:r>
            <a:endParaRPr lang="en-US" dirty="0">
              <a:latin typeface="Lucida Console" pitchFamily="49" charset="0"/>
            </a:endParaRPr>
          </a:p>
        </p:txBody>
      </p:sp>
      <p:sp>
        <p:nvSpPr>
          <p:cNvPr id="23" name="Rounded Rectangle 22"/>
          <p:cNvSpPr/>
          <p:nvPr/>
        </p:nvSpPr>
        <p:spPr>
          <a:xfrm>
            <a:off x="5410200" y="4191000"/>
            <a:ext cx="990600" cy="609600"/>
          </a:xfrm>
          <a:prstGeom prst="roundRect">
            <a:avLst/>
          </a:prstGeom>
          <a:solidFill>
            <a:schemeClr val="bg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dirty="0" smtClean="0">
              <a:latin typeface="Lucida Console" pitchFamily="49" charset="0"/>
            </a:endParaRPr>
          </a:p>
          <a:p>
            <a:pPr algn="ctr"/>
            <a:r>
              <a:rPr lang="en-US" sz="1200" dirty="0" smtClean="0">
                <a:latin typeface="Lucida Console" pitchFamily="49" charset="0"/>
              </a:rPr>
              <a:t>(char *)</a:t>
            </a:r>
            <a:endParaRPr lang="en-US" sz="1200" dirty="0">
              <a:latin typeface="Lucida Console" pitchFamily="49" charset="0"/>
            </a:endParaRPr>
          </a:p>
        </p:txBody>
      </p:sp>
      <p:sp>
        <p:nvSpPr>
          <p:cNvPr id="24" name="Rounded Rectangle 23"/>
          <p:cNvSpPr/>
          <p:nvPr/>
        </p:nvSpPr>
        <p:spPr>
          <a:xfrm>
            <a:off x="7010400" y="4191000"/>
            <a:ext cx="990600" cy="609600"/>
          </a:xfrm>
          <a:prstGeom prst="roundRect">
            <a:avLst/>
          </a:prstGeom>
          <a:solidFill>
            <a:schemeClr val="bg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dirty="0" smtClean="0">
              <a:latin typeface="Lucida Console" pitchFamily="49" charset="0"/>
            </a:endParaRPr>
          </a:p>
          <a:p>
            <a:pPr algn="ctr"/>
            <a:r>
              <a:rPr lang="en-US" sz="1200" dirty="0" smtClean="0">
                <a:latin typeface="Lucida Console" pitchFamily="49" charset="0"/>
              </a:rPr>
              <a:t>(char *)</a:t>
            </a:r>
            <a:endParaRPr lang="en-US" sz="1200" dirty="0">
              <a:latin typeface="Lucida Console" pitchFamily="49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5097294" y="4419600"/>
            <a:ext cx="3241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Lucida Console" pitchFamily="49" charset="0"/>
              </a:rPr>
              <a:t>p</a:t>
            </a:r>
            <a:endParaRPr lang="en-US" dirty="0">
              <a:latin typeface="Lucida Console" pitchFamily="49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8001000" y="4419600"/>
            <a:ext cx="3241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Lucida Console" pitchFamily="49" charset="0"/>
              </a:rPr>
              <a:t>q</a:t>
            </a:r>
            <a:endParaRPr lang="en-US" dirty="0">
              <a:latin typeface="Lucida Console" pitchFamily="49" charset="0"/>
            </a:endParaRPr>
          </a:p>
        </p:txBody>
      </p:sp>
      <p:cxnSp>
        <p:nvCxnSpPr>
          <p:cNvPr id="28" name="Curved Connector 27"/>
          <p:cNvCxnSpPr>
            <a:stCxn id="23" idx="0"/>
            <a:endCxn id="6" idx="2"/>
          </p:cNvCxnSpPr>
          <p:nvPr/>
        </p:nvCxnSpPr>
        <p:spPr>
          <a:xfrm rot="16200000" flipV="1">
            <a:off x="5372100" y="3657600"/>
            <a:ext cx="533400" cy="533400"/>
          </a:xfrm>
          <a:prstGeom prst="curvedConnector3">
            <a:avLst>
              <a:gd name="adj1" fmla="val 50000"/>
            </a:avLst>
          </a:prstGeom>
          <a:ln w="25400">
            <a:solidFill>
              <a:srgbClr val="FF0000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Curved Connector 30"/>
          <p:cNvCxnSpPr>
            <a:stCxn id="23" idx="0"/>
            <a:endCxn id="7" idx="2"/>
          </p:cNvCxnSpPr>
          <p:nvPr/>
        </p:nvCxnSpPr>
        <p:spPr>
          <a:xfrm rot="5400000" flipH="1" flipV="1">
            <a:off x="5829300" y="3733800"/>
            <a:ext cx="533400" cy="381000"/>
          </a:xfrm>
          <a:prstGeom prst="curvedConnector3">
            <a:avLst>
              <a:gd name="adj1" fmla="val 50000"/>
            </a:avLst>
          </a:prstGeom>
          <a:ln w="25400">
            <a:solidFill>
              <a:srgbClr val="FF0000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Curved Connector 33"/>
          <p:cNvCxnSpPr>
            <a:stCxn id="23" idx="0"/>
            <a:endCxn id="8" idx="2"/>
          </p:cNvCxnSpPr>
          <p:nvPr/>
        </p:nvCxnSpPr>
        <p:spPr>
          <a:xfrm rot="5400000" flipH="1" flipV="1">
            <a:off x="6286500" y="3276600"/>
            <a:ext cx="533400" cy="1295400"/>
          </a:xfrm>
          <a:prstGeom prst="curvedConnector3">
            <a:avLst>
              <a:gd name="adj1" fmla="val 50000"/>
            </a:avLst>
          </a:prstGeom>
          <a:ln w="25400">
            <a:solidFill>
              <a:srgbClr val="FF0000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Curved Connector 36"/>
          <p:cNvCxnSpPr>
            <a:stCxn id="23" idx="0"/>
            <a:endCxn id="9" idx="2"/>
          </p:cNvCxnSpPr>
          <p:nvPr/>
        </p:nvCxnSpPr>
        <p:spPr>
          <a:xfrm rot="5400000" flipH="1" flipV="1">
            <a:off x="6743700" y="2819400"/>
            <a:ext cx="533400" cy="2209800"/>
          </a:xfrm>
          <a:prstGeom prst="curvedConnector3">
            <a:avLst>
              <a:gd name="adj1" fmla="val 50000"/>
            </a:avLst>
          </a:prstGeom>
          <a:ln w="25400">
            <a:solidFill>
              <a:srgbClr val="FF0000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Curved Connector 39"/>
          <p:cNvCxnSpPr>
            <a:stCxn id="24" idx="2"/>
            <a:endCxn id="10" idx="0"/>
          </p:cNvCxnSpPr>
          <p:nvPr/>
        </p:nvCxnSpPr>
        <p:spPr>
          <a:xfrm rot="5400000">
            <a:off x="6134100" y="4038600"/>
            <a:ext cx="609600" cy="2133600"/>
          </a:xfrm>
          <a:prstGeom prst="curvedConnector3">
            <a:avLst>
              <a:gd name="adj1" fmla="val 50000"/>
            </a:avLst>
          </a:prstGeom>
          <a:ln w="25400">
            <a:solidFill>
              <a:srgbClr val="FF0000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Curved Connector 42"/>
          <p:cNvCxnSpPr>
            <a:stCxn id="24" idx="2"/>
            <a:endCxn id="11" idx="0"/>
          </p:cNvCxnSpPr>
          <p:nvPr/>
        </p:nvCxnSpPr>
        <p:spPr>
          <a:xfrm rot="5400000">
            <a:off x="6591300" y="4495800"/>
            <a:ext cx="609600" cy="1219200"/>
          </a:xfrm>
          <a:prstGeom prst="curvedConnector3">
            <a:avLst>
              <a:gd name="adj1" fmla="val 50000"/>
            </a:avLst>
          </a:prstGeom>
          <a:ln w="25400">
            <a:solidFill>
              <a:srgbClr val="FF0000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Curved Connector 45"/>
          <p:cNvCxnSpPr>
            <a:stCxn id="24" idx="2"/>
            <a:endCxn id="12" idx="0"/>
          </p:cNvCxnSpPr>
          <p:nvPr/>
        </p:nvCxnSpPr>
        <p:spPr>
          <a:xfrm rot="5400000">
            <a:off x="7048500" y="4953000"/>
            <a:ext cx="609600" cy="304800"/>
          </a:xfrm>
          <a:prstGeom prst="curvedConnector3">
            <a:avLst>
              <a:gd name="adj1" fmla="val 50000"/>
            </a:avLst>
          </a:prstGeom>
          <a:ln w="25400">
            <a:solidFill>
              <a:srgbClr val="FF0000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Curved Connector 48"/>
          <p:cNvCxnSpPr>
            <a:stCxn id="24" idx="2"/>
            <a:endCxn id="13" idx="0"/>
          </p:cNvCxnSpPr>
          <p:nvPr/>
        </p:nvCxnSpPr>
        <p:spPr>
          <a:xfrm rot="16200000" flipH="1">
            <a:off x="7505700" y="4800600"/>
            <a:ext cx="609600" cy="609600"/>
          </a:xfrm>
          <a:prstGeom prst="curvedConnector3">
            <a:avLst>
              <a:gd name="adj1" fmla="val 50000"/>
            </a:avLst>
          </a:prstGeom>
          <a:ln w="25400">
            <a:solidFill>
              <a:srgbClr val="FF0000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Rectangle 51"/>
          <p:cNvSpPr/>
          <p:nvPr/>
        </p:nvSpPr>
        <p:spPr>
          <a:xfrm>
            <a:off x="1371600" y="2362200"/>
            <a:ext cx="2667000" cy="457200"/>
          </a:xfrm>
          <a:prstGeom prst="rect">
            <a:avLst/>
          </a:prstGeom>
          <a:solidFill>
            <a:schemeClr val="accent2">
              <a:alpha val="2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/>
          </a:p>
        </p:txBody>
      </p:sp>
      <p:sp>
        <p:nvSpPr>
          <p:cNvPr id="53" name="Rectangle 52"/>
          <p:cNvSpPr/>
          <p:nvPr/>
        </p:nvSpPr>
        <p:spPr>
          <a:xfrm>
            <a:off x="6019800" y="2362200"/>
            <a:ext cx="1371600" cy="457200"/>
          </a:xfrm>
          <a:prstGeom prst="rect">
            <a:avLst/>
          </a:prstGeom>
          <a:solidFill>
            <a:schemeClr val="accent2">
              <a:alpha val="2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/>
          </a:p>
        </p:txBody>
      </p:sp>
      <p:sp>
        <p:nvSpPr>
          <p:cNvPr id="54" name="Rectangle 53"/>
          <p:cNvSpPr/>
          <p:nvPr/>
        </p:nvSpPr>
        <p:spPr>
          <a:xfrm>
            <a:off x="1295400" y="2743200"/>
            <a:ext cx="1371600" cy="457200"/>
          </a:xfrm>
          <a:prstGeom prst="rect">
            <a:avLst/>
          </a:prstGeom>
          <a:solidFill>
            <a:schemeClr val="accent2">
              <a:alpha val="2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/>
          </a:p>
        </p:txBody>
      </p:sp>
      <p:sp>
        <p:nvSpPr>
          <p:cNvPr id="55" name="Rounded Rectangle 54"/>
          <p:cNvSpPr/>
          <p:nvPr/>
        </p:nvSpPr>
        <p:spPr>
          <a:xfrm>
            <a:off x="4953000" y="5410200"/>
            <a:ext cx="838200" cy="609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>
                <a:latin typeface="Lucida Console" pitchFamily="49" charset="0"/>
              </a:rPr>
              <a:t>d</a:t>
            </a:r>
          </a:p>
          <a:p>
            <a:pPr algn="ctr"/>
            <a:r>
              <a:rPr lang="en-US" sz="1200" dirty="0" smtClean="0">
                <a:latin typeface="Lucida Console" pitchFamily="49" charset="0"/>
              </a:rPr>
              <a:t>(char)</a:t>
            </a:r>
            <a:endParaRPr lang="en-US" sz="1200" dirty="0">
              <a:latin typeface="Lucida Console" pitchFamily="49" charset="0"/>
            </a:endParaRPr>
          </a:p>
        </p:txBody>
      </p:sp>
      <p:sp>
        <p:nvSpPr>
          <p:cNvPr id="56" name="Rounded Rectangle 55"/>
          <p:cNvSpPr/>
          <p:nvPr/>
        </p:nvSpPr>
        <p:spPr>
          <a:xfrm>
            <a:off x="5867400" y="5410200"/>
            <a:ext cx="838200" cy="609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>
                <a:latin typeface="Lucida Console" pitchFamily="49" charset="0"/>
              </a:rPr>
              <a:t>o</a:t>
            </a:r>
          </a:p>
          <a:p>
            <a:pPr algn="ctr"/>
            <a:r>
              <a:rPr lang="en-US" sz="1200" dirty="0" smtClean="0">
                <a:latin typeface="Lucida Console" pitchFamily="49" charset="0"/>
              </a:rPr>
              <a:t>(char)</a:t>
            </a:r>
            <a:endParaRPr lang="en-US" sz="1200" dirty="0">
              <a:latin typeface="Lucida Console" pitchFamily="49" charset="0"/>
            </a:endParaRPr>
          </a:p>
        </p:txBody>
      </p:sp>
      <p:sp>
        <p:nvSpPr>
          <p:cNvPr id="57" name="Rounded Rectangle 56"/>
          <p:cNvSpPr/>
          <p:nvPr/>
        </p:nvSpPr>
        <p:spPr>
          <a:xfrm>
            <a:off x="6781800" y="5410200"/>
            <a:ext cx="838200" cy="609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>
                <a:latin typeface="Lucida Console" pitchFamily="49" charset="0"/>
              </a:rPr>
              <a:t>g</a:t>
            </a:r>
          </a:p>
          <a:p>
            <a:pPr algn="ctr"/>
            <a:r>
              <a:rPr lang="en-US" sz="1200" dirty="0" smtClean="0">
                <a:latin typeface="Lucida Console" pitchFamily="49" charset="0"/>
              </a:rPr>
              <a:t>(char)</a:t>
            </a:r>
            <a:endParaRPr lang="en-US" sz="1200" dirty="0">
              <a:latin typeface="Lucida Console" pitchFamily="49" charset="0"/>
            </a:endParaRPr>
          </a:p>
        </p:txBody>
      </p:sp>
      <p:sp>
        <p:nvSpPr>
          <p:cNvPr id="58" name="Rounded Rectangle 57"/>
          <p:cNvSpPr/>
          <p:nvPr/>
        </p:nvSpPr>
        <p:spPr>
          <a:xfrm>
            <a:off x="7696200" y="5410200"/>
            <a:ext cx="838200" cy="609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>
                <a:latin typeface="Lucida Console" pitchFamily="49" charset="0"/>
              </a:rPr>
              <a:t>NUL</a:t>
            </a:r>
          </a:p>
          <a:p>
            <a:pPr algn="ctr"/>
            <a:r>
              <a:rPr lang="en-US" sz="1200" dirty="0" smtClean="0">
                <a:latin typeface="Lucida Console" pitchFamily="49" charset="0"/>
              </a:rPr>
              <a:t>(char)</a:t>
            </a:r>
            <a:endParaRPr lang="en-US" sz="1200" dirty="0">
              <a:latin typeface="Lucida Console" pitchFamily="49" charset="0"/>
            </a:endParaRPr>
          </a:p>
        </p:txBody>
      </p:sp>
      <p:sp>
        <p:nvSpPr>
          <p:cNvPr id="59" name="Rectangle 58"/>
          <p:cNvSpPr/>
          <p:nvPr/>
        </p:nvSpPr>
        <p:spPr>
          <a:xfrm>
            <a:off x="762000" y="3124200"/>
            <a:ext cx="1371600" cy="457200"/>
          </a:xfrm>
          <a:prstGeom prst="rect">
            <a:avLst/>
          </a:prstGeom>
          <a:solidFill>
            <a:schemeClr val="accent2">
              <a:alpha val="2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xit" presetSubtype="0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xit" presetSubtype="0" fill="hold" grpId="6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4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xit" presetSubtype="0" fill="hold" grpId="7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xit" presetSubtype="0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" grpId="0" animBg="1"/>
      <p:bldP spid="52" grpId="1" animBg="1"/>
      <p:bldP spid="53" grpId="0" animBg="1"/>
      <p:bldP spid="53" grpId="1" animBg="1"/>
      <p:bldP spid="53" grpId="2" animBg="1"/>
      <p:bldP spid="53" grpId="3" animBg="1"/>
      <p:bldP spid="53" grpId="4" animBg="1"/>
      <p:bldP spid="53" grpId="5" animBg="1"/>
      <p:bldP spid="54" grpId="2" animBg="1"/>
      <p:bldP spid="54" grpId="3" animBg="1"/>
      <p:bldP spid="54" grpId="4" animBg="1"/>
      <p:bldP spid="54" grpId="5" animBg="1"/>
      <p:bldP spid="54" grpId="6" animBg="1"/>
      <p:bldP spid="54" grpId="7" animBg="1"/>
      <p:bldP spid="55" grpId="0" animBg="1"/>
      <p:bldP spid="56" grpId="0" animBg="1"/>
      <p:bldP spid="57" grpId="0" animBg="1"/>
      <p:bldP spid="58" grpId="0" animBg="1"/>
      <p:bldP spid="59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Pointer subtraction and relational operations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898648" y="6356350"/>
            <a:ext cx="3578352" cy="365760"/>
          </a:xfrm>
        </p:spPr>
        <p:txBody>
          <a:bodyPr/>
          <a:lstStyle/>
          <a:p>
            <a:r>
              <a:rPr lang="en-US" dirty="0" smtClean="0"/>
              <a:t>CS 3090: Safety Critical Programming in C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4ACAA-C07D-4D49-BB34-FCC94B4B114A}" type="slidenum">
              <a:rPr lang="en-US" smtClean="0"/>
              <a:pPr/>
              <a:t>16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Only meaningful in special context: where you have two pointers referencing different elements of the same array</a:t>
            </a:r>
          </a:p>
          <a:p>
            <a:pPr lvl="1"/>
            <a:r>
              <a:rPr lang="en-US" sz="2000" dirty="0" smtClean="0">
                <a:latin typeface="Lucida Console" pitchFamily="49" charset="0"/>
              </a:rPr>
              <a:t>q – p</a:t>
            </a:r>
            <a:r>
              <a:rPr lang="en-US" dirty="0" smtClean="0"/>
              <a:t> gives the difference (in number of array elements, not number of bytes between </a:t>
            </a:r>
            <a:r>
              <a:rPr lang="en-US" sz="2000" dirty="0" smtClean="0">
                <a:latin typeface="Lucida Console" pitchFamily="49" charset="0"/>
              </a:rPr>
              <a:t>p</a:t>
            </a:r>
            <a:r>
              <a:rPr lang="en-US" dirty="0" smtClean="0"/>
              <a:t> and </a:t>
            </a:r>
            <a:r>
              <a:rPr lang="en-US" sz="2000" dirty="0" smtClean="0">
                <a:latin typeface="Lucida Console" pitchFamily="49" charset="0"/>
              </a:rPr>
              <a:t>q</a:t>
            </a:r>
            <a:r>
              <a:rPr lang="en-US" dirty="0" smtClean="0"/>
              <a:t> (in this example, </a:t>
            </a:r>
            <a:r>
              <a:rPr lang="en-US" sz="2000" dirty="0" smtClean="0">
                <a:latin typeface="Lucida Console" pitchFamily="49" charset="0"/>
              </a:rPr>
              <a:t>2</a:t>
            </a:r>
            <a:r>
              <a:rPr lang="en-US" dirty="0" smtClean="0"/>
              <a:t>)</a:t>
            </a:r>
          </a:p>
          <a:p>
            <a:pPr lvl="1"/>
            <a:r>
              <a:rPr lang="en-US" sz="2000" dirty="0" smtClean="0">
                <a:latin typeface="Lucida Console" pitchFamily="49" charset="0"/>
              </a:rPr>
              <a:t>p &lt; q</a:t>
            </a:r>
            <a:r>
              <a:rPr lang="en-US" dirty="0" smtClean="0"/>
              <a:t> returns </a:t>
            </a:r>
            <a:r>
              <a:rPr lang="en-US" sz="2000" dirty="0" smtClean="0">
                <a:latin typeface="Lucida Console" pitchFamily="49" charset="0"/>
              </a:rPr>
              <a:t>1</a:t>
            </a:r>
            <a:r>
              <a:rPr lang="en-US" dirty="0" smtClean="0"/>
              <a:t> if </a:t>
            </a:r>
            <a:r>
              <a:rPr lang="en-US" sz="2000" dirty="0" smtClean="0">
                <a:latin typeface="Lucida Console" pitchFamily="49" charset="0"/>
              </a:rPr>
              <a:t>p</a:t>
            </a:r>
            <a:r>
              <a:rPr lang="en-US" dirty="0" smtClean="0"/>
              <a:t> has a lower address than </a:t>
            </a:r>
            <a:r>
              <a:rPr lang="en-US" sz="2000" dirty="0" smtClean="0">
                <a:latin typeface="Lucida Console" pitchFamily="49" charset="0"/>
              </a:rPr>
              <a:t>q</a:t>
            </a:r>
            <a:r>
              <a:rPr lang="en-US" dirty="0" smtClean="0"/>
              <a:t>; else </a:t>
            </a:r>
            <a:r>
              <a:rPr lang="en-US" sz="2000" dirty="0" smtClean="0">
                <a:latin typeface="Lucida Console" pitchFamily="49" charset="0"/>
              </a:rPr>
              <a:t>0</a:t>
            </a:r>
            <a:r>
              <a:rPr lang="en-US" dirty="0" smtClean="0"/>
              <a:t> </a:t>
            </a:r>
          </a:p>
          <a:p>
            <a:pPr lvl="1">
              <a:buNone/>
            </a:pPr>
            <a:r>
              <a:rPr lang="en-US" dirty="0" smtClean="0"/>
              <a:t>	</a:t>
            </a:r>
            <a:r>
              <a:rPr lang="en-US" dirty="0" smtClean="0"/>
              <a:t>(in this example, it returns 1)</a:t>
            </a:r>
            <a:endParaRPr lang="en-US" dirty="0"/>
          </a:p>
        </p:txBody>
      </p:sp>
      <p:sp>
        <p:nvSpPr>
          <p:cNvPr id="6" name="Rounded Rectangle 5"/>
          <p:cNvSpPr/>
          <p:nvPr/>
        </p:nvSpPr>
        <p:spPr>
          <a:xfrm>
            <a:off x="3733800" y="5619690"/>
            <a:ext cx="914400" cy="609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dirty="0" smtClean="0">
              <a:latin typeface="Lucida Console" pitchFamily="49" charset="0"/>
            </a:endParaRPr>
          </a:p>
          <a:p>
            <a:pPr algn="ctr"/>
            <a:r>
              <a:rPr lang="en-US" sz="1200" dirty="0" smtClean="0">
                <a:latin typeface="Lucida Console" pitchFamily="49" charset="0"/>
              </a:rPr>
              <a:t>(float)</a:t>
            </a:r>
            <a:endParaRPr lang="en-US" sz="1200" dirty="0">
              <a:latin typeface="Lucida Console" pitchFamily="49" charset="0"/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4724400" y="5619690"/>
            <a:ext cx="914400" cy="609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dirty="0" smtClean="0">
              <a:latin typeface="Lucida Console" pitchFamily="49" charset="0"/>
            </a:endParaRPr>
          </a:p>
          <a:p>
            <a:pPr algn="ctr"/>
            <a:r>
              <a:rPr lang="en-US" sz="1200" dirty="0" smtClean="0">
                <a:latin typeface="Lucida Console" pitchFamily="49" charset="0"/>
              </a:rPr>
              <a:t>(float)</a:t>
            </a:r>
            <a:endParaRPr lang="en-US" sz="1200" dirty="0">
              <a:latin typeface="Lucida Console" pitchFamily="49" charset="0"/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5715000" y="5619690"/>
            <a:ext cx="914400" cy="609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dirty="0" smtClean="0">
              <a:latin typeface="Lucida Console" pitchFamily="49" charset="0"/>
            </a:endParaRPr>
          </a:p>
          <a:p>
            <a:pPr algn="ctr"/>
            <a:r>
              <a:rPr lang="en-US" sz="1200" dirty="0" smtClean="0">
                <a:latin typeface="Lucida Console" pitchFamily="49" charset="0"/>
              </a:rPr>
              <a:t>(float)</a:t>
            </a:r>
            <a:endParaRPr lang="en-US" sz="1200" dirty="0">
              <a:latin typeface="Lucida Console" pitchFamily="49" charset="0"/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6705600" y="5619690"/>
            <a:ext cx="914400" cy="609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dirty="0" smtClean="0">
              <a:latin typeface="Lucida Console" pitchFamily="49" charset="0"/>
            </a:endParaRPr>
          </a:p>
          <a:p>
            <a:pPr algn="ctr"/>
            <a:r>
              <a:rPr lang="en-US" sz="1200" dirty="0" smtClean="0">
                <a:latin typeface="Lucida Console" pitchFamily="49" charset="0"/>
              </a:rPr>
              <a:t>(float)</a:t>
            </a:r>
            <a:endParaRPr lang="en-US" sz="1200" dirty="0">
              <a:latin typeface="Lucida Console" pitchFamily="49" charset="0"/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7696200" y="5619690"/>
            <a:ext cx="914400" cy="609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dirty="0" smtClean="0">
              <a:latin typeface="Lucida Console" pitchFamily="49" charset="0"/>
            </a:endParaRPr>
          </a:p>
          <a:p>
            <a:pPr algn="ctr"/>
            <a:r>
              <a:rPr lang="en-US" sz="1200" dirty="0" smtClean="0">
                <a:latin typeface="Lucida Console" pitchFamily="49" charset="0"/>
              </a:rPr>
              <a:t>(float)</a:t>
            </a:r>
            <a:endParaRPr lang="en-US" sz="1200" dirty="0">
              <a:latin typeface="Lucida Console" pitchFamily="49" charset="0"/>
            </a:endParaRPr>
          </a:p>
        </p:txBody>
      </p:sp>
      <p:sp>
        <p:nvSpPr>
          <p:cNvPr id="11" name="Rounded Rectangle 10"/>
          <p:cNvSpPr/>
          <p:nvPr/>
        </p:nvSpPr>
        <p:spPr>
          <a:xfrm>
            <a:off x="3733800" y="5638800"/>
            <a:ext cx="914400" cy="609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dirty="0" smtClean="0">
              <a:latin typeface="Lucida Console" pitchFamily="49" charset="0"/>
            </a:endParaRPr>
          </a:p>
          <a:p>
            <a:pPr algn="ctr"/>
            <a:r>
              <a:rPr lang="en-US" sz="1200" dirty="0" smtClean="0">
                <a:latin typeface="Lucida Console" pitchFamily="49" charset="0"/>
              </a:rPr>
              <a:t>(float)</a:t>
            </a:r>
            <a:endParaRPr lang="en-US" sz="1200" dirty="0">
              <a:latin typeface="Lucida Console" pitchFamily="49" charset="0"/>
            </a:endParaRPr>
          </a:p>
        </p:txBody>
      </p:sp>
      <p:sp>
        <p:nvSpPr>
          <p:cNvPr id="12" name="Rounded Rectangle 11"/>
          <p:cNvSpPr/>
          <p:nvPr/>
        </p:nvSpPr>
        <p:spPr>
          <a:xfrm>
            <a:off x="4724400" y="5638800"/>
            <a:ext cx="914400" cy="609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dirty="0" smtClean="0">
              <a:latin typeface="Lucida Console" pitchFamily="49" charset="0"/>
            </a:endParaRPr>
          </a:p>
          <a:p>
            <a:pPr algn="ctr"/>
            <a:r>
              <a:rPr lang="en-US" sz="1200" dirty="0" smtClean="0">
                <a:latin typeface="Lucida Console" pitchFamily="49" charset="0"/>
              </a:rPr>
              <a:t>(float)</a:t>
            </a:r>
            <a:endParaRPr lang="en-US" sz="1200" dirty="0">
              <a:latin typeface="Lucida Console" pitchFamily="49" charset="0"/>
            </a:endParaRPr>
          </a:p>
        </p:txBody>
      </p:sp>
      <p:sp>
        <p:nvSpPr>
          <p:cNvPr id="13" name="Rounded Rectangle 12"/>
          <p:cNvSpPr/>
          <p:nvPr/>
        </p:nvSpPr>
        <p:spPr>
          <a:xfrm>
            <a:off x="5715000" y="5638800"/>
            <a:ext cx="914400" cy="609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dirty="0" smtClean="0">
              <a:latin typeface="Lucida Console" pitchFamily="49" charset="0"/>
            </a:endParaRPr>
          </a:p>
          <a:p>
            <a:pPr algn="ctr"/>
            <a:r>
              <a:rPr lang="en-US" sz="1200" dirty="0" smtClean="0">
                <a:latin typeface="Lucida Console" pitchFamily="49" charset="0"/>
              </a:rPr>
              <a:t>(float)</a:t>
            </a:r>
            <a:endParaRPr lang="en-US" sz="1200" dirty="0">
              <a:latin typeface="Lucida Console" pitchFamily="49" charset="0"/>
            </a:endParaRPr>
          </a:p>
        </p:txBody>
      </p:sp>
      <p:sp>
        <p:nvSpPr>
          <p:cNvPr id="14" name="Rounded Rectangle 13"/>
          <p:cNvSpPr/>
          <p:nvPr/>
        </p:nvSpPr>
        <p:spPr>
          <a:xfrm>
            <a:off x="6705600" y="5638800"/>
            <a:ext cx="914400" cy="609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dirty="0" smtClean="0">
              <a:latin typeface="Lucida Console" pitchFamily="49" charset="0"/>
            </a:endParaRPr>
          </a:p>
          <a:p>
            <a:pPr algn="ctr"/>
            <a:r>
              <a:rPr lang="en-US" sz="1200" dirty="0" smtClean="0">
                <a:latin typeface="Lucida Console" pitchFamily="49" charset="0"/>
              </a:rPr>
              <a:t>(float)</a:t>
            </a:r>
            <a:endParaRPr lang="en-US" sz="1200" dirty="0">
              <a:latin typeface="Lucida Console" pitchFamily="49" charset="0"/>
            </a:endParaRPr>
          </a:p>
        </p:txBody>
      </p:sp>
      <p:sp>
        <p:nvSpPr>
          <p:cNvPr id="15" name="Rounded Rectangle 14"/>
          <p:cNvSpPr/>
          <p:nvPr/>
        </p:nvSpPr>
        <p:spPr>
          <a:xfrm>
            <a:off x="7696200" y="5638800"/>
            <a:ext cx="914400" cy="609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dirty="0" smtClean="0">
              <a:latin typeface="Lucida Console" pitchFamily="49" charset="0"/>
            </a:endParaRPr>
          </a:p>
          <a:p>
            <a:pPr algn="ctr"/>
            <a:r>
              <a:rPr lang="en-US" sz="1200" dirty="0" smtClean="0">
                <a:latin typeface="Lucida Console" pitchFamily="49" charset="0"/>
              </a:rPr>
              <a:t>(float)</a:t>
            </a:r>
            <a:endParaRPr lang="en-US" sz="1200" dirty="0">
              <a:latin typeface="Lucida Console" pitchFamily="49" charset="0"/>
            </a:endParaRPr>
          </a:p>
        </p:txBody>
      </p:sp>
      <p:sp>
        <p:nvSpPr>
          <p:cNvPr id="17" name="Rounded Rectangle 16"/>
          <p:cNvSpPr/>
          <p:nvPr/>
        </p:nvSpPr>
        <p:spPr>
          <a:xfrm>
            <a:off x="4114800" y="4191000"/>
            <a:ext cx="1143000" cy="609600"/>
          </a:xfrm>
          <a:prstGeom prst="roundRect">
            <a:avLst/>
          </a:prstGeom>
          <a:solidFill>
            <a:schemeClr val="bg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dirty="0" smtClean="0">
              <a:latin typeface="Lucida Console" pitchFamily="49" charset="0"/>
            </a:endParaRPr>
          </a:p>
          <a:p>
            <a:pPr algn="ctr"/>
            <a:r>
              <a:rPr lang="en-US" sz="1200" dirty="0" smtClean="0">
                <a:latin typeface="Lucida Console" pitchFamily="49" charset="0"/>
              </a:rPr>
              <a:t>(float *)</a:t>
            </a:r>
            <a:endParaRPr lang="en-US" sz="1200" dirty="0">
              <a:latin typeface="Lucida Console" pitchFamily="49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4995446" y="4724400"/>
            <a:ext cx="33855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Lucida Console" pitchFamily="49" charset="0"/>
              </a:rPr>
              <a:t>p</a:t>
            </a:r>
            <a:endParaRPr lang="en-US" sz="2000" dirty="0">
              <a:latin typeface="Lucida Console" pitchFamily="49" charset="0"/>
            </a:endParaRPr>
          </a:p>
        </p:txBody>
      </p:sp>
      <p:sp>
        <p:nvSpPr>
          <p:cNvPr id="19" name="Rounded Rectangle 18"/>
          <p:cNvSpPr/>
          <p:nvPr/>
        </p:nvSpPr>
        <p:spPr>
          <a:xfrm>
            <a:off x="7010400" y="4191000"/>
            <a:ext cx="1143000" cy="609600"/>
          </a:xfrm>
          <a:prstGeom prst="roundRect">
            <a:avLst/>
          </a:prstGeom>
          <a:solidFill>
            <a:schemeClr val="bg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dirty="0" smtClean="0">
              <a:latin typeface="Lucida Console" pitchFamily="49" charset="0"/>
            </a:endParaRPr>
          </a:p>
          <a:p>
            <a:pPr algn="ctr"/>
            <a:r>
              <a:rPr lang="en-US" sz="1200" dirty="0" smtClean="0">
                <a:latin typeface="Lucida Console" pitchFamily="49" charset="0"/>
              </a:rPr>
              <a:t>(float *)</a:t>
            </a:r>
            <a:endParaRPr lang="en-US" sz="1200" dirty="0">
              <a:latin typeface="Lucida Console" pitchFamily="49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7891046" y="4724400"/>
            <a:ext cx="33855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Lucida Console" pitchFamily="49" charset="0"/>
              </a:rPr>
              <a:t>q</a:t>
            </a:r>
            <a:endParaRPr lang="en-US" sz="2000" dirty="0">
              <a:latin typeface="Lucida Console" pitchFamily="49" charset="0"/>
            </a:endParaRPr>
          </a:p>
        </p:txBody>
      </p:sp>
      <p:cxnSp>
        <p:nvCxnSpPr>
          <p:cNvPr id="21" name="Curved Connector 20"/>
          <p:cNvCxnSpPr>
            <a:stCxn id="17" idx="2"/>
            <a:endCxn id="12" idx="0"/>
          </p:cNvCxnSpPr>
          <p:nvPr/>
        </p:nvCxnSpPr>
        <p:spPr>
          <a:xfrm rot="16200000" flipH="1">
            <a:off x="4514850" y="4972050"/>
            <a:ext cx="838200" cy="495300"/>
          </a:xfrm>
          <a:prstGeom prst="curvedConnector3">
            <a:avLst>
              <a:gd name="adj1" fmla="val 50000"/>
            </a:avLst>
          </a:prstGeom>
          <a:ln w="25400"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Curved Connector 23"/>
          <p:cNvCxnSpPr>
            <a:stCxn id="19" idx="2"/>
            <a:endCxn id="14" idx="0"/>
          </p:cNvCxnSpPr>
          <p:nvPr/>
        </p:nvCxnSpPr>
        <p:spPr>
          <a:xfrm rot="5400000">
            <a:off x="6953250" y="5010150"/>
            <a:ext cx="838200" cy="419100"/>
          </a:xfrm>
          <a:prstGeom prst="curvedConnector3">
            <a:avLst>
              <a:gd name="adj1" fmla="val 50000"/>
            </a:avLst>
          </a:prstGeom>
          <a:ln w="25400"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  <p:bldP spid="13" grpId="0" animBg="1"/>
      <p:bldP spid="14" grpId="0" animBg="1"/>
      <p:bldP spid="15" grpId="0" animBg="1"/>
      <p:bldP spid="15" grpId="1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Review of pointers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898648" y="6356350"/>
            <a:ext cx="3578352" cy="365760"/>
          </a:xfrm>
        </p:spPr>
        <p:txBody>
          <a:bodyPr/>
          <a:lstStyle/>
          <a:p>
            <a:r>
              <a:rPr lang="en-US" dirty="0" smtClean="0"/>
              <a:t>CS 3090: Safety Critical Programming in C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4ACAA-C07D-4D49-BB34-FCC94B4B114A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A pointer is just a memory location.</a:t>
            </a:r>
          </a:p>
          <a:p>
            <a:r>
              <a:rPr lang="en-US" dirty="0" smtClean="0"/>
              <a:t>A memory location is simply an integer value, that we interpret as an address in memory.</a:t>
            </a:r>
          </a:p>
          <a:p>
            <a:r>
              <a:rPr lang="en-US" dirty="0" smtClean="0"/>
              <a:t>The contents at a particular memory location are just a collection of bits – there’s nothing special about them that makes them </a:t>
            </a:r>
            <a:r>
              <a:rPr lang="en-US" sz="2000" dirty="0" err="1" smtClean="0">
                <a:latin typeface="Lucida Console" pitchFamily="49" charset="0"/>
              </a:rPr>
              <a:t>int</a:t>
            </a:r>
            <a:r>
              <a:rPr lang="en-US" dirty="0" err="1" smtClean="0"/>
              <a:t>s</a:t>
            </a:r>
            <a:r>
              <a:rPr lang="en-US" dirty="0" smtClean="0"/>
              <a:t>, </a:t>
            </a:r>
            <a:r>
              <a:rPr lang="en-US" sz="2000" dirty="0" smtClean="0">
                <a:latin typeface="Lucida Console" pitchFamily="49" charset="0"/>
              </a:rPr>
              <a:t>char</a:t>
            </a:r>
            <a:r>
              <a:rPr lang="en-US" dirty="0" smtClean="0"/>
              <a:t>s, etc.</a:t>
            </a:r>
          </a:p>
          <a:p>
            <a:pPr lvl="1"/>
            <a:r>
              <a:rPr lang="en-US" dirty="0" smtClean="0"/>
              <a:t>How you want to interpret the bits is up to you.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Is this... an </a:t>
            </a:r>
            <a:r>
              <a:rPr lang="en-US" sz="2000" dirty="0" err="1" smtClean="0">
                <a:latin typeface="Lucida Console" pitchFamily="49" charset="0"/>
              </a:rPr>
              <a:t>int</a:t>
            </a:r>
            <a:r>
              <a:rPr lang="en-US" dirty="0" smtClean="0"/>
              <a:t> value?</a:t>
            </a:r>
          </a:p>
          <a:p>
            <a:pPr lvl="1">
              <a:buNone/>
            </a:pPr>
            <a:r>
              <a:rPr lang="en-US" dirty="0" smtClean="0"/>
              <a:t>	</a:t>
            </a:r>
            <a:r>
              <a:rPr lang="en-US" dirty="0" smtClean="0"/>
              <a:t>... a pointer to a memory address?</a:t>
            </a:r>
          </a:p>
          <a:p>
            <a:pPr lvl="1">
              <a:buNone/>
            </a:pPr>
            <a:r>
              <a:rPr lang="en-US" dirty="0" smtClean="0"/>
              <a:t>	</a:t>
            </a:r>
            <a:r>
              <a:rPr lang="en-US" dirty="0" smtClean="0"/>
              <a:t>... a series of </a:t>
            </a:r>
            <a:r>
              <a:rPr lang="en-US" sz="2000" dirty="0" smtClean="0">
                <a:latin typeface="Lucida Console" pitchFamily="49" charset="0"/>
              </a:rPr>
              <a:t>char</a:t>
            </a:r>
            <a:r>
              <a:rPr lang="en-US" dirty="0" smtClean="0"/>
              <a:t> values?</a:t>
            </a:r>
            <a:endParaRPr lang="en-US" dirty="0"/>
          </a:p>
        </p:txBody>
      </p:sp>
      <p:sp>
        <p:nvSpPr>
          <p:cNvPr id="6" name="Rounded Rectangle 5"/>
          <p:cNvSpPr/>
          <p:nvPr/>
        </p:nvSpPr>
        <p:spPr>
          <a:xfrm>
            <a:off x="5867400" y="4648200"/>
            <a:ext cx="1219200" cy="609600"/>
          </a:xfrm>
          <a:prstGeom prst="roundRect">
            <a:avLst/>
          </a:prstGeom>
          <a:solidFill>
            <a:schemeClr val="bg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>
              <a:latin typeface="Lucida Console" pitchFamily="49" charset="0"/>
            </a:endParaRPr>
          </a:p>
          <a:p>
            <a:pPr algn="ctr"/>
            <a:r>
              <a:rPr lang="en-US" sz="1200" dirty="0" smtClean="0">
                <a:latin typeface="Lucida Console" pitchFamily="49" charset="0"/>
              </a:rPr>
              <a:t>0xfe4a10c5</a:t>
            </a:r>
          </a:p>
          <a:p>
            <a:pPr algn="ctr"/>
            <a:endParaRPr lang="en-US" sz="1200" dirty="0">
              <a:latin typeface="Lucida Console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1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Review of pointer variables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898648" y="6356350"/>
            <a:ext cx="3578352" cy="365760"/>
          </a:xfrm>
        </p:spPr>
        <p:txBody>
          <a:bodyPr/>
          <a:lstStyle/>
          <a:p>
            <a:r>
              <a:rPr lang="en-US" dirty="0" smtClean="0"/>
              <a:t>CS 3090: Safety Critical Programming in C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4ACAA-C07D-4D49-BB34-FCC94B4B114A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A pointer variable is just a variable, that contains a value that we interpret as a memory address.</a:t>
            </a:r>
          </a:p>
          <a:p>
            <a:r>
              <a:rPr lang="en-US" dirty="0" smtClean="0"/>
              <a:t>Just like an uninitialized </a:t>
            </a:r>
            <a:r>
              <a:rPr lang="en-US" dirty="0" err="1" smtClean="0"/>
              <a:t>int</a:t>
            </a:r>
            <a:r>
              <a:rPr lang="en-US" dirty="0" smtClean="0"/>
              <a:t> variable holds some arbitrary “garbage” value,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smtClean="0"/>
              <a:t>an uninitialized pointer variable points to some arbitrary “garbage address”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sz="2000" dirty="0" smtClean="0">
                <a:latin typeface="Lucida Console" pitchFamily="49" charset="0"/>
              </a:rPr>
              <a:t>char *m;</a:t>
            </a:r>
            <a:endParaRPr lang="en-US" sz="2000" dirty="0">
              <a:latin typeface="Lucida Console" pitchFamily="49" charset="0"/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2514600" y="4857690"/>
            <a:ext cx="990600" cy="609600"/>
          </a:xfrm>
          <a:prstGeom prst="roundRect">
            <a:avLst/>
          </a:prstGeom>
          <a:solidFill>
            <a:schemeClr val="bg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dirty="0" smtClean="0">
              <a:latin typeface="Lucida Console" pitchFamily="49" charset="0"/>
            </a:endParaRPr>
          </a:p>
          <a:p>
            <a:pPr algn="ctr"/>
            <a:r>
              <a:rPr lang="en-US" sz="1200" dirty="0" smtClean="0">
                <a:latin typeface="Lucida Console" pitchFamily="49" charset="0"/>
              </a:rPr>
              <a:t>(char *)</a:t>
            </a:r>
            <a:endParaRPr lang="en-US" sz="1200" dirty="0">
              <a:latin typeface="Lucida Console" pitchFamily="49" charset="0"/>
            </a:endParaRPr>
          </a:p>
        </p:txBody>
      </p:sp>
      <p:cxnSp>
        <p:nvCxnSpPr>
          <p:cNvPr id="7" name="Curved Connector 6"/>
          <p:cNvCxnSpPr>
            <a:stCxn id="6" idx="0"/>
          </p:cNvCxnSpPr>
          <p:nvPr/>
        </p:nvCxnSpPr>
        <p:spPr>
          <a:xfrm rot="5400000" flipH="1" flipV="1">
            <a:off x="2914650" y="4190940"/>
            <a:ext cx="762000" cy="571500"/>
          </a:xfrm>
          <a:prstGeom prst="curvedConnector3">
            <a:avLst>
              <a:gd name="adj1" fmla="val 50000"/>
            </a:avLst>
          </a:prstGeom>
          <a:ln w="25400"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3166646" y="5391090"/>
            <a:ext cx="33855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Lucida Console" pitchFamily="49" charset="0"/>
              </a:rPr>
              <a:t>m</a:t>
            </a:r>
            <a:endParaRPr lang="en-US" sz="2000" dirty="0">
              <a:latin typeface="Lucida Console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Following a “garbage” pointer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898648" y="6356350"/>
            <a:ext cx="3578352" cy="365760"/>
          </a:xfrm>
        </p:spPr>
        <p:txBody>
          <a:bodyPr/>
          <a:lstStyle/>
          <a:p>
            <a:r>
              <a:rPr lang="en-US" dirty="0" smtClean="0"/>
              <a:t>CS 3090: Safety Critical Programming in C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4ACAA-C07D-4D49-BB34-FCC94B4B114A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What will happen?  Depends on what the arbitrary memory address is:</a:t>
            </a:r>
          </a:p>
          <a:p>
            <a:pPr lvl="1"/>
            <a:r>
              <a:rPr lang="en-US" dirty="0" smtClean="0"/>
              <a:t>I</a:t>
            </a:r>
            <a:r>
              <a:rPr lang="en-US" dirty="0" smtClean="0"/>
              <a:t>f it’s an address to memory that the OS has not allocated to our program, we get a </a:t>
            </a:r>
            <a:r>
              <a:rPr lang="en-US" dirty="0" smtClean="0">
                <a:solidFill>
                  <a:srgbClr val="7030A0"/>
                </a:solidFill>
              </a:rPr>
              <a:t>segmentation fault</a:t>
            </a:r>
          </a:p>
          <a:p>
            <a:pPr lvl="1"/>
            <a:r>
              <a:rPr lang="en-US" dirty="0" smtClean="0"/>
              <a:t>I</a:t>
            </a:r>
            <a:r>
              <a:rPr lang="en-US" dirty="0" smtClean="0"/>
              <a:t>f it’s a nonexistent address, we get a </a:t>
            </a:r>
            <a:r>
              <a:rPr lang="en-US" dirty="0" smtClean="0">
                <a:solidFill>
                  <a:srgbClr val="7030A0"/>
                </a:solidFill>
              </a:rPr>
              <a:t>bus error</a:t>
            </a:r>
          </a:p>
          <a:p>
            <a:pPr lvl="1"/>
            <a:r>
              <a:rPr lang="en-US" dirty="0" smtClean="0"/>
              <a:t>Some systems require </a:t>
            </a:r>
            <a:r>
              <a:rPr lang="en-US" dirty="0" err="1" smtClean="0"/>
              <a:t>multibyte</a:t>
            </a:r>
            <a:r>
              <a:rPr lang="en-US" dirty="0" smtClean="0"/>
              <a:t> data items, like </a:t>
            </a:r>
            <a:r>
              <a:rPr lang="en-US" sz="2000" dirty="0" err="1" smtClean="0">
                <a:latin typeface="Lucida Console" pitchFamily="49" charset="0"/>
              </a:rPr>
              <a:t>int</a:t>
            </a:r>
            <a:r>
              <a:rPr lang="en-US" dirty="0" err="1" smtClean="0"/>
              <a:t>s</a:t>
            </a:r>
            <a:r>
              <a:rPr lang="en-US" dirty="0" smtClean="0"/>
              <a:t>, to be </a:t>
            </a:r>
            <a:r>
              <a:rPr lang="en-US" dirty="0" smtClean="0">
                <a:solidFill>
                  <a:srgbClr val="7030A0"/>
                </a:solidFill>
              </a:rPr>
              <a:t>aligned</a:t>
            </a:r>
            <a:r>
              <a:rPr lang="en-US" dirty="0" smtClean="0"/>
              <a:t>: for instance, an </a:t>
            </a:r>
            <a:r>
              <a:rPr lang="en-US" sz="2000" dirty="0" err="1" smtClean="0">
                <a:latin typeface="Lucida Console" pitchFamily="49" charset="0"/>
              </a:rPr>
              <a:t>int</a:t>
            </a:r>
            <a:r>
              <a:rPr lang="en-US" dirty="0" smtClean="0"/>
              <a:t> may have to start at an even-numbered address, or an address that’s a multiple of 4. If our access violates a restriction like this, we get a </a:t>
            </a:r>
            <a:r>
              <a:rPr lang="en-US" dirty="0" smtClean="0">
                <a:solidFill>
                  <a:srgbClr val="7030A0"/>
                </a:solidFill>
              </a:rPr>
              <a:t>bus error</a:t>
            </a:r>
          </a:p>
          <a:p>
            <a:pPr lvl="1"/>
            <a:r>
              <a:rPr lang="en-US" dirty="0" smtClean="0"/>
              <a:t>If we’re </a:t>
            </a:r>
            <a:r>
              <a:rPr lang="en-US" i="1" dirty="0" smtClean="0"/>
              <a:t>really</a:t>
            </a:r>
            <a:r>
              <a:rPr lang="en-US" dirty="0" smtClean="0"/>
              <a:t> unlucky, we’ll access memory that is allocated for our program –</a:t>
            </a:r>
          </a:p>
          <a:p>
            <a:pPr lvl="1">
              <a:buNone/>
            </a:pPr>
            <a:r>
              <a:rPr lang="en-US" dirty="0" smtClean="0"/>
              <a:t>	</a:t>
            </a:r>
            <a:r>
              <a:rPr lang="en-US" dirty="0" smtClean="0"/>
              <a:t>We can then proceed to destroy our own data!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How can you test whether a pointer points to something meaningful?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898648" y="6356350"/>
            <a:ext cx="3578352" cy="365760"/>
          </a:xfrm>
        </p:spPr>
        <p:txBody>
          <a:bodyPr/>
          <a:lstStyle/>
          <a:p>
            <a:r>
              <a:rPr lang="en-US" dirty="0" smtClean="0"/>
              <a:t>CS 3090: Safety Critical Programming in C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4ACAA-C07D-4D49-BB34-FCC94B4B114A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There is a special pointer value </a:t>
            </a:r>
            <a:r>
              <a:rPr lang="en-US" sz="2000" dirty="0" smtClean="0">
                <a:latin typeface="Lucida Console" pitchFamily="49" charset="0"/>
              </a:rPr>
              <a:t>NULL</a:t>
            </a:r>
            <a:r>
              <a:rPr lang="en-US" dirty="0" smtClean="0"/>
              <a:t>, that signifies “pointing to nothing”. You can also use the value </a:t>
            </a:r>
            <a:r>
              <a:rPr lang="en-US" sz="2000" dirty="0" smtClean="0">
                <a:latin typeface="Lucida Console" pitchFamily="49" charset="0"/>
              </a:rPr>
              <a:t>0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pPr>
              <a:buNone/>
            </a:pPr>
            <a:r>
              <a:rPr lang="en-US" sz="2000" dirty="0" smtClean="0">
                <a:latin typeface="Lucida Console" pitchFamily="49" charset="0"/>
              </a:rPr>
              <a:t>char *m = NULL;</a:t>
            </a:r>
          </a:p>
          <a:p>
            <a:pPr>
              <a:buNone/>
            </a:pPr>
            <a:r>
              <a:rPr lang="en-US" sz="2000" dirty="0" smtClean="0">
                <a:latin typeface="Lucida Console" pitchFamily="49" charset="0"/>
              </a:rPr>
              <a:t>...</a:t>
            </a:r>
          </a:p>
          <a:p>
            <a:pPr>
              <a:buNone/>
            </a:pPr>
            <a:r>
              <a:rPr lang="en-US" sz="2000" dirty="0" smtClean="0">
                <a:latin typeface="Lucida Console" pitchFamily="49" charset="0"/>
              </a:rPr>
              <a:t>if (m) { ... safe to follow the pointer ... }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Here, </a:t>
            </a:r>
            <a:r>
              <a:rPr lang="en-US" sz="2000" dirty="0" smtClean="0">
                <a:latin typeface="Lucida Console" pitchFamily="49" charset="0"/>
              </a:rPr>
              <a:t>m</a:t>
            </a:r>
            <a:r>
              <a:rPr lang="en-US" dirty="0" smtClean="0"/>
              <a:t> is used as a Boolean value</a:t>
            </a:r>
          </a:p>
          <a:p>
            <a:pPr lvl="1"/>
            <a:r>
              <a:rPr lang="en-US" dirty="0" smtClean="0"/>
              <a:t>If </a:t>
            </a:r>
            <a:r>
              <a:rPr lang="en-US" sz="2000" dirty="0" smtClean="0">
                <a:latin typeface="Lucida Console" pitchFamily="49" charset="0"/>
              </a:rPr>
              <a:t>m</a:t>
            </a:r>
            <a:r>
              <a:rPr lang="en-US" dirty="0" smtClean="0"/>
              <a:t> is “false”, aka </a:t>
            </a:r>
            <a:r>
              <a:rPr lang="en-US" sz="2000" dirty="0" smtClean="0">
                <a:latin typeface="Lucida Console" pitchFamily="49" charset="0"/>
              </a:rPr>
              <a:t>0</a:t>
            </a:r>
            <a:r>
              <a:rPr lang="en-US" dirty="0" smtClean="0"/>
              <a:t>, aka </a:t>
            </a:r>
            <a:r>
              <a:rPr lang="en-US" sz="2000" dirty="0" smtClean="0">
                <a:latin typeface="Lucida Console" pitchFamily="49" charset="0"/>
              </a:rPr>
              <a:t>NULL</a:t>
            </a:r>
            <a:r>
              <a:rPr lang="en-US" dirty="0" smtClean="0"/>
              <a:t>, it is not pointing to anything</a:t>
            </a:r>
          </a:p>
          <a:p>
            <a:pPr lvl="1"/>
            <a:r>
              <a:rPr lang="en-US" dirty="0" smtClean="0"/>
              <a:t>Otherwise, it is (presumably) pointing to something good</a:t>
            </a:r>
          </a:p>
          <a:p>
            <a:pPr lvl="1"/>
            <a:r>
              <a:rPr lang="en-US" dirty="0" smtClean="0"/>
              <a:t>Note: It is up to the </a:t>
            </a:r>
            <a:r>
              <a:rPr lang="en-US" i="1" dirty="0" smtClean="0"/>
              <a:t>programmer</a:t>
            </a:r>
            <a:r>
              <a:rPr lang="en-US" dirty="0" smtClean="0"/>
              <a:t> to assign </a:t>
            </a:r>
            <a:r>
              <a:rPr lang="en-US" sz="1700" dirty="0" smtClean="0">
                <a:latin typeface="Lucida Console" pitchFamily="49" charset="0"/>
              </a:rPr>
              <a:t>NULL</a:t>
            </a:r>
            <a:r>
              <a:rPr lang="en-US" dirty="0" smtClean="0"/>
              <a:t> values when necessary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Indirection operator </a:t>
            </a:r>
            <a:r>
              <a:rPr lang="en-US" dirty="0" smtClean="0">
                <a:latin typeface="Lucida Console" pitchFamily="49" charset="0"/>
              </a:rPr>
              <a:t>*</a:t>
            </a:r>
            <a:endParaRPr lang="en-US" dirty="0">
              <a:latin typeface="Lucida Console" pitchFamily="49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898648" y="6356350"/>
            <a:ext cx="3578352" cy="365760"/>
          </a:xfrm>
        </p:spPr>
        <p:txBody>
          <a:bodyPr/>
          <a:lstStyle/>
          <a:p>
            <a:r>
              <a:rPr lang="en-US" dirty="0" smtClean="0"/>
              <a:t>CS 3090: Safety Critical Programming in C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4ACAA-C07D-4D49-BB34-FCC94B4B114A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Moves from address to contents</a:t>
            </a:r>
          </a:p>
          <a:p>
            <a:endParaRPr lang="en-US" dirty="0" smtClean="0"/>
          </a:p>
          <a:p>
            <a:pPr>
              <a:buNone/>
            </a:pPr>
            <a:r>
              <a:rPr lang="en-US" sz="2000" dirty="0" smtClean="0">
                <a:latin typeface="Lucida Console" pitchFamily="49" charset="0"/>
              </a:rPr>
              <a:t>char	*m = ″dog</a:t>
            </a:r>
            <a:r>
              <a:rPr lang="en-US" sz="2000" dirty="0" smtClean="0">
                <a:latin typeface="Lucida Console" pitchFamily="49" charset="0"/>
              </a:rPr>
              <a:t>″;</a:t>
            </a:r>
          </a:p>
          <a:p>
            <a:pPr>
              <a:buNone/>
            </a:pPr>
            <a:endParaRPr lang="en-US" sz="2000" dirty="0" smtClean="0">
              <a:latin typeface="Lucida Console" pitchFamily="49" charset="0"/>
            </a:endParaRPr>
          </a:p>
          <a:p>
            <a:pPr>
              <a:buNone/>
            </a:pPr>
            <a:r>
              <a:rPr lang="en-US" sz="2000" dirty="0" smtClean="0">
                <a:latin typeface="Lucida Console" pitchFamily="49" charset="0"/>
              </a:rPr>
              <a:t>char result = *m;</a:t>
            </a:r>
          </a:p>
          <a:p>
            <a:pPr>
              <a:buNone/>
            </a:pPr>
            <a:endParaRPr lang="en-US" sz="2000" dirty="0" smtClean="0">
              <a:latin typeface="Lucida Console" pitchFamily="49" charset="0"/>
            </a:endParaRPr>
          </a:p>
          <a:p>
            <a:pPr>
              <a:buNone/>
            </a:pPr>
            <a:endParaRPr lang="en-US" sz="2000" dirty="0" smtClean="0">
              <a:latin typeface="Lucida Console" pitchFamily="49" charset="0"/>
            </a:endParaRPr>
          </a:p>
          <a:p>
            <a:pPr>
              <a:buNone/>
            </a:pPr>
            <a:endParaRPr lang="en-US" sz="2000" dirty="0" smtClean="0">
              <a:latin typeface="Lucida Console" pitchFamily="49" charset="0"/>
            </a:endParaRPr>
          </a:p>
          <a:p>
            <a:pPr>
              <a:buNone/>
            </a:pPr>
            <a:r>
              <a:rPr lang="en-US" sz="2000" dirty="0" smtClean="0">
                <a:latin typeface="Lucida Console" pitchFamily="49" charset="0"/>
              </a:rPr>
              <a:t>m</a:t>
            </a:r>
            <a:r>
              <a:rPr lang="en-US" sz="2000" dirty="0" smtClean="0"/>
              <a:t> gives an address of a </a:t>
            </a:r>
            <a:r>
              <a:rPr lang="en-US" sz="2000" dirty="0" smtClean="0">
                <a:latin typeface="Lucida Console" pitchFamily="49" charset="0"/>
              </a:rPr>
              <a:t>char</a:t>
            </a:r>
          </a:p>
          <a:p>
            <a:pPr>
              <a:buNone/>
            </a:pPr>
            <a:r>
              <a:rPr lang="en-US" sz="2000" dirty="0" smtClean="0">
                <a:latin typeface="Lucida Console" pitchFamily="49" charset="0"/>
              </a:rPr>
              <a:t>*m</a:t>
            </a:r>
            <a:r>
              <a:rPr lang="en-US" sz="2000" dirty="0" smtClean="0"/>
              <a:t> instructs us to take the contents of that address</a:t>
            </a:r>
          </a:p>
          <a:p>
            <a:pPr>
              <a:buNone/>
            </a:pPr>
            <a:r>
              <a:rPr lang="en-US" sz="2000" dirty="0" smtClean="0">
                <a:latin typeface="Lucida Console" pitchFamily="49" charset="0"/>
              </a:rPr>
              <a:t>result</a:t>
            </a:r>
            <a:r>
              <a:rPr lang="en-US" sz="2000" dirty="0" smtClean="0"/>
              <a:t> gets the value </a:t>
            </a:r>
            <a:r>
              <a:rPr lang="en-US" sz="2000" dirty="0" smtClean="0">
                <a:latin typeface="Lucida Console" pitchFamily="49" charset="0"/>
              </a:rPr>
              <a:t>′d′</a:t>
            </a:r>
            <a:endParaRPr lang="en-US" sz="2000" dirty="0" smtClean="0">
              <a:latin typeface="Lucida Console" pitchFamily="49" charset="0"/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5562600" y="3886200"/>
            <a:ext cx="990600" cy="609600"/>
          </a:xfrm>
          <a:prstGeom prst="roundRect">
            <a:avLst/>
          </a:prstGeom>
          <a:solidFill>
            <a:schemeClr val="bg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dirty="0" smtClean="0">
              <a:latin typeface="Lucida Console" pitchFamily="49" charset="0"/>
            </a:endParaRPr>
          </a:p>
          <a:p>
            <a:pPr algn="ctr"/>
            <a:r>
              <a:rPr lang="en-US" sz="1200" dirty="0" smtClean="0">
                <a:latin typeface="Lucida Console" pitchFamily="49" charset="0"/>
              </a:rPr>
              <a:t>(char *)</a:t>
            </a:r>
            <a:endParaRPr lang="en-US" sz="1200" dirty="0">
              <a:latin typeface="Lucida Console" pitchFamily="49" charset="0"/>
            </a:endParaRPr>
          </a:p>
        </p:txBody>
      </p:sp>
      <p:cxnSp>
        <p:nvCxnSpPr>
          <p:cNvPr id="8" name="Curved Connector 7"/>
          <p:cNvCxnSpPr>
            <a:stCxn id="6" idx="0"/>
            <a:endCxn id="12" idx="2"/>
          </p:cNvCxnSpPr>
          <p:nvPr/>
        </p:nvCxnSpPr>
        <p:spPr>
          <a:xfrm rot="16200000" flipV="1">
            <a:off x="5334000" y="3162300"/>
            <a:ext cx="762000" cy="685800"/>
          </a:xfrm>
          <a:prstGeom prst="curvedConnector3">
            <a:avLst>
              <a:gd name="adj1" fmla="val 50000"/>
            </a:avLst>
          </a:prstGeom>
          <a:ln w="25400"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6214646" y="4419600"/>
            <a:ext cx="33855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Lucida Console" pitchFamily="49" charset="0"/>
              </a:rPr>
              <a:t>m</a:t>
            </a:r>
            <a:endParaRPr lang="en-US" sz="2000" dirty="0">
              <a:latin typeface="Lucida Console" pitchFamily="49" charset="0"/>
            </a:endParaRPr>
          </a:p>
        </p:txBody>
      </p:sp>
      <p:sp>
        <p:nvSpPr>
          <p:cNvPr id="12" name="Rounded Rectangle 11"/>
          <p:cNvSpPr/>
          <p:nvPr/>
        </p:nvSpPr>
        <p:spPr>
          <a:xfrm>
            <a:off x="4953000" y="2514600"/>
            <a:ext cx="838200" cy="609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>
                <a:latin typeface="Lucida Console" pitchFamily="49" charset="0"/>
              </a:rPr>
              <a:t>d</a:t>
            </a:r>
          </a:p>
          <a:p>
            <a:pPr algn="ctr"/>
            <a:r>
              <a:rPr lang="en-US" sz="1200" dirty="0" smtClean="0">
                <a:latin typeface="Lucida Console" pitchFamily="49" charset="0"/>
              </a:rPr>
              <a:t>(char)</a:t>
            </a:r>
            <a:endParaRPr lang="en-US" sz="1200" dirty="0">
              <a:latin typeface="Lucida Console" pitchFamily="49" charset="0"/>
            </a:endParaRPr>
          </a:p>
        </p:txBody>
      </p:sp>
      <p:sp>
        <p:nvSpPr>
          <p:cNvPr id="13" name="Rounded Rectangle 12"/>
          <p:cNvSpPr/>
          <p:nvPr/>
        </p:nvSpPr>
        <p:spPr>
          <a:xfrm>
            <a:off x="5867400" y="2514600"/>
            <a:ext cx="838200" cy="609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>
                <a:latin typeface="Lucida Console" pitchFamily="49" charset="0"/>
              </a:rPr>
              <a:t>o</a:t>
            </a:r>
          </a:p>
          <a:p>
            <a:pPr algn="ctr"/>
            <a:r>
              <a:rPr lang="en-US" sz="1200" dirty="0" smtClean="0">
                <a:latin typeface="Lucida Console" pitchFamily="49" charset="0"/>
              </a:rPr>
              <a:t>(char)</a:t>
            </a:r>
            <a:endParaRPr lang="en-US" sz="1200" dirty="0">
              <a:latin typeface="Lucida Console" pitchFamily="49" charset="0"/>
            </a:endParaRPr>
          </a:p>
        </p:txBody>
      </p:sp>
      <p:sp>
        <p:nvSpPr>
          <p:cNvPr id="14" name="Rounded Rectangle 13"/>
          <p:cNvSpPr/>
          <p:nvPr/>
        </p:nvSpPr>
        <p:spPr>
          <a:xfrm>
            <a:off x="6781800" y="2514600"/>
            <a:ext cx="838200" cy="609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>
                <a:latin typeface="Lucida Console" pitchFamily="49" charset="0"/>
              </a:rPr>
              <a:t>g</a:t>
            </a:r>
          </a:p>
          <a:p>
            <a:pPr algn="ctr"/>
            <a:r>
              <a:rPr lang="en-US" sz="1200" dirty="0" smtClean="0">
                <a:latin typeface="Lucida Console" pitchFamily="49" charset="0"/>
              </a:rPr>
              <a:t>(char)</a:t>
            </a:r>
            <a:endParaRPr lang="en-US" sz="1200" dirty="0">
              <a:latin typeface="Lucida Console" pitchFamily="49" charset="0"/>
            </a:endParaRPr>
          </a:p>
        </p:txBody>
      </p:sp>
      <p:sp>
        <p:nvSpPr>
          <p:cNvPr id="15" name="Rounded Rectangle 14"/>
          <p:cNvSpPr/>
          <p:nvPr/>
        </p:nvSpPr>
        <p:spPr>
          <a:xfrm>
            <a:off x="7696200" y="2514600"/>
            <a:ext cx="838200" cy="609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>
                <a:latin typeface="Lucida Console" pitchFamily="49" charset="0"/>
              </a:rPr>
              <a:t>NUL</a:t>
            </a:r>
          </a:p>
          <a:p>
            <a:pPr algn="ctr"/>
            <a:r>
              <a:rPr lang="en-US" sz="1200" dirty="0" smtClean="0">
                <a:latin typeface="Lucida Console" pitchFamily="49" charset="0"/>
              </a:rPr>
              <a:t>(char)</a:t>
            </a:r>
            <a:endParaRPr lang="en-US" sz="1200" dirty="0">
              <a:latin typeface="Lucida Console" pitchFamily="49" charset="0"/>
            </a:endParaRPr>
          </a:p>
        </p:txBody>
      </p:sp>
      <p:sp>
        <p:nvSpPr>
          <p:cNvPr id="16" name="Rounded Rectangle 15"/>
          <p:cNvSpPr/>
          <p:nvPr/>
        </p:nvSpPr>
        <p:spPr>
          <a:xfrm>
            <a:off x="7315200" y="3886200"/>
            <a:ext cx="838200" cy="609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dirty="0" smtClean="0">
              <a:latin typeface="Lucida Console" pitchFamily="49" charset="0"/>
            </a:endParaRPr>
          </a:p>
          <a:p>
            <a:pPr algn="ctr"/>
            <a:r>
              <a:rPr lang="en-US" sz="1200" dirty="0" smtClean="0">
                <a:latin typeface="Lucida Console" pitchFamily="49" charset="0"/>
              </a:rPr>
              <a:t>(char)</a:t>
            </a:r>
            <a:endParaRPr lang="en-US" sz="1200" dirty="0">
              <a:latin typeface="Lucida Console" pitchFamily="49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7086600" y="4419600"/>
            <a:ext cx="110799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Lucida Console" pitchFamily="49" charset="0"/>
              </a:rPr>
              <a:t>result</a:t>
            </a:r>
            <a:endParaRPr lang="en-US" sz="2000" dirty="0">
              <a:latin typeface="Lucida Console" pitchFamily="49" charset="0"/>
            </a:endParaRPr>
          </a:p>
        </p:txBody>
      </p:sp>
      <p:sp>
        <p:nvSpPr>
          <p:cNvPr id="18" name="Rounded Rectangle 17"/>
          <p:cNvSpPr/>
          <p:nvPr/>
        </p:nvSpPr>
        <p:spPr>
          <a:xfrm>
            <a:off x="7315200" y="3886200"/>
            <a:ext cx="838200" cy="609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>
                <a:solidFill>
                  <a:srgbClr val="FF0000"/>
                </a:solidFill>
                <a:latin typeface="Lucida Console" pitchFamily="49" charset="0"/>
              </a:rPr>
              <a:t>d</a:t>
            </a:r>
          </a:p>
          <a:p>
            <a:pPr algn="ctr"/>
            <a:r>
              <a:rPr lang="en-US" sz="1200" dirty="0" smtClean="0">
                <a:solidFill>
                  <a:srgbClr val="FF0000"/>
                </a:solidFill>
                <a:latin typeface="Lucida Console" pitchFamily="49" charset="0"/>
              </a:rPr>
              <a:t>(char)</a:t>
            </a:r>
            <a:endParaRPr lang="en-US" sz="1200" dirty="0">
              <a:solidFill>
                <a:srgbClr val="FF0000"/>
              </a:solidFill>
              <a:latin typeface="Lucida Console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mph" presetSubtype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indefinite"/>
                                        <p:tgtEl>
                                          <p:spTgt spid="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7" dur="indefinite"/>
                                        <p:tgtEl>
                                          <p:spTgt spid="6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7" presetClass="emph" presetSubtype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indefinite"/>
                                        <p:tgtEl>
                                          <p:spTgt spid="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0" dur="indefinite"/>
                                        <p:tgtEl>
                                          <p:spTgt spid="8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mph" presetSubtype="1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16" dur="indefinite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00"/>
                                        </p:clrVal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7" presetClass="emph" presetSubtype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indefinite"/>
                                        <p:tgtEl>
                                          <p:spTgt spid="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1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21" dur="indefinite"/>
                                        <p:tgtEl>
                                          <p:spTgt spid="6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7" presetClass="emph" presetSubtype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indefinite"/>
                                        <p:tgtEl>
                                          <p:spTgt spid="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1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24" dur="indefinite"/>
                                        <p:tgtEl>
                                          <p:spTgt spid="8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Address operator </a:t>
            </a:r>
            <a:r>
              <a:rPr lang="en-US" dirty="0" smtClean="0">
                <a:latin typeface="Lucida Console" pitchFamily="49" charset="0"/>
              </a:rPr>
              <a:t>&amp;</a:t>
            </a:r>
            <a:endParaRPr lang="en-US" dirty="0">
              <a:latin typeface="Lucida Console" pitchFamily="49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898648" y="6356350"/>
            <a:ext cx="3578352" cy="365760"/>
          </a:xfrm>
        </p:spPr>
        <p:txBody>
          <a:bodyPr/>
          <a:lstStyle/>
          <a:p>
            <a:r>
              <a:rPr lang="en-US" dirty="0" smtClean="0"/>
              <a:t>CS 3090: Safety Critical Programming in C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4ACAA-C07D-4D49-BB34-FCC94B4B114A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Instead of contents, returns the address</a:t>
            </a:r>
          </a:p>
          <a:p>
            <a:endParaRPr lang="en-US" dirty="0" smtClean="0"/>
          </a:p>
          <a:p>
            <a:pPr>
              <a:buNone/>
            </a:pPr>
            <a:r>
              <a:rPr lang="en-US" sz="2000" dirty="0" smtClean="0">
                <a:latin typeface="Lucida Console" pitchFamily="49" charset="0"/>
              </a:rPr>
              <a:t>char	*m = ″dog″,</a:t>
            </a:r>
          </a:p>
          <a:p>
            <a:pPr>
              <a:buNone/>
            </a:pPr>
            <a:r>
              <a:rPr lang="en-US" sz="2000" dirty="0" smtClean="0">
                <a:latin typeface="Lucida Console" pitchFamily="49" charset="0"/>
              </a:rPr>
              <a:t>		**pm = </a:t>
            </a:r>
            <a:r>
              <a:rPr lang="en-US" sz="2000" dirty="0" smtClean="0">
                <a:latin typeface="Lucida Console" pitchFamily="49" charset="0"/>
              </a:rPr>
              <a:t>&amp;m;</a:t>
            </a:r>
          </a:p>
          <a:p>
            <a:pPr>
              <a:buNone/>
            </a:pPr>
            <a:endParaRPr lang="en-US" sz="2000" dirty="0" smtClean="0">
              <a:latin typeface="Lucida Console" pitchFamily="49" charset="0"/>
            </a:endParaRPr>
          </a:p>
          <a:p>
            <a:pPr>
              <a:buNone/>
            </a:pPr>
            <a:endParaRPr lang="en-US" sz="2000" dirty="0" smtClean="0">
              <a:latin typeface="Lucida Console" pitchFamily="49" charset="0"/>
            </a:endParaRPr>
          </a:p>
          <a:p>
            <a:pPr>
              <a:buNone/>
            </a:pPr>
            <a:endParaRPr lang="en-US" sz="2000" dirty="0" smtClean="0">
              <a:latin typeface="Lucida Console" pitchFamily="49" charset="0"/>
            </a:endParaRPr>
          </a:p>
          <a:p>
            <a:pPr>
              <a:buNone/>
            </a:pPr>
            <a:endParaRPr lang="en-US" sz="2000" dirty="0" smtClean="0">
              <a:latin typeface="Lucida Console" pitchFamily="49" charset="0"/>
            </a:endParaRPr>
          </a:p>
          <a:p>
            <a:pPr>
              <a:buNone/>
            </a:pPr>
            <a:r>
              <a:rPr lang="en-US" sz="2000" dirty="0" smtClean="0">
                <a:latin typeface="Lucida Console" pitchFamily="49" charset="0"/>
              </a:rPr>
              <a:t>pm</a:t>
            </a:r>
            <a:r>
              <a:rPr lang="en-US" sz="2000" dirty="0" smtClean="0"/>
              <a:t> needs a value of type </a:t>
            </a:r>
            <a:r>
              <a:rPr lang="en-US" sz="2000" dirty="0" smtClean="0">
                <a:latin typeface="Lucida Console" pitchFamily="49" charset="0"/>
              </a:rPr>
              <a:t>char **</a:t>
            </a:r>
          </a:p>
          <a:p>
            <a:r>
              <a:rPr lang="en-US" sz="2000" dirty="0" smtClean="0"/>
              <a:t>Can we give it </a:t>
            </a:r>
            <a:r>
              <a:rPr lang="en-US" sz="2000" dirty="0" smtClean="0">
                <a:latin typeface="Lucida Console" pitchFamily="49" charset="0"/>
              </a:rPr>
              <a:t>*m</a:t>
            </a:r>
            <a:r>
              <a:rPr lang="en-US" sz="2000" dirty="0" smtClean="0"/>
              <a:t>? No – type is </a:t>
            </a:r>
            <a:r>
              <a:rPr lang="en-US" sz="2000" dirty="0" smtClean="0">
                <a:latin typeface="Lucida Console" pitchFamily="49" charset="0"/>
              </a:rPr>
              <a:t>char</a:t>
            </a:r>
          </a:p>
          <a:p>
            <a:r>
              <a:rPr lang="en-US" sz="2000" dirty="0" smtClean="0"/>
              <a:t>Can we give it </a:t>
            </a:r>
            <a:r>
              <a:rPr lang="en-US" sz="2000" dirty="0" smtClean="0">
                <a:latin typeface="Lucida Console" pitchFamily="49" charset="0"/>
              </a:rPr>
              <a:t>m</a:t>
            </a:r>
            <a:r>
              <a:rPr lang="en-US" sz="2000" dirty="0" smtClean="0"/>
              <a:t>? No – type is </a:t>
            </a:r>
            <a:r>
              <a:rPr lang="en-US" sz="2000" dirty="0" smtClean="0">
                <a:latin typeface="Lucida Console" pitchFamily="49" charset="0"/>
              </a:rPr>
              <a:t>char *</a:t>
            </a:r>
          </a:p>
          <a:p>
            <a:r>
              <a:rPr lang="en-US" sz="2000" dirty="0" smtClean="0">
                <a:latin typeface="Lucida Console" pitchFamily="49" charset="0"/>
              </a:rPr>
              <a:t>&amp;m</a:t>
            </a:r>
            <a:r>
              <a:rPr lang="en-US" sz="2000" dirty="0" smtClean="0"/>
              <a:t> gives it the right value – the </a:t>
            </a:r>
            <a:r>
              <a:rPr lang="en-US" sz="2000" i="1" dirty="0" smtClean="0"/>
              <a:t>address</a:t>
            </a:r>
            <a:r>
              <a:rPr lang="en-US" sz="2000" dirty="0" smtClean="0"/>
              <a:t> of a </a:t>
            </a:r>
            <a:r>
              <a:rPr lang="en-US" sz="2000" dirty="0" smtClean="0">
                <a:latin typeface="Lucida Console" pitchFamily="49" charset="0"/>
              </a:rPr>
              <a:t>char *</a:t>
            </a:r>
            <a:r>
              <a:rPr lang="en-US" sz="2000" dirty="0" smtClean="0"/>
              <a:t> value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5562600" y="3886200"/>
            <a:ext cx="990600" cy="609600"/>
          </a:xfrm>
          <a:prstGeom prst="roundRect">
            <a:avLst/>
          </a:prstGeom>
          <a:solidFill>
            <a:schemeClr val="bg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dirty="0" smtClean="0">
              <a:latin typeface="Lucida Console" pitchFamily="49" charset="0"/>
            </a:endParaRPr>
          </a:p>
          <a:p>
            <a:pPr algn="ctr"/>
            <a:r>
              <a:rPr lang="en-US" sz="1200" dirty="0" smtClean="0">
                <a:latin typeface="Lucida Console" pitchFamily="49" charset="0"/>
              </a:rPr>
              <a:t>(char *)</a:t>
            </a:r>
            <a:endParaRPr lang="en-US" sz="1200" dirty="0">
              <a:latin typeface="Lucida Console" pitchFamily="49" charset="0"/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7239000" y="4876800"/>
            <a:ext cx="1143000" cy="609600"/>
          </a:xfrm>
          <a:prstGeom prst="roundRect">
            <a:avLst/>
          </a:prstGeom>
          <a:solidFill>
            <a:schemeClr val="bg2">
              <a:lumMod val="2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dirty="0" smtClean="0">
              <a:latin typeface="Lucida Console" pitchFamily="49" charset="0"/>
            </a:endParaRPr>
          </a:p>
          <a:p>
            <a:pPr algn="ctr"/>
            <a:r>
              <a:rPr lang="en-US" sz="1200" dirty="0" smtClean="0">
                <a:latin typeface="Lucida Console" pitchFamily="49" charset="0"/>
              </a:rPr>
              <a:t>(char **)</a:t>
            </a:r>
            <a:endParaRPr lang="en-US" sz="1200" dirty="0">
              <a:latin typeface="Lucida Console" pitchFamily="49" charset="0"/>
            </a:endParaRPr>
          </a:p>
        </p:txBody>
      </p:sp>
      <p:cxnSp>
        <p:nvCxnSpPr>
          <p:cNvPr id="8" name="Curved Connector 7"/>
          <p:cNvCxnSpPr>
            <a:stCxn id="6" idx="0"/>
            <a:endCxn id="12" idx="2"/>
          </p:cNvCxnSpPr>
          <p:nvPr/>
        </p:nvCxnSpPr>
        <p:spPr>
          <a:xfrm rot="16200000" flipV="1">
            <a:off x="5334000" y="3162300"/>
            <a:ext cx="762000" cy="685800"/>
          </a:xfrm>
          <a:prstGeom prst="curvedConnector3">
            <a:avLst>
              <a:gd name="adj1" fmla="val 50000"/>
            </a:avLst>
          </a:prstGeom>
          <a:ln w="25400"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urved Connector 14"/>
          <p:cNvCxnSpPr>
            <a:stCxn id="7" idx="0"/>
            <a:endCxn id="6" idx="3"/>
          </p:cNvCxnSpPr>
          <p:nvPr/>
        </p:nvCxnSpPr>
        <p:spPr>
          <a:xfrm rot="16200000" flipV="1">
            <a:off x="6838950" y="3905250"/>
            <a:ext cx="685800" cy="1257300"/>
          </a:xfrm>
          <a:prstGeom prst="curvedConnector2">
            <a:avLst/>
          </a:prstGeom>
          <a:ln w="25400"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6214646" y="4419600"/>
            <a:ext cx="33855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Lucida Console" pitchFamily="49" charset="0"/>
              </a:rPr>
              <a:t>m</a:t>
            </a:r>
            <a:endParaRPr lang="en-US" sz="2000" dirty="0">
              <a:latin typeface="Lucida Console" pitchFamily="49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7965757" y="5410200"/>
            <a:ext cx="49244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Lucida Console" pitchFamily="49" charset="0"/>
              </a:rPr>
              <a:t>pm</a:t>
            </a:r>
            <a:endParaRPr lang="en-US" sz="2000" dirty="0">
              <a:latin typeface="Lucida Console" pitchFamily="49" charset="0"/>
            </a:endParaRPr>
          </a:p>
        </p:txBody>
      </p:sp>
      <p:sp>
        <p:nvSpPr>
          <p:cNvPr id="12" name="Rounded Rectangle 11"/>
          <p:cNvSpPr/>
          <p:nvPr/>
        </p:nvSpPr>
        <p:spPr>
          <a:xfrm>
            <a:off x="4953000" y="2514600"/>
            <a:ext cx="838200" cy="609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>
                <a:latin typeface="Lucida Console" pitchFamily="49" charset="0"/>
              </a:rPr>
              <a:t>d</a:t>
            </a:r>
          </a:p>
          <a:p>
            <a:pPr algn="ctr"/>
            <a:r>
              <a:rPr lang="en-US" sz="1200" dirty="0" smtClean="0">
                <a:latin typeface="Lucida Console" pitchFamily="49" charset="0"/>
              </a:rPr>
              <a:t>(char)</a:t>
            </a:r>
            <a:endParaRPr lang="en-US" sz="1200" dirty="0">
              <a:latin typeface="Lucida Console" pitchFamily="49" charset="0"/>
            </a:endParaRPr>
          </a:p>
        </p:txBody>
      </p:sp>
      <p:sp>
        <p:nvSpPr>
          <p:cNvPr id="13" name="Rounded Rectangle 12"/>
          <p:cNvSpPr/>
          <p:nvPr/>
        </p:nvSpPr>
        <p:spPr>
          <a:xfrm>
            <a:off x="5867400" y="2514600"/>
            <a:ext cx="838200" cy="609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>
                <a:latin typeface="Lucida Console" pitchFamily="49" charset="0"/>
              </a:rPr>
              <a:t>o</a:t>
            </a:r>
          </a:p>
          <a:p>
            <a:pPr algn="ctr"/>
            <a:r>
              <a:rPr lang="en-US" sz="1200" dirty="0" smtClean="0">
                <a:latin typeface="Lucida Console" pitchFamily="49" charset="0"/>
              </a:rPr>
              <a:t>(char)</a:t>
            </a:r>
            <a:endParaRPr lang="en-US" sz="1200" dirty="0">
              <a:latin typeface="Lucida Console" pitchFamily="49" charset="0"/>
            </a:endParaRPr>
          </a:p>
        </p:txBody>
      </p:sp>
      <p:sp>
        <p:nvSpPr>
          <p:cNvPr id="14" name="Rounded Rectangle 13"/>
          <p:cNvSpPr/>
          <p:nvPr/>
        </p:nvSpPr>
        <p:spPr>
          <a:xfrm>
            <a:off x="6781800" y="2514600"/>
            <a:ext cx="838200" cy="609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>
                <a:latin typeface="Lucida Console" pitchFamily="49" charset="0"/>
              </a:rPr>
              <a:t>g</a:t>
            </a:r>
          </a:p>
          <a:p>
            <a:pPr algn="ctr"/>
            <a:r>
              <a:rPr lang="en-US" sz="1200" dirty="0" smtClean="0">
                <a:latin typeface="Lucida Console" pitchFamily="49" charset="0"/>
              </a:rPr>
              <a:t>(char)</a:t>
            </a:r>
            <a:endParaRPr lang="en-US" sz="1200" dirty="0">
              <a:latin typeface="Lucida Console" pitchFamily="49" charset="0"/>
            </a:endParaRPr>
          </a:p>
        </p:txBody>
      </p:sp>
      <p:sp>
        <p:nvSpPr>
          <p:cNvPr id="15" name="Rounded Rectangle 14"/>
          <p:cNvSpPr/>
          <p:nvPr/>
        </p:nvSpPr>
        <p:spPr>
          <a:xfrm>
            <a:off x="7696200" y="2514600"/>
            <a:ext cx="838200" cy="609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>
                <a:latin typeface="Lucida Console" pitchFamily="49" charset="0"/>
              </a:rPr>
              <a:t>NUL</a:t>
            </a:r>
          </a:p>
          <a:p>
            <a:pPr algn="ctr"/>
            <a:r>
              <a:rPr lang="en-US" sz="1200" dirty="0" smtClean="0">
                <a:latin typeface="Lucida Console" pitchFamily="49" charset="0"/>
              </a:rPr>
              <a:t>(char)</a:t>
            </a:r>
            <a:endParaRPr lang="en-US" sz="1200" dirty="0">
              <a:latin typeface="Lucida Console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3" presetClass="emph" presetSubtype="1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8" dur="indefinite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00"/>
                                        </p:clrVal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7" presetClass="emph" presetSubtype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indefinite"/>
                                        <p:tgtEl>
                                          <p:spTgt spid="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5" dur="indefinite"/>
                                        <p:tgtEl>
                                          <p:spTgt spid="8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3" presetClass="emph" presetSubtype="1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17" dur="indefinite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bg1"/>
                                        </p:clrVal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7" presetClass="emph" presetSubtype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indefinite"/>
                                        <p:tgtEl>
                                          <p:spTgt spid="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24" dur="indefinite"/>
                                        <p:tgtEl>
                                          <p:spTgt spid="9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7" presetClass="emph" presetSubtype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indefinite"/>
                                        <p:tgtEl>
                                          <p:spTgt spid="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27" dur="indefinite"/>
                                        <p:tgtEl>
                                          <p:spTgt spid="8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2" grpId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latin typeface="+mn-lt"/>
              </a:rPr>
              <a:t>Pointer arithmetic</a:t>
            </a:r>
            <a:endParaRPr lang="en-US" dirty="0">
              <a:latin typeface="+mn-lt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898648" y="6356350"/>
            <a:ext cx="3578352" cy="365760"/>
          </a:xfrm>
        </p:spPr>
        <p:txBody>
          <a:bodyPr/>
          <a:lstStyle/>
          <a:p>
            <a:r>
              <a:rPr lang="en-US" dirty="0" smtClean="0"/>
              <a:t>CS 3090: Safety Critical Programming in C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4ACAA-C07D-4D49-BB34-FCC94B4B114A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C allows pointer values to be incremented by integer values</a:t>
            </a:r>
          </a:p>
          <a:p>
            <a:endParaRPr lang="en-US" dirty="0" smtClean="0"/>
          </a:p>
          <a:p>
            <a:pPr>
              <a:buNone/>
            </a:pPr>
            <a:r>
              <a:rPr lang="en-US" sz="2000" dirty="0" smtClean="0">
                <a:latin typeface="Lucida Console" pitchFamily="49" charset="0"/>
              </a:rPr>
              <a:t>char	*m = ″dog</a:t>
            </a:r>
            <a:r>
              <a:rPr lang="en-US" sz="2000" dirty="0" smtClean="0">
                <a:latin typeface="Lucida Console" pitchFamily="49" charset="0"/>
              </a:rPr>
              <a:t>″;</a:t>
            </a:r>
          </a:p>
          <a:p>
            <a:pPr>
              <a:buNone/>
            </a:pPr>
            <a:endParaRPr lang="en-US" sz="2000" dirty="0" smtClean="0">
              <a:latin typeface="Lucida Console" pitchFamily="49" charset="0"/>
            </a:endParaRPr>
          </a:p>
          <a:p>
            <a:pPr>
              <a:buNone/>
            </a:pPr>
            <a:r>
              <a:rPr lang="en-US" sz="2000" dirty="0" smtClean="0">
                <a:latin typeface="Lucida Console" pitchFamily="49" charset="0"/>
              </a:rPr>
              <a:t>char result = *(m + 1);</a:t>
            </a:r>
          </a:p>
          <a:p>
            <a:pPr>
              <a:buNone/>
            </a:pPr>
            <a:endParaRPr lang="en-US" sz="2000" dirty="0" smtClean="0">
              <a:latin typeface="Lucida Console" pitchFamily="49" charset="0"/>
            </a:endParaRPr>
          </a:p>
          <a:p>
            <a:pPr>
              <a:buNone/>
            </a:pPr>
            <a:endParaRPr lang="en-US" sz="2000" dirty="0" smtClean="0">
              <a:latin typeface="Lucida Console" pitchFamily="49" charset="0"/>
            </a:endParaRPr>
          </a:p>
          <a:p>
            <a:pPr>
              <a:buNone/>
            </a:pPr>
            <a:endParaRPr lang="en-US" sz="2000" dirty="0" smtClean="0">
              <a:latin typeface="Lucida Console" pitchFamily="49" charset="0"/>
            </a:endParaRPr>
          </a:p>
          <a:p>
            <a:pPr>
              <a:buNone/>
            </a:pPr>
            <a:r>
              <a:rPr lang="en-US" sz="2000" dirty="0" smtClean="0">
                <a:latin typeface="Lucida Console" pitchFamily="49" charset="0"/>
              </a:rPr>
              <a:t>m</a:t>
            </a:r>
            <a:r>
              <a:rPr lang="en-US" sz="2000" dirty="0" smtClean="0"/>
              <a:t> gives an address of a </a:t>
            </a:r>
            <a:r>
              <a:rPr lang="en-US" sz="2000" dirty="0" smtClean="0">
                <a:latin typeface="Lucida Console" pitchFamily="49" charset="0"/>
              </a:rPr>
              <a:t>char</a:t>
            </a:r>
          </a:p>
          <a:p>
            <a:pPr>
              <a:buNone/>
            </a:pPr>
            <a:r>
              <a:rPr lang="en-US" sz="2000" dirty="0" smtClean="0">
                <a:latin typeface="Lucida Console" pitchFamily="49" charset="0"/>
              </a:rPr>
              <a:t>(m + 1)</a:t>
            </a:r>
            <a:r>
              <a:rPr lang="en-US" sz="2000" dirty="0" smtClean="0"/>
              <a:t> </a:t>
            </a:r>
            <a:r>
              <a:rPr lang="en-US" sz="2000" dirty="0" smtClean="0"/>
              <a:t>gives </a:t>
            </a:r>
            <a:r>
              <a:rPr lang="en-US" sz="2000" dirty="0" smtClean="0"/>
              <a:t>the </a:t>
            </a:r>
            <a:r>
              <a:rPr lang="en-US" sz="2000" dirty="0" smtClean="0">
                <a:latin typeface="Lucida Console" pitchFamily="49" charset="0"/>
              </a:rPr>
              <a:t>char</a:t>
            </a:r>
            <a:r>
              <a:rPr lang="en-US" sz="2000" dirty="0" smtClean="0"/>
              <a:t> one byte higher </a:t>
            </a:r>
            <a:endParaRPr lang="en-US" sz="2000" dirty="0" smtClean="0">
              <a:latin typeface="Lucida Console" pitchFamily="49" charset="0"/>
            </a:endParaRPr>
          </a:p>
          <a:p>
            <a:pPr>
              <a:buNone/>
            </a:pPr>
            <a:r>
              <a:rPr lang="en-US" sz="2000" dirty="0" smtClean="0">
                <a:latin typeface="Lucida Console" pitchFamily="49" charset="0"/>
              </a:rPr>
              <a:t>*(m + 1)</a:t>
            </a:r>
            <a:r>
              <a:rPr lang="en-US" sz="2000" dirty="0" smtClean="0"/>
              <a:t> instructs us to take the contents of that address</a:t>
            </a:r>
          </a:p>
          <a:p>
            <a:pPr>
              <a:buNone/>
            </a:pPr>
            <a:r>
              <a:rPr lang="en-US" sz="2000" dirty="0" smtClean="0">
                <a:latin typeface="Lucida Console" pitchFamily="49" charset="0"/>
              </a:rPr>
              <a:t>result</a:t>
            </a:r>
            <a:r>
              <a:rPr lang="en-US" sz="2000" dirty="0" smtClean="0"/>
              <a:t> gets the value </a:t>
            </a:r>
            <a:r>
              <a:rPr lang="en-US" sz="2000" dirty="0" smtClean="0">
                <a:latin typeface="Lucida Console" pitchFamily="49" charset="0"/>
              </a:rPr>
              <a:t>′o′</a:t>
            </a:r>
            <a:endParaRPr lang="en-US" sz="2000" dirty="0" smtClean="0">
              <a:latin typeface="Lucida Console" pitchFamily="49" charset="0"/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5562600" y="3886200"/>
            <a:ext cx="990600" cy="609600"/>
          </a:xfrm>
          <a:prstGeom prst="roundRect">
            <a:avLst/>
          </a:prstGeom>
          <a:solidFill>
            <a:schemeClr val="bg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dirty="0" smtClean="0">
              <a:latin typeface="Lucida Console" pitchFamily="49" charset="0"/>
            </a:endParaRPr>
          </a:p>
          <a:p>
            <a:pPr algn="ctr"/>
            <a:r>
              <a:rPr lang="en-US" sz="1200" dirty="0" smtClean="0">
                <a:latin typeface="Lucida Console" pitchFamily="49" charset="0"/>
              </a:rPr>
              <a:t>(char *)</a:t>
            </a:r>
            <a:endParaRPr lang="en-US" sz="1200" dirty="0">
              <a:latin typeface="Lucida Console" pitchFamily="49" charset="0"/>
            </a:endParaRPr>
          </a:p>
        </p:txBody>
      </p:sp>
      <p:cxnSp>
        <p:nvCxnSpPr>
          <p:cNvPr id="8" name="Curved Connector 7"/>
          <p:cNvCxnSpPr>
            <a:stCxn id="6" idx="0"/>
            <a:endCxn id="12" idx="2"/>
          </p:cNvCxnSpPr>
          <p:nvPr/>
        </p:nvCxnSpPr>
        <p:spPr>
          <a:xfrm rot="16200000" flipV="1">
            <a:off x="5334000" y="3162300"/>
            <a:ext cx="762000" cy="685800"/>
          </a:xfrm>
          <a:prstGeom prst="curvedConnector3">
            <a:avLst>
              <a:gd name="adj1" fmla="val 50000"/>
            </a:avLst>
          </a:prstGeom>
          <a:ln w="25400"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6214646" y="4419600"/>
            <a:ext cx="33855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Lucida Console" pitchFamily="49" charset="0"/>
              </a:rPr>
              <a:t>m</a:t>
            </a:r>
            <a:endParaRPr lang="en-US" sz="2000" dirty="0">
              <a:latin typeface="Lucida Console" pitchFamily="49" charset="0"/>
            </a:endParaRPr>
          </a:p>
        </p:txBody>
      </p:sp>
      <p:sp>
        <p:nvSpPr>
          <p:cNvPr id="12" name="Rounded Rectangle 11"/>
          <p:cNvSpPr/>
          <p:nvPr/>
        </p:nvSpPr>
        <p:spPr>
          <a:xfrm>
            <a:off x="4953000" y="2514600"/>
            <a:ext cx="838200" cy="609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>
                <a:latin typeface="Lucida Console" pitchFamily="49" charset="0"/>
              </a:rPr>
              <a:t>d</a:t>
            </a:r>
          </a:p>
          <a:p>
            <a:pPr algn="ctr"/>
            <a:r>
              <a:rPr lang="en-US" sz="1200" dirty="0" smtClean="0">
                <a:latin typeface="Lucida Console" pitchFamily="49" charset="0"/>
              </a:rPr>
              <a:t>(char)</a:t>
            </a:r>
            <a:endParaRPr lang="en-US" sz="1200" dirty="0">
              <a:latin typeface="Lucida Console" pitchFamily="49" charset="0"/>
            </a:endParaRPr>
          </a:p>
        </p:txBody>
      </p:sp>
      <p:sp>
        <p:nvSpPr>
          <p:cNvPr id="13" name="Rounded Rectangle 12"/>
          <p:cNvSpPr/>
          <p:nvPr/>
        </p:nvSpPr>
        <p:spPr>
          <a:xfrm>
            <a:off x="5867400" y="2514600"/>
            <a:ext cx="838200" cy="609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>
                <a:latin typeface="Lucida Console" pitchFamily="49" charset="0"/>
              </a:rPr>
              <a:t>o</a:t>
            </a:r>
          </a:p>
          <a:p>
            <a:pPr algn="ctr"/>
            <a:r>
              <a:rPr lang="en-US" sz="1200" dirty="0" smtClean="0">
                <a:latin typeface="Lucida Console" pitchFamily="49" charset="0"/>
              </a:rPr>
              <a:t>(char)</a:t>
            </a:r>
            <a:endParaRPr lang="en-US" sz="1200" dirty="0">
              <a:latin typeface="Lucida Console" pitchFamily="49" charset="0"/>
            </a:endParaRPr>
          </a:p>
        </p:txBody>
      </p:sp>
      <p:sp>
        <p:nvSpPr>
          <p:cNvPr id="14" name="Rounded Rectangle 13"/>
          <p:cNvSpPr/>
          <p:nvPr/>
        </p:nvSpPr>
        <p:spPr>
          <a:xfrm>
            <a:off x="6781800" y="2514600"/>
            <a:ext cx="838200" cy="609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>
                <a:latin typeface="Lucida Console" pitchFamily="49" charset="0"/>
              </a:rPr>
              <a:t>g</a:t>
            </a:r>
          </a:p>
          <a:p>
            <a:pPr algn="ctr"/>
            <a:r>
              <a:rPr lang="en-US" sz="1200" dirty="0" smtClean="0">
                <a:latin typeface="Lucida Console" pitchFamily="49" charset="0"/>
              </a:rPr>
              <a:t>(char)</a:t>
            </a:r>
            <a:endParaRPr lang="en-US" sz="1200" dirty="0">
              <a:latin typeface="Lucida Console" pitchFamily="49" charset="0"/>
            </a:endParaRPr>
          </a:p>
        </p:txBody>
      </p:sp>
      <p:sp>
        <p:nvSpPr>
          <p:cNvPr id="15" name="Rounded Rectangle 14"/>
          <p:cNvSpPr/>
          <p:nvPr/>
        </p:nvSpPr>
        <p:spPr>
          <a:xfrm>
            <a:off x="7696200" y="2514600"/>
            <a:ext cx="838200" cy="609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>
                <a:latin typeface="Lucida Console" pitchFamily="49" charset="0"/>
              </a:rPr>
              <a:t>NUL</a:t>
            </a:r>
          </a:p>
          <a:p>
            <a:pPr algn="ctr"/>
            <a:r>
              <a:rPr lang="en-US" sz="1200" dirty="0" smtClean="0">
                <a:latin typeface="Lucida Console" pitchFamily="49" charset="0"/>
              </a:rPr>
              <a:t>(char)</a:t>
            </a:r>
            <a:endParaRPr lang="en-US" sz="1200" dirty="0">
              <a:latin typeface="Lucida Console" pitchFamily="49" charset="0"/>
            </a:endParaRPr>
          </a:p>
        </p:txBody>
      </p:sp>
      <p:sp>
        <p:nvSpPr>
          <p:cNvPr id="16" name="Rounded Rectangle 15"/>
          <p:cNvSpPr/>
          <p:nvPr/>
        </p:nvSpPr>
        <p:spPr>
          <a:xfrm>
            <a:off x="7315200" y="3886200"/>
            <a:ext cx="838200" cy="609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dirty="0" smtClean="0">
              <a:latin typeface="Lucida Console" pitchFamily="49" charset="0"/>
            </a:endParaRPr>
          </a:p>
          <a:p>
            <a:pPr algn="ctr"/>
            <a:r>
              <a:rPr lang="en-US" sz="1200" dirty="0" smtClean="0">
                <a:latin typeface="Lucida Console" pitchFamily="49" charset="0"/>
              </a:rPr>
              <a:t>(char)</a:t>
            </a:r>
            <a:endParaRPr lang="en-US" sz="1200" dirty="0">
              <a:latin typeface="Lucida Console" pitchFamily="49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7086600" y="4419600"/>
            <a:ext cx="110799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Lucida Console" pitchFamily="49" charset="0"/>
              </a:rPr>
              <a:t>result</a:t>
            </a:r>
            <a:endParaRPr lang="en-US" sz="2000" dirty="0">
              <a:latin typeface="Lucida Console" pitchFamily="49" charset="0"/>
            </a:endParaRPr>
          </a:p>
        </p:txBody>
      </p:sp>
      <p:sp>
        <p:nvSpPr>
          <p:cNvPr id="18" name="Rounded Rectangle 17"/>
          <p:cNvSpPr/>
          <p:nvPr/>
        </p:nvSpPr>
        <p:spPr>
          <a:xfrm>
            <a:off x="7315200" y="3886200"/>
            <a:ext cx="838200" cy="609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>
                <a:solidFill>
                  <a:srgbClr val="FF0000"/>
                </a:solidFill>
                <a:latin typeface="Lucida Console" pitchFamily="49" charset="0"/>
              </a:rPr>
              <a:t>o</a:t>
            </a:r>
            <a:endParaRPr lang="en-US" sz="2000" dirty="0" smtClean="0">
              <a:solidFill>
                <a:srgbClr val="FF0000"/>
              </a:solidFill>
              <a:latin typeface="Lucida Console" pitchFamily="49" charset="0"/>
            </a:endParaRPr>
          </a:p>
          <a:p>
            <a:pPr algn="ctr"/>
            <a:r>
              <a:rPr lang="en-US" sz="1200" dirty="0" smtClean="0">
                <a:solidFill>
                  <a:srgbClr val="FF0000"/>
                </a:solidFill>
                <a:latin typeface="Lucida Console" pitchFamily="49" charset="0"/>
              </a:rPr>
              <a:t>(char)</a:t>
            </a:r>
            <a:endParaRPr lang="en-US" sz="1200" dirty="0">
              <a:solidFill>
                <a:srgbClr val="FF0000"/>
              </a:solidFill>
              <a:latin typeface="Lucida Console" pitchFamily="49" charset="0"/>
            </a:endParaRPr>
          </a:p>
        </p:txBody>
      </p:sp>
      <p:cxnSp>
        <p:nvCxnSpPr>
          <p:cNvPr id="19" name="Curved Connector 18"/>
          <p:cNvCxnSpPr>
            <a:stCxn id="12" idx="2"/>
            <a:endCxn id="13" idx="2"/>
          </p:cNvCxnSpPr>
          <p:nvPr/>
        </p:nvCxnSpPr>
        <p:spPr>
          <a:xfrm rot="16200000" flipH="1">
            <a:off x="5829300" y="2667000"/>
            <a:ext cx="1588" cy="914400"/>
          </a:xfrm>
          <a:prstGeom prst="curvedConnector3">
            <a:avLst>
              <a:gd name="adj1" fmla="val 14395466"/>
            </a:avLst>
          </a:prstGeom>
          <a:ln w="25400">
            <a:solidFill>
              <a:srgbClr val="FF0000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mph" presetSubtype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indefinite"/>
                                        <p:tgtEl>
                                          <p:spTgt spid="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7" dur="indefinite"/>
                                        <p:tgtEl>
                                          <p:spTgt spid="6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7" presetClass="emph" presetSubtype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indefinite"/>
                                        <p:tgtEl>
                                          <p:spTgt spid="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0" dur="indefinite"/>
                                        <p:tgtEl>
                                          <p:spTgt spid="8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7" presetClass="emph" presetSubtype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indefinite"/>
                                        <p:tgtEl>
                                          <p:spTgt spid="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1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21" dur="indefinite"/>
                                        <p:tgtEl>
                                          <p:spTgt spid="6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7" presetClass="emph" presetSubtype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indefinite"/>
                                        <p:tgtEl>
                                          <p:spTgt spid="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1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24" dur="indefinite"/>
                                        <p:tgtEl>
                                          <p:spTgt spid="8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7" presetClass="emph" presetSubtype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indefinite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1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31" dur="indefinite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3" presetClass="emph" presetSubtype="1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33" dur="indefinite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00"/>
                                        </p:clrVal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3" presetClass="emph" presetSubtype="1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41" dur="indefinite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bg1"/>
                                        </p:clrVal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3" grpId="1"/>
      <p:bldP spid="18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latin typeface="+mn-lt"/>
              </a:rPr>
              <a:t>Pointer arithmetic</a:t>
            </a:r>
            <a:endParaRPr lang="en-US" dirty="0">
              <a:latin typeface="+mn-lt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898648" y="6356350"/>
            <a:ext cx="3578352" cy="365760"/>
          </a:xfrm>
        </p:spPr>
        <p:txBody>
          <a:bodyPr/>
          <a:lstStyle/>
          <a:p>
            <a:r>
              <a:rPr lang="en-US" dirty="0" smtClean="0"/>
              <a:t>CS 3090: Safety Critical Programming in C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4ACAA-C07D-4D49-BB34-FCC94B4B114A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 slightly more complex example:</a:t>
            </a:r>
          </a:p>
          <a:p>
            <a:endParaRPr lang="en-US" dirty="0" smtClean="0"/>
          </a:p>
          <a:p>
            <a:pPr>
              <a:buNone/>
            </a:pPr>
            <a:r>
              <a:rPr lang="en-US" sz="2000" dirty="0" smtClean="0">
                <a:latin typeface="Lucida Console" pitchFamily="49" charset="0"/>
              </a:rPr>
              <a:t>char	*m = ″dog</a:t>
            </a:r>
            <a:r>
              <a:rPr lang="en-US" sz="2000" dirty="0" smtClean="0">
                <a:latin typeface="Lucida Console" pitchFamily="49" charset="0"/>
              </a:rPr>
              <a:t>″;</a:t>
            </a:r>
          </a:p>
          <a:p>
            <a:pPr>
              <a:buNone/>
            </a:pPr>
            <a:endParaRPr lang="en-US" sz="2000" dirty="0" smtClean="0">
              <a:latin typeface="Lucida Console" pitchFamily="49" charset="0"/>
            </a:endParaRPr>
          </a:p>
          <a:p>
            <a:pPr>
              <a:buNone/>
            </a:pPr>
            <a:r>
              <a:rPr lang="en-US" sz="2000" dirty="0" smtClean="0">
                <a:latin typeface="Lucida Console" pitchFamily="49" charset="0"/>
              </a:rPr>
              <a:t>char result = *++m;</a:t>
            </a:r>
          </a:p>
          <a:p>
            <a:pPr>
              <a:buNone/>
            </a:pPr>
            <a:endParaRPr lang="en-US" sz="2000" dirty="0" smtClean="0">
              <a:latin typeface="Lucida Console" pitchFamily="49" charset="0"/>
            </a:endParaRPr>
          </a:p>
          <a:p>
            <a:pPr>
              <a:buNone/>
            </a:pPr>
            <a:endParaRPr lang="en-US" sz="2000" dirty="0" smtClean="0">
              <a:latin typeface="Lucida Console" pitchFamily="49" charset="0"/>
            </a:endParaRPr>
          </a:p>
          <a:p>
            <a:pPr>
              <a:buNone/>
            </a:pPr>
            <a:r>
              <a:rPr lang="en-US" sz="2000" dirty="0" smtClean="0">
                <a:latin typeface="Lucida Console" pitchFamily="49" charset="0"/>
              </a:rPr>
              <a:t>m</a:t>
            </a:r>
            <a:r>
              <a:rPr lang="en-US" sz="2000" dirty="0" smtClean="0"/>
              <a:t> gives an address of a </a:t>
            </a:r>
            <a:r>
              <a:rPr lang="en-US" sz="2000" dirty="0" smtClean="0">
                <a:latin typeface="Lucida Console" pitchFamily="49" charset="0"/>
              </a:rPr>
              <a:t>char</a:t>
            </a:r>
          </a:p>
          <a:p>
            <a:pPr>
              <a:buNone/>
            </a:pPr>
            <a:r>
              <a:rPr lang="en-US" sz="2000" dirty="0" smtClean="0">
                <a:latin typeface="Lucida Console" pitchFamily="49" charset="0"/>
              </a:rPr>
              <a:t>++m</a:t>
            </a:r>
            <a:r>
              <a:rPr lang="en-US" sz="2000" dirty="0" smtClean="0"/>
              <a:t> changes m, to the address one byte higher,</a:t>
            </a:r>
          </a:p>
          <a:p>
            <a:pPr>
              <a:buNone/>
            </a:pPr>
            <a:r>
              <a:rPr lang="en-US" sz="2000" dirty="0" smtClean="0"/>
              <a:t>	</a:t>
            </a:r>
            <a:r>
              <a:rPr lang="en-US" sz="2000" dirty="0" smtClean="0"/>
              <a:t>and returns the new address</a:t>
            </a:r>
            <a:endParaRPr lang="en-US" sz="2000" dirty="0" smtClean="0">
              <a:latin typeface="Lucida Console" pitchFamily="49" charset="0"/>
            </a:endParaRPr>
          </a:p>
          <a:p>
            <a:pPr>
              <a:buNone/>
            </a:pPr>
            <a:r>
              <a:rPr lang="en-US" sz="2000" dirty="0" smtClean="0">
                <a:latin typeface="Lucida Console" pitchFamily="49" charset="0"/>
              </a:rPr>
              <a:t>*++m</a:t>
            </a:r>
            <a:r>
              <a:rPr lang="en-US" sz="2000" dirty="0" smtClean="0"/>
              <a:t> instructs us to take the contents of that location</a:t>
            </a:r>
          </a:p>
          <a:p>
            <a:pPr>
              <a:buNone/>
            </a:pPr>
            <a:r>
              <a:rPr lang="en-US" sz="2000" dirty="0" smtClean="0">
                <a:latin typeface="Lucida Console" pitchFamily="49" charset="0"/>
              </a:rPr>
              <a:t>result</a:t>
            </a:r>
            <a:r>
              <a:rPr lang="en-US" sz="2000" dirty="0" smtClean="0"/>
              <a:t> gets the value </a:t>
            </a:r>
            <a:r>
              <a:rPr lang="en-US" sz="2000" dirty="0" smtClean="0">
                <a:latin typeface="Lucida Console" pitchFamily="49" charset="0"/>
              </a:rPr>
              <a:t>′o′</a:t>
            </a:r>
            <a:endParaRPr lang="en-US" sz="2000" dirty="0" smtClean="0">
              <a:latin typeface="Lucida Console" pitchFamily="49" charset="0"/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5562600" y="3886200"/>
            <a:ext cx="990600" cy="609600"/>
          </a:xfrm>
          <a:prstGeom prst="roundRect">
            <a:avLst/>
          </a:prstGeom>
          <a:solidFill>
            <a:schemeClr val="bg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dirty="0" smtClean="0">
              <a:latin typeface="Lucida Console" pitchFamily="49" charset="0"/>
            </a:endParaRPr>
          </a:p>
          <a:p>
            <a:pPr algn="ctr"/>
            <a:r>
              <a:rPr lang="en-US" sz="1200" dirty="0" smtClean="0">
                <a:latin typeface="Lucida Console" pitchFamily="49" charset="0"/>
              </a:rPr>
              <a:t>(char *)</a:t>
            </a:r>
            <a:endParaRPr lang="en-US" sz="1200" dirty="0">
              <a:latin typeface="Lucida Console" pitchFamily="49" charset="0"/>
            </a:endParaRPr>
          </a:p>
        </p:txBody>
      </p:sp>
      <p:cxnSp>
        <p:nvCxnSpPr>
          <p:cNvPr id="8" name="Curved Connector 7"/>
          <p:cNvCxnSpPr>
            <a:stCxn id="6" idx="0"/>
            <a:endCxn id="12" idx="2"/>
          </p:cNvCxnSpPr>
          <p:nvPr/>
        </p:nvCxnSpPr>
        <p:spPr>
          <a:xfrm rot="16200000" flipV="1">
            <a:off x="5334000" y="3162300"/>
            <a:ext cx="762000" cy="685800"/>
          </a:xfrm>
          <a:prstGeom prst="curvedConnector3">
            <a:avLst>
              <a:gd name="adj1" fmla="val 50000"/>
            </a:avLst>
          </a:prstGeom>
          <a:ln w="25400"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6214646" y="4419600"/>
            <a:ext cx="33855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Lucida Console" pitchFamily="49" charset="0"/>
              </a:rPr>
              <a:t>m</a:t>
            </a:r>
            <a:endParaRPr lang="en-US" sz="2000" dirty="0">
              <a:latin typeface="Lucida Console" pitchFamily="49" charset="0"/>
            </a:endParaRPr>
          </a:p>
        </p:txBody>
      </p:sp>
      <p:sp>
        <p:nvSpPr>
          <p:cNvPr id="12" name="Rounded Rectangle 11"/>
          <p:cNvSpPr/>
          <p:nvPr/>
        </p:nvSpPr>
        <p:spPr>
          <a:xfrm>
            <a:off x="4953000" y="2514600"/>
            <a:ext cx="838200" cy="609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>
                <a:latin typeface="Lucida Console" pitchFamily="49" charset="0"/>
              </a:rPr>
              <a:t>d</a:t>
            </a:r>
          </a:p>
          <a:p>
            <a:pPr algn="ctr"/>
            <a:r>
              <a:rPr lang="en-US" sz="1200" dirty="0" smtClean="0">
                <a:latin typeface="Lucida Console" pitchFamily="49" charset="0"/>
              </a:rPr>
              <a:t>(char)</a:t>
            </a:r>
            <a:endParaRPr lang="en-US" sz="1200" dirty="0">
              <a:latin typeface="Lucida Console" pitchFamily="49" charset="0"/>
            </a:endParaRPr>
          </a:p>
        </p:txBody>
      </p:sp>
      <p:sp>
        <p:nvSpPr>
          <p:cNvPr id="13" name="Rounded Rectangle 12"/>
          <p:cNvSpPr/>
          <p:nvPr/>
        </p:nvSpPr>
        <p:spPr>
          <a:xfrm>
            <a:off x="5867400" y="2514600"/>
            <a:ext cx="838200" cy="609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>
                <a:latin typeface="Lucida Console" pitchFamily="49" charset="0"/>
              </a:rPr>
              <a:t>o</a:t>
            </a:r>
          </a:p>
          <a:p>
            <a:pPr algn="ctr"/>
            <a:r>
              <a:rPr lang="en-US" sz="1200" dirty="0" smtClean="0">
                <a:latin typeface="Lucida Console" pitchFamily="49" charset="0"/>
              </a:rPr>
              <a:t>(char)</a:t>
            </a:r>
            <a:endParaRPr lang="en-US" sz="1200" dirty="0">
              <a:latin typeface="Lucida Console" pitchFamily="49" charset="0"/>
            </a:endParaRPr>
          </a:p>
        </p:txBody>
      </p:sp>
      <p:sp>
        <p:nvSpPr>
          <p:cNvPr id="14" name="Rounded Rectangle 13"/>
          <p:cNvSpPr/>
          <p:nvPr/>
        </p:nvSpPr>
        <p:spPr>
          <a:xfrm>
            <a:off x="6781800" y="2514600"/>
            <a:ext cx="838200" cy="609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>
                <a:latin typeface="Lucida Console" pitchFamily="49" charset="0"/>
              </a:rPr>
              <a:t>g</a:t>
            </a:r>
          </a:p>
          <a:p>
            <a:pPr algn="ctr"/>
            <a:r>
              <a:rPr lang="en-US" sz="1200" dirty="0" smtClean="0">
                <a:latin typeface="Lucida Console" pitchFamily="49" charset="0"/>
              </a:rPr>
              <a:t>(char)</a:t>
            </a:r>
            <a:endParaRPr lang="en-US" sz="1200" dirty="0">
              <a:latin typeface="Lucida Console" pitchFamily="49" charset="0"/>
            </a:endParaRPr>
          </a:p>
        </p:txBody>
      </p:sp>
      <p:sp>
        <p:nvSpPr>
          <p:cNvPr id="15" name="Rounded Rectangle 14"/>
          <p:cNvSpPr/>
          <p:nvPr/>
        </p:nvSpPr>
        <p:spPr>
          <a:xfrm>
            <a:off x="7696200" y="2514600"/>
            <a:ext cx="838200" cy="609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>
                <a:latin typeface="Lucida Console" pitchFamily="49" charset="0"/>
              </a:rPr>
              <a:t>NUL</a:t>
            </a:r>
          </a:p>
          <a:p>
            <a:pPr algn="ctr"/>
            <a:r>
              <a:rPr lang="en-US" sz="1200" dirty="0" smtClean="0">
                <a:latin typeface="Lucida Console" pitchFamily="49" charset="0"/>
              </a:rPr>
              <a:t>(char)</a:t>
            </a:r>
            <a:endParaRPr lang="en-US" sz="1200" dirty="0">
              <a:latin typeface="Lucida Console" pitchFamily="49" charset="0"/>
            </a:endParaRPr>
          </a:p>
        </p:txBody>
      </p:sp>
      <p:sp>
        <p:nvSpPr>
          <p:cNvPr id="16" name="Rounded Rectangle 15"/>
          <p:cNvSpPr/>
          <p:nvPr/>
        </p:nvSpPr>
        <p:spPr>
          <a:xfrm>
            <a:off x="7315200" y="3886200"/>
            <a:ext cx="838200" cy="609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dirty="0" smtClean="0">
              <a:latin typeface="Lucida Console" pitchFamily="49" charset="0"/>
            </a:endParaRPr>
          </a:p>
          <a:p>
            <a:pPr algn="ctr"/>
            <a:r>
              <a:rPr lang="en-US" sz="1200" dirty="0" smtClean="0">
                <a:latin typeface="Lucida Console" pitchFamily="49" charset="0"/>
              </a:rPr>
              <a:t>(char)</a:t>
            </a:r>
            <a:endParaRPr lang="en-US" sz="1200" dirty="0">
              <a:latin typeface="Lucida Console" pitchFamily="49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7086600" y="4419600"/>
            <a:ext cx="110799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Lucida Console" pitchFamily="49" charset="0"/>
              </a:rPr>
              <a:t>result</a:t>
            </a:r>
            <a:endParaRPr lang="en-US" sz="2000" dirty="0">
              <a:latin typeface="Lucida Console" pitchFamily="49" charset="0"/>
            </a:endParaRPr>
          </a:p>
        </p:txBody>
      </p:sp>
      <p:sp>
        <p:nvSpPr>
          <p:cNvPr id="18" name="Rounded Rectangle 17"/>
          <p:cNvSpPr/>
          <p:nvPr/>
        </p:nvSpPr>
        <p:spPr>
          <a:xfrm>
            <a:off x="7315200" y="3886200"/>
            <a:ext cx="838200" cy="609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>
                <a:solidFill>
                  <a:srgbClr val="FF0000"/>
                </a:solidFill>
                <a:latin typeface="Lucida Console" pitchFamily="49" charset="0"/>
              </a:rPr>
              <a:t>o</a:t>
            </a:r>
            <a:endParaRPr lang="en-US" sz="2000" dirty="0" smtClean="0">
              <a:solidFill>
                <a:srgbClr val="FF0000"/>
              </a:solidFill>
              <a:latin typeface="Lucida Console" pitchFamily="49" charset="0"/>
            </a:endParaRPr>
          </a:p>
          <a:p>
            <a:pPr algn="ctr"/>
            <a:r>
              <a:rPr lang="en-US" sz="1200" dirty="0" smtClean="0">
                <a:solidFill>
                  <a:srgbClr val="FF0000"/>
                </a:solidFill>
                <a:latin typeface="Lucida Console" pitchFamily="49" charset="0"/>
              </a:rPr>
              <a:t>(char)</a:t>
            </a:r>
            <a:endParaRPr lang="en-US" sz="1200" dirty="0">
              <a:solidFill>
                <a:srgbClr val="FF0000"/>
              </a:solidFill>
              <a:latin typeface="Lucida Console" pitchFamily="49" charset="0"/>
            </a:endParaRPr>
          </a:p>
        </p:txBody>
      </p:sp>
      <p:cxnSp>
        <p:nvCxnSpPr>
          <p:cNvPr id="19" name="Curved Connector 18"/>
          <p:cNvCxnSpPr>
            <a:stCxn id="6" idx="0"/>
            <a:endCxn id="13" idx="2"/>
          </p:cNvCxnSpPr>
          <p:nvPr/>
        </p:nvCxnSpPr>
        <p:spPr>
          <a:xfrm rot="5400000" flipH="1" flipV="1">
            <a:off x="5791200" y="3390900"/>
            <a:ext cx="762000" cy="228600"/>
          </a:xfrm>
          <a:prstGeom prst="curvedConnector3">
            <a:avLst>
              <a:gd name="adj1" fmla="val 50000"/>
            </a:avLst>
          </a:prstGeom>
          <a:ln w="25400">
            <a:solidFill>
              <a:srgbClr val="FF0000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mph" presetSubtype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indefinite"/>
                                        <p:tgtEl>
                                          <p:spTgt spid="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7" dur="indefinite"/>
                                        <p:tgtEl>
                                          <p:spTgt spid="6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7" presetClass="emph" presetSubtype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indefinite"/>
                                        <p:tgtEl>
                                          <p:spTgt spid="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0" dur="indefinite"/>
                                        <p:tgtEl>
                                          <p:spTgt spid="8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7" presetClass="emph" presetSubtype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indefinite"/>
                                        <p:tgtEl>
                                          <p:spTgt spid="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1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29" dur="indefinite"/>
                                        <p:tgtEl>
                                          <p:spTgt spid="6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7" presetClass="emph" presetSubtype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indefinite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1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32" dur="indefinite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3" presetClass="emph" presetSubtype="1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34" dur="indefinite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00"/>
                                        </p:clrVal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3" presetClass="emph" presetSubtype="1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42" dur="indefinite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bg1"/>
                                        </p:clrVal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3" grpId="1"/>
      <p:bldP spid="18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gin">
  <a:themeElements>
    <a:clrScheme name="Origin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Origin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rigin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>
    <a:spDef>
      <a:spPr>
        <a:solidFill>
          <a:schemeClr val="accent2"/>
        </a:solidFill>
      </a:spPr>
      <a:bodyPr rtlCol="0" anchor="ctr"/>
      <a:lstStyle>
        <a:defPPr algn="ctr">
          <a:defRPr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25400">
          <a:tailEnd type="arrow" w="lg" len="med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12841</TotalTime>
  <Words>1282</Words>
  <Application>Microsoft Office PowerPoint</Application>
  <PresentationFormat>On-screen Show (4:3)</PresentationFormat>
  <Paragraphs>392</Paragraphs>
  <Slides>16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Origin</vt:lpstr>
      <vt:lpstr>C pointers</vt:lpstr>
      <vt:lpstr>Review of pointers</vt:lpstr>
      <vt:lpstr>Review of pointer variables</vt:lpstr>
      <vt:lpstr>Following a “garbage” pointer</vt:lpstr>
      <vt:lpstr>How can you test whether a pointer points to something meaningful?</vt:lpstr>
      <vt:lpstr>Indirection operator *</vt:lpstr>
      <vt:lpstr>Address operator &amp;</vt:lpstr>
      <vt:lpstr>Pointer arithmetic</vt:lpstr>
      <vt:lpstr>Pointer arithmetic</vt:lpstr>
      <vt:lpstr>Pointer arithmetic</vt:lpstr>
      <vt:lpstr>Example: initializing an array</vt:lpstr>
      <vt:lpstr>A note on assignment: Rvalues vs. Lvalues</vt:lpstr>
      <vt:lpstr>A note on assignment: Rvalues vs. Lvalues</vt:lpstr>
      <vt:lpstr>Example: strcpy “string copy”</vt:lpstr>
      <vt:lpstr>Example: strcpy “string copy”</vt:lpstr>
      <vt:lpstr>Pointer subtraction and relational operations</vt:lpstr>
    </vt:vector>
  </TitlesOfParts>
  <Company>Utility Muffin Research Kitchen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Software Safety Basics</dc:title>
  <dc:creator>Charles Wallace</dc:creator>
  <cp:lastModifiedBy>Charles Wallace</cp:lastModifiedBy>
  <cp:revision>293</cp:revision>
  <dcterms:created xsi:type="dcterms:W3CDTF">2007-06-13T23:23:09Z</dcterms:created>
  <dcterms:modified xsi:type="dcterms:W3CDTF">2007-06-25T21:28:47Z</dcterms:modified>
</cp:coreProperties>
</file>