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0"/>
  </p:notesMasterIdLst>
  <p:sldIdLst>
    <p:sldId id="256" r:id="rId2"/>
    <p:sldId id="257" r:id="rId3"/>
    <p:sldId id="260" r:id="rId4"/>
    <p:sldId id="261" r:id="rId5"/>
    <p:sldId id="262" r:id="rId6"/>
    <p:sldId id="263" r:id="rId7"/>
    <p:sldId id="264" r:id="rId8"/>
    <p:sldId id="265" r:id="rId9"/>
    <p:sldId id="266" r:id="rId10"/>
    <p:sldId id="267" r:id="rId11"/>
    <p:sldId id="287" r:id="rId12"/>
    <p:sldId id="288" r:id="rId13"/>
    <p:sldId id="289" r:id="rId14"/>
    <p:sldId id="290" r:id="rId15"/>
    <p:sldId id="291" r:id="rId16"/>
    <p:sldId id="268" r:id="rId17"/>
    <p:sldId id="269" r:id="rId18"/>
    <p:sldId id="270" r:id="rId19"/>
    <p:sldId id="271" r:id="rId20"/>
    <p:sldId id="281" r:id="rId21"/>
    <p:sldId id="272" r:id="rId22"/>
    <p:sldId id="282" r:id="rId23"/>
    <p:sldId id="283" r:id="rId24"/>
    <p:sldId id="286" r:id="rId25"/>
    <p:sldId id="285" r:id="rId26"/>
    <p:sldId id="258" r:id="rId27"/>
    <p:sldId id="280" r:id="rId28"/>
    <p:sldId id="27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08" y="-19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8ECBC4-3B55-45D3-BA84-3FAB044F9D31}"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n-US"/>
        </a:p>
      </dgm:t>
    </dgm:pt>
    <dgm:pt modelId="{20DC090E-2DF4-4D5D-B8A9-253CAC53CB5C}">
      <dgm:prSet phldrT="[Text]"/>
      <dgm:spPr>
        <a:solidFill>
          <a:schemeClr val="accent2"/>
        </a:solidFill>
      </dgm:spPr>
      <dgm:t>
        <a:bodyPr/>
        <a:lstStyle/>
        <a:p>
          <a:r>
            <a:rPr lang="en-US" dirty="0" smtClean="0"/>
            <a:t>Unexpectedly large values encountered during alignment of “inertial platform”</a:t>
          </a:r>
          <a:endParaRPr lang="en-US" dirty="0"/>
        </a:p>
      </dgm:t>
    </dgm:pt>
    <dgm:pt modelId="{0F96B00E-F42D-4632-B8C2-56E57F98F1FA}" type="parTrans" cxnId="{8A61767E-8831-4247-B928-13B4EA456879}">
      <dgm:prSet/>
      <dgm:spPr/>
      <dgm:t>
        <a:bodyPr/>
        <a:lstStyle/>
        <a:p>
          <a:endParaRPr lang="en-US"/>
        </a:p>
      </dgm:t>
    </dgm:pt>
    <dgm:pt modelId="{286E5371-FC8E-40AF-8922-2003A639A09F}" type="sibTrans" cxnId="{8A61767E-8831-4247-B928-13B4EA456879}">
      <dgm:prSet/>
      <dgm:spPr/>
      <dgm:t>
        <a:bodyPr/>
        <a:lstStyle/>
        <a:p>
          <a:endParaRPr lang="en-US"/>
        </a:p>
      </dgm:t>
    </dgm:pt>
    <dgm:pt modelId="{B2F17ED1-BF54-4114-A475-BFFD1E33C050}">
      <dgm:prSet phldrT="[Text]"/>
      <dgm:spPr>
        <a:solidFill>
          <a:schemeClr val="accent2"/>
        </a:solidFill>
      </dgm:spPr>
      <dgm:t>
        <a:bodyPr/>
        <a:lstStyle/>
        <a:p>
          <a:r>
            <a:rPr lang="en-US" dirty="0" smtClean="0"/>
            <a:t>Attempt to convert overly large 64-bit value into a 16-bit value</a:t>
          </a:r>
          <a:endParaRPr lang="en-US" dirty="0"/>
        </a:p>
      </dgm:t>
    </dgm:pt>
    <dgm:pt modelId="{EED06216-4EFE-4F3A-91E4-215803417846}" type="parTrans" cxnId="{827F060F-AE1A-4531-9832-3DADD8DB78E3}">
      <dgm:prSet/>
      <dgm:spPr/>
      <dgm:t>
        <a:bodyPr/>
        <a:lstStyle/>
        <a:p>
          <a:endParaRPr lang="en-US"/>
        </a:p>
      </dgm:t>
    </dgm:pt>
    <dgm:pt modelId="{2B6CDEFC-5599-4585-A526-91202C36B79E}" type="sibTrans" cxnId="{827F060F-AE1A-4531-9832-3DADD8DB78E3}">
      <dgm:prSet/>
      <dgm:spPr/>
      <dgm:t>
        <a:bodyPr/>
        <a:lstStyle/>
        <a:p>
          <a:endParaRPr lang="en-US"/>
        </a:p>
      </dgm:t>
    </dgm:pt>
    <dgm:pt modelId="{B5FDAD67-BF8D-4C82-9412-B502CE965104}">
      <dgm:prSet phldrT="[Text]"/>
      <dgm:spPr>
        <a:solidFill>
          <a:schemeClr val="accent2"/>
        </a:solidFill>
      </dgm:spPr>
      <dgm:t>
        <a:bodyPr/>
        <a:lstStyle/>
        <a:p>
          <a:r>
            <a:rPr lang="en-US" dirty="0" smtClean="0"/>
            <a:t>Software exception</a:t>
          </a:r>
          <a:endParaRPr lang="en-US" dirty="0"/>
        </a:p>
      </dgm:t>
    </dgm:pt>
    <dgm:pt modelId="{1641F78B-2DA1-4BEA-BA65-9D91B5074A7B}" type="parTrans" cxnId="{30E1216E-63FA-4A19-91FD-2D9D007F3D53}">
      <dgm:prSet/>
      <dgm:spPr/>
      <dgm:t>
        <a:bodyPr/>
        <a:lstStyle/>
        <a:p>
          <a:endParaRPr lang="en-US"/>
        </a:p>
      </dgm:t>
    </dgm:pt>
    <dgm:pt modelId="{CA3A4F09-237C-4764-9222-C0193B7E2605}" type="sibTrans" cxnId="{30E1216E-63FA-4A19-91FD-2D9D007F3D53}">
      <dgm:prSet/>
      <dgm:spPr/>
      <dgm:t>
        <a:bodyPr/>
        <a:lstStyle/>
        <a:p>
          <a:endParaRPr lang="en-US"/>
        </a:p>
      </dgm:t>
    </dgm:pt>
    <dgm:pt modelId="{B489A5AD-9F21-4202-AA10-7A25C9BCB3B2}">
      <dgm:prSet phldrT="[Text]"/>
      <dgm:spPr>
        <a:solidFill>
          <a:schemeClr val="accent2"/>
        </a:solidFill>
      </dgm:spPr>
      <dgm:t>
        <a:bodyPr/>
        <a:lstStyle/>
        <a:p>
          <a:r>
            <a:rPr lang="en-US" dirty="0" smtClean="0"/>
            <a:t>Guidance system (hardware) shutdown</a:t>
          </a:r>
          <a:endParaRPr lang="en-US" dirty="0"/>
        </a:p>
      </dgm:t>
    </dgm:pt>
    <dgm:pt modelId="{55B8A3EB-7B97-4CB3-8C43-DFD12BC6B441}" type="parTrans" cxnId="{04E00179-C8D1-4A18-BF47-7EBDB5E1B970}">
      <dgm:prSet/>
      <dgm:spPr/>
      <dgm:t>
        <a:bodyPr/>
        <a:lstStyle/>
        <a:p>
          <a:endParaRPr lang="en-US"/>
        </a:p>
      </dgm:t>
    </dgm:pt>
    <dgm:pt modelId="{CFA0FBA1-04A4-421D-AF20-9BF41E0AF7C5}" type="sibTrans" cxnId="{04E00179-C8D1-4A18-BF47-7EBDB5E1B970}">
      <dgm:prSet/>
      <dgm:spPr/>
      <dgm:t>
        <a:bodyPr/>
        <a:lstStyle/>
        <a:p>
          <a:endParaRPr lang="en-US"/>
        </a:p>
      </dgm:t>
    </dgm:pt>
    <dgm:pt modelId="{F9229FE9-610F-402D-B0A4-A27EBE58E8AD}" type="pres">
      <dgm:prSet presAssocID="{488ECBC4-3B55-45D3-BA84-3FAB044F9D31}" presName="diagram" presStyleCnt="0">
        <dgm:presLayoutVars>
          <dgm:dir/>
          <dgm:resizeHandles val="exact"/>
        </dgm:presLayoutVars>
      </dgm:prSet>
      <dgm:spPr/>
      <dgm:t>
        <a:bodyPr/>
        <a:lstStyle/>
        <a:p>
          <a:endParaRPr lang="en-US"/>
        </a:p>
      </dgm:t>
    </dgm:pt>
    <dgm:pt modelId="{F5E3BD15-0EA0-4224-8278-894510B7F35C}" type="pres">
      <dgm:prSet presAssocID="{20DC090E-2DF4-4D5D-B8A9-253CAC53CB5C}" presName="node" presStyleLbl="node1" presStyleIdx="0" presStyleCnt="4" custScaleX="227873" custLinFactX="-73405" custLinFactNeighborX="-100000" custLinFactNeighborY="-66">
        <dgm:presLayoutVars>
          <dgm:bulletEnabled val="1"/>
        </dgm:presLayoutVars>
      </dgm:prSet>
      <dgm:spPr/>
      <dgm:t>
        <a:bodyPr/>
        <a:lstStyle/>
        <a:p>
          <a:endParaRPr lang="en-US"/>
        </a:p>
      </dgm:t>
    </dgm:pt>
    <dgm:pt modelId="{3C5874DE-0644-4E56-9FC2-99FFAF4AF33C}" type="pres">
      <dgm:prSet presAssocID="{286E5371-FC8E-40AF-8922-2003A639A09F}" presName="sibTrans" presStyleLbl="sibTrans2D1" presStyleIdx="0" presStyleCnt="3"/>
      <dgm:spPr/>
      <dgm:t>
        <a:bodyPr/>
        <a:lstStyle/>
        <a:p>
          <a:endParaRPr lang="en-US"/>
        </a:p>
      </dgm:t>
    </dgm:pt>
    <dgm:pt modelId="{F6731CB0-FF58-44D9-9610-2F3CBD907D1B}" type="pres">
      <dgm:prSet presAssocID="{286E5371-FC8E-40AF-8922-2003A639A09F}" presName="connectorText" presStyleLbl="sibTrans2D1" presStyleIdx="0" presStyleCnt="3"/>
      <dgm:spPr/>
      <dgm:t>
        <a:bodyPr/>
        <a:lstStyle/>
        <a:p>
          <a:endParaRPr lang="en-US"/>
        </a:p>
      </dgm:t>
    </dgm:pt>
    <dgm:pt modelId="{B764830E-6CD2-40E1-B78C-39EE41A5CDDA}" type="pres">
      <dgm:prSet presAssocID="{B2F17ED1-BF54-4114-A475-BFFD1E33C050}" presName="node" presStyleLbl="node1" presStyleIdx="1" presStyleCnt="4" custScaleX="292149" custLinFactX="-41335" custLinFactNeighborX="-100000" custLinFactNeighborY="-16135">
        <dgm:presLayoutVars>
          <dgm:bulletEnabled val="1"/>
        </dgm:presLayoutVars>
      </dgm:prSet>
      <dgm:spPr/>
      <dgm:t>
        <a:bodyPr/>
        <a:lstStyle/>
        <a:p>
          <a:endParaRPr lang="en-US"/>
        </a:p>
      </dgm:t>
    </dgm:pt>
    <dgm:pt modelId="{ADB06480-9042-4A32-9B19-57C1EAF1D308}" type="pres">
      <dgm:prSet presAssocID="{2B6CDEFC-5599-4585-A526-91202C36B79E}" presName="sibTrans" presStyleLbl="sibTrans2D1" presStyleIdx="1" presStyleCnt="3"/>
      <dgm:spPr/>
      <dgm:t>
        <a:bodyPr/>
        <a:lstStyle/>
        <a:p>
          <a:endParaRPr lang="en-US"/>
        </a:p>
      </dgm:t>
    </dgm:pt>
    <dgm:pt modelId="{6188A5A7-A498-4B64-9250-753E6DFF526A}" type="pres">
      <dgm:prSet presAssocID="{2B6CDEFC-5599-4585-A526-91202C36B79E}" presName="connectorText" presStyleLbl="sibTrans2D1" presStyleIdx="1" presStyleCnt="3"/>
      <dgm:spPr/>
      <dgm:t>
        <a:bodyPr/>
        <a:lstStyle/>
        <a:p>
          <a:endParaRPr lang="en-US"/>
        </a:p>
      </dgm:t>
    </dgm:pt>
    <dgm:pt modelId="{94191786-08BD-4C34-9C83-81360E1E9225}" type="pres">
      <dgm:prSet presAssocID="{B5FDAD67-BF8D-4C82-9412-B502CE965104}" presName="node" presStyleLbl="node1" presStyleIdx="2" presStyleCnt="4" custLinFactY="39641" custLinFactNeighborX="97788" custLinFactNeighborY="100000">
        <dgm:presLayoutVars>
          <dgm:bulletEnabled val="1"/>
        </dgm:presLayoutVars>
      </dgm:prSet>
      <dgm:spPr/>
      <dgm:t>
        <a:bodyPr/>
        <a:lstStyle/>
        <a:p>
          <a:endParaRPr lang="en-US"/>
        </a:p>
      </dgm:t>
    </dgm:pt>
    <dgm:pt modelId="{60E99FAA-687C-4272-A827-59940B339321}" type="pres">
      <dgm:prSet presAssocID="{CA3A4F09-237C-4764-9222-C0193B7E2605}" presName="sibTrans" presStyleLbl="sibTrans2D1" presStyleIdx="2" presStyleCnt="3"/>
      <dgm:spPr/>
      <dgm:t>
        <a:bodyPr/>
        <a:lstStyle/>
        <a:p>
          <a:endParaRPr lang="en-US"/>
        </a:p>
      </dgm:t>
    </dgm:pt>
    <dgm:pt modelId="{92F5E832-3715-45B5-971F-FCA006CAB1E0}" type="pres">
      <dgm:prSet presAssocID="{CA3A4F09-237C-4764-9222-C0193B7E2605}" presName="connectorText" presStyleLbl="sibTrans2D1" presStyleIdx="2" presStyleCnt="3"/>
      <dgm:spPr/>
      <dgm:t>
        <a:bodyPr/>
        <a:lstStyle/>
        <a:p>
          <a:endParaRPr lang="en-US"/>
        </a:p>
      </dgm:t>
    </dgm:pt>
    <dgm:pt modelId="{8D1B0C6A-4FEC-4B96-B36F-C2BC9A4610F8}" type="pres">
      <dgm:prSet presAssocID="{B489A5AD-9F21-4202-AA10-7A25C9BCB3B2}" presName="node" presStyleLbl="node1" presStyleIdx="3" presStyleCnt="4" custScaleX="165020" custLinFactX="100000" custLinFactNeighborX="144082" custLinFactNeighborY="-27026">
        <dgm:presLayoutVars>
          <dgm:bulletEnabled val="1"/>
        </dgm:presLayoutVars>
      </dgm:prSet>
      <dgm:spPr/>
      <dgm:t>
        <a:bodyPr/>
        <a:lstStyle/>
        <a:p>
          <a:endParaRPr lang="en-US"/>
        </a:p>
      </dgm:t>
    </dgm:pt>
  </dgm:ptLst>
  <dgm:cxnLst>
    <dgm:cxn modelId="{438CA391-B7C4-4F6F-A95C-F4907A7EB8CC}" type="presOf" srcId="{2B6CDEFC-5599-4585-A526-91202C36B79E}" destId="{ADB06480-9042-4A32-9B19-57C1EAF1D308}" srcOrd="0" destOrd="0" presId="urn:microsoft.com/office/officeart/2005/8/layout/process5"/>
    <dgm:cxn modelId="{7F5981C0-1D7F-4C3E-A36D-88EC03E8D372}" type="presOf" srcId="{488ECBC4-3B55-45D3-BA84-3FAB044F9D31}" destId="{F9229FE9-610F-402D-B0A4-A27EBE58E8AD}" srcOrd="0" destOrd="0" presId="urn:microsoft.com/office/officeart/2005/8/layout/process5"/>
    <dgm:cxn modelId="{2FE434FE-525A-4D2D-863C-A0824B7D3644}" type="presOf" srcId="{286E5371-FC8E-40AF-8922-2003A639A09F}" destId="{3C5874DE-0644-4E56-9FC2-99FFAF4AF33C}" srcOrd="0" destOrd="0" presId="urn:microsoft.com/office/officeart/2005/8/layout/process5"/>
    <dgm:cxn modelId="{71482583-7EDF-45AE-9628-FE2ED44B451A}" type="presOf" srcId="{B5FDAD67-BF8D-4C82-9412-B502CE965104}" destId="{94191786-08BD-4C34-9C83-81360E1E9225}" srcOrd="0" destOrd="0" presId="urn:microsoft.com/office/officeart/2005/8/layout/process5"/>
    <dgm:cxn modelId="{0725FEC4-236D-4244-B9C0-DDF8C4C290A1}" type="presOf" srcId="{B2F17ED1-BF54-4114-A475-BFFD1E33C050}" destId="{B764830E-6CD2-40E1-B78C-39EE41A5CDDA}" srcOrd="0" destOrd="0" presId="urn:microsoft.com/office/officeart/2005/8/layout/process5"/>
    <dgm:cxn modelId="{6180F95A-C1AA-48C1-9D71-09B0B5FDF890}" type="presOf" srcId="{20DC090E-2DF4-4D5D-B8A9-253CAC53CB5C}" destId="{F5E3BD15-0EA0-4224-8278-894510B7F35C}" srcOrd="0" destOrd="0" presId="urn:microsoft.com/office/officeart/2005/8/layout/process5"/>
    <dgm:cxn modelId="{6427E0AD-0070-40BA-A1CA-336F88F72170}" type="presOf" srcId="{CA3A4F09-237C-4764-9222-C0193B7E2605}" destId="{60E99FAA-687C-4272-A827-59940B339321}" srcOrd="0" destOrd="0" presId="urn:microsoft.com/office/officeart/2005/8/layout/process5"/>
    <dgm:cxn modelId="{7018DE98-6050-4E29-B2B9-16BEA55F178B}" type="presOf" srcId="{B489A5AD-9F21-4202-AA10-7A25C9BCB3B2}" destId="{8D1B0C6A-4FEC-4B96-B36F-C2BC9A4610F8}" srcOrd="0" destOrd="0" presId="urn:microsoft.com/office/officeart/2005/8/layout/process5"/>
    <dgm:cxn modelId="{30E1216E-63FA-4A19-91FD-2D9D007F3D53}" srcId="{488ECBC4-3B55-45D3-BA84-3FAB044F9D31}" destId="{B5FDAD67-BF8D-4C82-9412-B502CE965104}" srcOrd="2" destOrd="0" parTransId="{1641F78B-2DA1-4BEA-BA65-9D91B5074A7B}" sibTransId="{CA3A4F09-237C-4764-9222-C0193B7E2605}"/>
    <dgm:cxn modelId="{374C9A33-932A-406A-BB00-3F04C2AFB5EE}" type="presOf" srcId="{CA3A4F09-237C-4764-9222-C0193B7E2605}" destId="{92F5E832-3715-45B5-971F-FCA006CAB1E0}" srcOrd="1" destOrd="0" presId="urn:microsoft.com/office/officeart/2005/8/layout/process5"/>
    <dgm:cxn modelId="{3A8EC450-EB0B-429A-BC3E-2E3C17F4B661}" type="presOf" srcId="{286E5371-FC8E-40AF-8922-2003A639A09F}" destId="{F6731CB0-FF58-44D9-9610-2F3CBD907D1B}" srcOrd="1" destOrd="0" presId="urn:microsoft.com/office/officeart/2005/8/layout/process5"/>
    <dgm:cxn modelId="{827F060F-AE1A-4531-9832-3DADD8DB78E3}" srcId="{488ECBC4-3B55-45D3-BA84-3FAB044F9D31}" destId="{B2F17ED1-BF54-4114-A475-BFFD1E33C050}" srcOrd="1" destOrd="0" parTransId="{EED06216-4EFE-4F3A-91E4-215803417846}" sibTransId="{2B6CDEFC-5599-4585-A526-91202C36B79E}"/>
    <dgm:cxn modelId="{04E00179-C8D1-4A18-BF47-7EBDB5E1B970}" srcId="{488ECBC4-3B55-45D3-BA84-3FAB044F9D31}" destId="{B489A5AD-9F21-4202-AA10-7A25C9BCB3B2}" srcOrd="3" destOrd="0" parTransId="{55B8A3EB-7B97-4CB3-8C43-DFD12BC6B441}" sibTransId="{CFA0FBA1-04A4-421D-AF20-9BF41E0AF7C5}"/>
    <dgm:cxn modelId="{5E7A4AFE-6D32-4913-9B86-EA1F271EA35B}" type="presOf" srcId="{2B6CDEFC-5599-4585-A526-91202C36B79E}" destId="{6188A5A7-A498-4B64-9250-753E6DFF526A}" srcOrd="1" destOrd="0" presId="urn:microsoft.com/office/officeart/2005/8/layout/process5"/>
    <dgm:cxn modelId="{8A61767E-8831-4247-B928-13B4EA456879}" srcId="{488ECBC4-3B55-45D3-BA84-3FAB044F9D31}" destId="{20DC090E-2DF4-4D5D-B8A9-253CAC53CB5C}" srcOrd="0" destOrd="0" parTransId="{0F96B00E-F42D-4632-B8C2-56E57F98F1FA}" sibTransId="{286E5371-FC8E-40AF-8922-2003A639A09F}"/>
    <dgm:cxn modelId="{9433EAD1-6458-48DB-8E3C-931FDF0AD966}" type="presParOf" srcId="{F9229FE9-610F-402D-B0A4-A27EBE58E8AD}" destId="{F5E3BD15-0EA0-4224-8278-894510B7F35C}" srcOrd="0" destOrd="0" presId="urn:microsoft.com/office/officeart/2005/8/layout/process5"/>
    <dgm:cxn modelId="{6E93D10E-F694-4F5F-9BE8-BFAB320FE71D}" type="presParOf" srcId="{F9229FE9-610F-402D-B0A4-A27EBE58E8AD}" destId="{3C5874DE-0644-4E56-9FC2-99FFAF4AF33C}" srcOrd="1" destOrd="0" presId="urn:microsoft.com/office/officeart/2005/8/layout/process5"/>
    <dgm:cxn modelId="{4C8B0097-0AAC-4F3B-A854-53EBDE88BB2A}" type="presParOf" srcId="{3C5874DE-0644-4E56-9FC2-99FFAF4AF33C}" destId="{F6731CB0-FF58-44D9-9610-2F3CBD907D1B}" srcOrd="0" destOrd="0" presId="urn:microsoft.com/office/officeart/2005/8/layout/process5"/>
    <dgm:cxn modelId="{43F6C847-5016-4425-AB3E-0D12F29C1FEF}" type="presParOf" srcId="{F9229FE9-610F-402D-B0A4-A27EBE58E8AD}" destId="{B764830E-6CD2-40E1-B78C-39EE41A5CDDA}" srcOrd="2" destOrd="0" presId="urn:microsoft.com/office/officeart/2005/8/layout/process5"/>
    <dgm:cxn modelId="{F8264E2A-FCB5-4C3E-A1EC-9A781C1666A0}" type="presParOf" srcId="{F9229FE9-610F-402D-B0A4-A27EBE58E8AD}" destId="{ADB06480-9042-4A32-9B19-57C1EAF1D308}" srcOrd="3" destOrd="0" presId="urn:microsoft.com/office/officeart/2005/8/layout/process5"/>
    <dgm:cxn modelId="{9EDDBDB1-47C5-4F42-A744-498E5769F0B1}" type="presParOf" srcId="{ADB06480-9042-4A32-9B19-57C1EAF1D308}" destId="{6188A5A7-A498-4B64-9250-753E6DFF526A}" srcOrd="0" destOrd="0" presId="urn:microsoft.com/office/officeart/2005/8/layout/process5"/>
    <dgm:cxn modelId="{BC2BD757-DD48-4C29-BA48-A74E18E31FBA}" type="presParOf" srcId="{F9229FE9-610F-402D-B0A4-A27EBE58E8AD}" destId="{94191786-08BD-4C34-9C83-81360E1E9225}" srcOrd="4" destOrd="0" presId="urn:microsoft.com/office/officeart/2005/8/layout/process5"/>
    <dgm:cxn modelId="{9431B061-C220-4494-9488-941580934367}" type="presParOf" srcId="{F9229FE9-610F-402D-B0A4-A27EBE58E8AD}" destId="{60E99FAA-687C-4272-A827-59940B339321}" srcOrd="5" destOrd="0" presId="urn:microsoft.com/office/officeart/2005/8/layout/process5"/>
    <dgm:cxn modelId="{E18F1E4A-55A2-42B7-A92F-9C33416C051C}" type="presParOf" srcId="{60E99FAA-687C-4272-A827-59940B339321}" destId="{92F5E832-3715-45B5-971F-FCA006CAB1E0}" srcOrd="0" destOrd="0" presId="urn:microsoft.com/office/officeart/2005/8/layout/process5"/>
    <dgm:cxn modelId="{7F97DC6B-8778-40CC-842D-1EC0D5083AF2}" type="presParOf" srcId="{F9229FE9-610F-402D-B0A4-A27EBE58E8AD}" destId="{8D1B0C6A-4FEC-4B96-B36F-C2BC9A4610F8}" srcOrd="6" destOrd="0" presId="urn:microsoft.com/office/officeart/2005/8/layout/process5"/>
  </dgm:cxnLst>
  <dgm:bg/>
  <dgm:whole/>
</dgm:dataModel>
</file>

<file path=ppt/diagrams/data2.xml><?xml version="1.0" encoding="utf-8"?>
<dgm:dataModel xmlns:dgm="http://schemas.openxmlformats.org/drawingml/2006/diagram" xmlns:a="http://schemas.openxmlformats.org/drawingml/2006/main">
  <dgm:ptLst>
    <dgm:pt modelId="{50F131DB-C1BB-484E-A30F-922CA74E0F35}" type="doc">
      <dgm:prSet loTypeId="urn:microsoft.com/office/officeart/2005/8/layout/process2" loCatId="process" qsTypeId="urn:microsoft.com/office/officeart/2005/8/quickstyle/simple1" qsCatId="simple" csTypeId="urn:microsoft.com/office/officeart/2005/8/colors/accent1_2" csCatId="accent1" phldr="1"/>
      <dgm:spPr/>
    </dgm:pt>
    <dgm:pt modelId="{79C3CD1D-971C-4988-AF1D-1A8D674D4603}">
      <dgm:prSet phldrT="[Text]"/>
      <dgm:spPr>
        <a:solidFill>
          <a:schemeClr val="accent2"/>
        </a:solidFill>
      </dgm:spPr>
      <dgm:t>
        <a:bodyPr/>
        <a:lstStyle/>
        <a:p>
          <a:r>
            <a:rPr lang="en-US" b="1" dirty="0" smtClean="0">
              <a:solidFill>
                <a:srgbClr val="7030A0"/>
              </a:solidFill>
            </a:rPr>
            <a:t>Fault</a:t>
          </a:r>
          <a:r>
            <a:rPr lang="en-US" dirty="0" smtClean="0"/>
            <a:t>: cause of error</a:t>
          </a:r>
        </a:p>
        <a:p>
          <a:r>
            <a:rPr lang="en-US" dirty="0" smtClean="0"/>
            <a:t>- Misinterpreted software requirements</a:t>
          </a:r>
        </a:p>
        <a:p>
          <a:r>
            <a:rPr lang="en-US" dirty="0" smtClean="0"/>
            <a:t>- Code defects: code doesn’t implement required behavior</a:t>
          </a:r>
          <a:endParaRPr lang="en-US" dirty="0"/>
        </a:p>
      </dgm:t>
    </dgm:pt>
    <dgm:pt modelId="{C7820756-D084-450B-BBCC-6EEE38000EDA}" type="parTrans" cxnId="{087CEABE-05D3-404A-9002-9806042D4954}">
      <dgm:prSet/>
      <dgm:spPr/>
      <dgm:t>
        <a:bodyPr/>
        <a:lstStyle/>
        <a:p>
          <a:endParaRPr lang="en-US"/>
        </a:p>
      </dgm:t>
    </dgm:pt>
    <dgm:pt modelId="{E4623F76-D715-42BE-957B-FAF1C76CDF0C}" type="sibTrans" cxnId="{087CEABE-05D3-404A-9002-9806042D4954}">
      <dgm:prSet/>
      <dgm:spPr/>
      <dgm:t>
        <a:bodyPr/>
        <a:lstStyle/>
        <a:p>
          <a:endParaRPr lang="en-US"/>
        </a:p>
      </dgm:t>
    </dgm:pt>
    <dgm:pt modelId="{650B07ED-5477-424C-8DC7-21E29DA9B2CA}">
      <dgm:prSet phldrT="[Text]"/>
      <dgm:spPr>
        <a:solidFill>
          <a:schemeClr val="accent2"/>
        </a:solidFill>
      </dgm:spPr>
      <dgm:t>
        <a:bodyPr/>
        <a:lstStyle/>
        <a:p>
          <a:r>
            <a:rPr lang="en-US" b="1" dirty="0" smtClean="0">
              <a:solidFill>
                <a:srgbClr val="7030A0"/>
              </a:solidFill>
            </a:rPr>
            <a:t>Error</a:t>
          </a:r>
          <a:r>
            <a:rPr lang="en-US" dirty="0" smtClean="0"/>
            <a:t>: dangerous state,</a:t>
          </a:r>
        </a:p>
        <a:p>
          <a:r>
            <a:rPr lang="en-US" dirty="0" smtClean="0"/>
            <a:t>from which failure is possible</a:t>
          </a:r>
          <a:endParaRPr lang="en-US" dirty="0"/>
        </a:p>
      </dgm:t>
    </dgm:pt>
    <dgm:pt modelId="{C8AC1045-0163-49A8-8556-9F4BD3BA6D44}" type="parTrans" cxnId="{1BDE3D25-C6D5-437A-B6E0-5DDA630A5597}">
      <dgm:prSet/>
      <dgm:spPr/>
      <dgm:t>
        <a:bodyPr/>
        <a:lstStyle/>
        <a:p>
          <a:endParaRPr lang="en-US"/>
        </a:p>
      </dgm:t>
    </dgm:pt>
    <dgm:pt modelId="{8F5B1026-6E15-4E2B-9642-4E6DC0124069}" type="sibTrans" cxnId="{1BDE3D25-C6D5-437A-B6E0-5DDA630A5597}">
      <dgm:prSet/>
      <dgm:spPr/>
      <dgm:t>
        <a:bodyPr/>
        <a:lstStyle/>
        <a:p>
          <a:endParaRPr lang="en-US"/>
        </a:p>
      </dgm:t>
    </dgm:pt>
    <dgm:pt modelId="{C099E082-D7DE-4286-8674-8EAB2E8AB586}">
      <dgm:prSet phldrT="[Text]"/>
      <dgm:spPr>
        <a:solidFill>
          <a:schemeClr val="accent2"/>
        </a:solidFill>
      </dgm:spPr>
      <dgm:t>
        <a:bodyPr/>
        <a:lstStyle/>
        <a:p>
          <a:r>
            <a:rPr lang="en-US" b="1" dirty="0" smtClean="0">
              <a:solidFill>
                <a:srgbClr val="7030A0"/>
              </a:solidFill>
            </a:rPr>
            <a:t>Failure</a:t>
          </a:r>
          <a:r>
            <a:rPr lang="en-US" dirty="0" smtClean="0"/>
            <a:t>: unacceptable system behavior</a:t>
          </a:r>
          <a:endParaRPr lang="en-US" dirty="0"/>
        </a:p>
      </dgm:t>
    </dgm:pt>
    <dgm:pt modelId="{8654F7B2-64B5-43AB-84B7-3BE90C721C3A}" type="parTrans" cxnId="{B0C5E116-4F6B-4DE7-A056-2AE674B45206}">
      <dgm:prSet/>
      <dgm:spPr/>
      <dgm:t>
        <a:bodyPr/>
        <a:lstStyle/>
        <a:p>
          <a:endParaRPr lang="en-US"/>
        </a:p>
      </dgm:t>
    </dgm:pt>
    <dgm:pt modelId="{8217B971-009B-47F1-B6F0-E047AFFAE345}" type="sibTrans" cxnId="{B0C5E116-4F6B-4DE7-A056-2AE674B45206}">
      <dgm:prSet/>
      <dgm:spPr/>
      <dgm:t>
        <a:bodyPr/>
        <a:lstStyle/>
        <a:p>
          <a:endParaRPr lang="en-US"/>
        </a:p>
      </dgm:t>
    </dgm:pt>
    <dgm:pt modelId="{C9F744DA-924A-40AF-80E4-BA43AA0D1196}" type="pres">
      <dgm:prSet presAssocID="{50F131DB-C1BB-484E-A30F-922CA74E0F35}" presName="linearFlow" presStyleCnt="0">
        <dgm:presLayoutVars>
          <dgm:resizeHandles val="exact"/>
        </dgm:presLayoutVars>
      </dgm:prSet>
      <dgm:spPr/>
    </dgm:pt>
    <dgm:pt modelId="{D1C56911-2F49-477A-B98C-CE2366237FEC}" type="pres">
      <dgm:prSet presAssocID="{79C3CD1D-971C-4988-AF1D-1A8D674D4603}" presName="node" presStyleLbl="node1" presStyleIdx="0" presStyleCnt="3" custScaleX="255390" custScaleY="205668">
        <dgm:presLayoutVars>
          <dgm:bulletEnabled val="1"/>
        </dgm:presLayoutVars>
      </dgm:prSet>
      <dgm:spPr/>
      <dgm:t>
        <a:bodyPr/>
        <a:lstStyle/>
        <a:p>
          <a:endParaRPr lang="en-US"/>
        </a:p>
      </dgm:t>
    </dgm:pt>
    <dgm:pt modelId="{2A7E9D3E-0CDB-4165-9CD4-EE9254CADFF2}" type="pres">
      <dgm:prSet presAssocID="{E4623F76-D715-42BE-957B-FAF1C76CDF0C}" presName="sibTrans" presStyleLbl="sibTrans2D1" presStyleIdx="0" presStyleCnt="2"/>
      <dgm:spPr/>
      <dgm:t>
        <a:bodyPr/>
        <a:lstStyle/>
        <a:p>
          <a:endParaRPr lang="en-US"/>
        </a:p>
      </dgm:t>
    </dgm:pt>
    <dgm:pt modelId="{056D9B73-F7CF-4854-95AA-FCC9EFB69511}" type="pres">
      <dgm:prSet presAssocID="{E4623F76-D715-42BE-957B-FAF1C76CDF0C}" presName="connectorText" presStyleLbl="sibTrans2D1" presStyleIdx="0" presStyleCnt="2"/>
      <dgm:spPr/>
      <dgm:t>
        <a:bodyPr/>
        <a:lstStyle/>
        <a:p>
          <a:endParaRPr lang="en-US"/>
        </a:p>
      </dgm:t>
    </dgm:pt>
    <dgm:pt modelId="{84C8FDDF-51A2-4ED1-A862-3B3D98F7D3CA}" type="pres">
      <dgm:prSet presAssocID="{650B07ED-5477-424C-8DC7-21E29DA9B2CA}" presName="node" presStyleLbl="node1" presStyleIdx="1" presStyleCnt="3" custScaleX="260996">
        <dgm:presLayoutVars>
          <dgm:bulletEnabled val="1"/>
        </dgm:presLayoutVars>
      </dgm:prSet>
      <dgm:spPr/>
      <dgm:t>
        <a:bodyPr/>
        <a:lstStyle/>
        <a:p>
          <a:endParaRPr lang="en-US"/>
        </a:p>
      </dgm:t>
    </dgm:pt>
    <dgm:pt modelId="{8C1AC37B-D197-4BB2-B2FB-92B0D1E27E45}" type="pres">
      <dgm:prSet presAssocID="{8F5B1026-6E15-4E2B-9642-4E6DC0124069}" presName="sibTrans" presStyleLbl="sibTrans2D1" presStyleIdx="1" presStyleCnt="2"/>
      <dgm:spPr/>
      <dgm:t>
        <a:bodyPr/>
        <a:lstStyle/>
        <a:p>
          <a:endParaRPr lang="en-US"/>
        </a:p>
      </dgm:t>
    </dgm:pt>
    <dgm:pt modelId="{4634ABF0-43B7-4672-B995-D541B559FAE3}" type="pres">
      <dgm:prSet presAssocID="{8F5B1026-6E15-4E2B-9642-4E6DC0124069}" presName="connectorText" presStyleLbl="sibTrans2D1" presStyleIdx="1" presStyleCnt="2"/>
      <dgm:spPr/>
      <dgm:t>
        <a:bodyPr/>
        <a:lstStyle/>
        <a:p>
          <a:endParaRPr lang="en-US"/>
        </a:p>
      </dgm:t>
    </dgm:pt>
    <dgm:pt modelId="{DED8879E-7F6F-49F3-A6BC-A84E7F85692D}" type="pres">
      <dgm:prSet presAssocID="{C099E082-D7DE-4286-8674-8EAB2E8AB586}" presName="node" presStyleLbl="node1" presStyleIdx="2" presStyleCnt="3" custScaleX="261286">
        <dgm:presLayoutVars>
          <dgm:bulletEnabled val="1"/>
        </dgm:presLayoutVars>
      </dgm:prSet>
      <dgm:spPr/>
      <dgm:t>
        <a:bodyPr/>
        <a:lstStyle/>
        <a:p>
          <a:endParaRPr lang="en-US"/>
        </a:p>
      </dgm:t>
    </dgm:pt>
  </dgm:ptLst>
  <dgm:cxnLst>
    <dgm:cxn modelId="{B0C5E116-4F6B-4DE7-A056-2AE674B45206}" srcId="{50F131DB-C1BB-484E-A30F-922CA74E0F35}" destId="{C099E082-D7DE-4286-8674-8EAB2E8AB586}" srcOrd="2" destOrd="0" parTransId="{8654F7B2-64B5-43AB-84B7-3BE90C721C3A}" sibTransId="{8217B971-009B-47F1-B6F0-E047AFFAE345}"/>
    <dgm:cxn modelId="{D9E97B8B-CE10-4099-BA78-D043B08C31BC}" type="presOf" srcId="{E4623F76-D715-42BE-957B-FAF1C76CDF0C}" destId="{2A7E9D3E-0CDB-4165-9CD4-EE9254CADFF2}" srcOrd="0" destOrd="0" presId="urn:microsoft.com/office/officeart/2005/8/layout/process2"/>
    <dgm:cxn modelId="{1F32FC61-7BB5-4C61-8771-7B57A9C14772}" type="presOf" srcId="{E4623F76-D715-42BE-957B-FAF1C76CDF0C}" destId="{056D9B73-F7CF-4854-95AA-FCC9EFB69511}" srcOrd="1" destOrd="0" presId="urn:microsoft.com/office/officeart/2005/8/layout/process2"/>
    <dgm:cxn modelId="{1BDE3D25-C6D5-437A-B6E0-5DDA630A5597}" srcId="{50F131DB-C1BB-484E-A30F-922CA74E0F35}" destId="{650B07ED-5477-424C-8DC7-21E29DA9B2CA}" srcOrd="1" destOrd="0" parTransId="{C8AC1045-0163-49A8-8556-9F4BD3BA6D44}" sibTransId="{8F5B1026-6E15-4E2B-9642-4E6DC0124069}"/>
    <dgm:cxn modelId="{83AA2334-5A92-4133-A041-EE7241C1D8E1}" type="presOf" srcId="{C099E082-D7DE-4286-8674-8EAB2E8AB586}" destId="{DED8879E-7F6F-49F3-A6BC-A84E7F85692D}" srcOrd="0" destOrd="0" presId="urn:microsoft.com/office/officeart/2005/8/layout/process2"/>
    <dgm:cxn modelId="{BD366025-75E6-4C82-A8BA-75FE2B06ADD7}" type="presOf" srcId="{650B07ED-5477-424C-8DC7-21E29DA9B2CA}" destId="{84C8FDDF-51A2-4ED1-A862-3B3D98F7D3CA}" srcOrd="0" destOrd="0" presId="urn:microsoft.com/office/officeart/2005/8/layout/process2"/>
    <dgm:cxn modelId="{C1672D96-9D75-40FE-8BBB-BE367D3FB635}" type="presOf" srcId="{50F131DB-C1BB-484E-A30F-922CA74E0F35}" destId="{C9F744DA-924A-40AF-80E4-BA43AA0D1196}" srcOrd="0" destOrd="0" presId="urn:microsoft.com/office/officeart/2005/8/layout/process2"/>
    <dgm:cxn modelId="{F7DE2867-58AF-428F-9F56-55555F37D0AA}" type="presOf" srcId="{79C3CD1D-971C-4988-AF1D-1A8D674D4603}" destId="{D1C56911-2F49-477A-B98C-CE2366237FEC}" srcOrd="0" destOrd="0" presId="urn:microsoft.com/office/officeart/2005/8/layout/process2"/>
    <dgm:cxn modelId="{087CEABE-05D3-404A-9002-9806042D4954}" srcId="{50F131DB-C1BB-484E-A30F-922CA74E0F35}" destId="{79C3CD1D-971C-4988-AF1D-1A8D674D4603}" srcOrd="0" destOrd="0" parTransId="{C7820756-D084-450B-BBCC-6EEE38000EDA}" sibTransId="{E4623F76-D715-42BE-957B-FAF1C76CDF0C}"/>
    <dgm:cxn modelId="{ECEC0D3E-A962-4619-A3C6-38675E478D17}" type="presOf" srcId="{8F5B1026-6E15-4E2B-9642-4E6DC0124069}" destId="{4634ABF0-43B7-4672-B995-D541B559FAE3}" srcOrd="1" destOrd="0" presId="urn:microsoft.com/office/officeart/2005/8/layout/process2"/>
    <dgm:cxn modelId="{FBC9553B-B5FE-4E0E-BE62-C45D86CA1C9B}" type="presOf" srcId="{8F5B1026-6E15-4E2B-9642-4E6DC0124069}" destId="{8C1AC37B-D197-4BB2-B2FB-92B0D1E27E45}" srcOrd="0" destOrd="0" presId="urn:microsoft.com/office/officeart/2005/8/layout/process2"/>
    <dgm:cxn modelId="{61CC2C6C-3B20-4A8F-995B-885E4596B35B}" type="presParOf" srcId="{C9F744DA-924A-40AF-80E4-BA43AA0D1196}" destId="{D1C56911-2F49-477A-B98C-CE2366237FEC}" srcOrd="0" destOrd="0" presId="urn:microsoft.com/office/officeart/2005/8/layout/process2"/>
    <dgm:cxn modelId="{43D3A02E-F440-4FFB-A8B2-39F822E2B577}" type="presParOf" srcId="{C9F744DA-924A-40AF-80E4-BA43AA0D1196}" destId="{2A7E9D3E-0CDB-4165-9CD4-EE9254CADFF2}" srcOrd="1" destOrd="0" presId="urn:microsoft.com/office/officeart/2005/8/layout/process2"/>
    <dgm:cxn modelId="{9A30F997-73F5-4F46-824C-8F138E1B76A4}" type="presParOf" srcId="{2A7E9D3E-0CDB-4165-9CD4-EE9254CADFF2}" destId="{056D9B73-F7CF-4854-95AA-FCC9EFB69511}" srcOrd="0" destOrd="0" presId="urn:microsoft.com/office/officeart/2005/8/layout/process2"/>
    <dgm:cxn modelId="{6B20DCC9-6A87-4ECD-810B-B107D1FFDF51}" type="presParOf" srcId="{C9F744DA-924A-40AF-80E4-BA43AA0D1196}" destId="{84C8FDDF-51A2-4ED1-A862-3B3D98F7D3CA}" srcOrd="2" destOrd="0" presId="urn:microsoft.com/office/officeart/2005/8/layout/process2"/>
    <dgm:cxn modelId="{CD80B401-6412-4FA5-B7C8-5255B2093805}" type="presParOf" srcId="{C9F744DA-924A-40AF-80E4-BA43AA0D1196}" destId="{8C1AC37B-D197-4BB2-B2FB-92B0D1E27E45}" srcOrd="3" destOrd="0" presId="urn:microsoft.com/office/officeart/2005/8/layout/process2"/>
    <dgm:cxn modelId="{3EC863DB-2571-43E2-BC95-F05D33CD850B}" type="presParOf" srcId="{8C1AC37B-D197-4BB2-B2FB-92B0D1E27E45}" destId="{4634ABF0-43B7-4672-B995-D541B559FAE3}" srcOrd="0" destOrd="0" presId="urn:microsoft.com/office/officeart/2005/8/layout/process2"/>
    <dgm:cxn modelId="{2234AA9C-8474-4604-9BED-4DCE0B9F0203}" type="presParOf" srcId="{C9F744DA-924A-40AF-80E4-BA43AA0D1196}" destId="{DED8879E-7F6F-49F3-A6BC-A84E7F85692D}" srcOrd="4" destOrd="0" presId="urn:microsoft.com/office/officeart/2005/8/layout/process2"/>
  </dgm:cxnLst>
  <dgm:bg/>
  <dgm:whole/>
</dgm:dataModel>
</file>

<file path=ppt/diagrams/data3.xml><?xml version="1.0" encoding="utf-8"?>
<dgm:dataModel xmlns:dgm="http://schemas.openxmlformats.org/drawingml/2006/diagram" xmlns:a="http://schemas.openxmlformats.org/drawingml/2006/main">
  <dgm:ptLst>
    <dgm:pt modelId="{50F131DB-C1BB-484E-A30F-922CA74E0F35}" type="doc">
      <dgm:prSet loTypeId="urn:microsoft.com/office/officeart/2005/8/layout/process2" loCatId="process" qsTypeId="urn:microsoft.com/office/officeart/2005/8/quickstyle/simple1" qsCatId="simple" csTypeId="urn:microsoft.com/office/officeart/2005/8/colors/accent1_2" csCatId="accent1" phldr="1"/>
      <dgm:spPr/>
    </dgm:pt>
    <dgm:pt modelId="{79C3CD1D-971C-4988-AF1D-1A8D674D4603}">
      <dgm:prSet phldrT="[Text]"/>
      <dgm:spPr>
        <a:solidFill>
          <a:schemeClr val="accent2"/>
        </a:solidFill>
      </dgm:spPr>
      <dgm:t>
        <a:bodyPr/>
        <a:lstStyle/>
        <a:p>
          <a:r>
            <a:rPr lang="en-US" b="1" dirty="0" smtClean="0">
              <a:solidFill>
                <a:schemeClr val="bg1"/>
              </a:solidFill>
            </a:rPr>
            <a:t>Fault</a:t>
          </a:r>
          <a:r>
            <a:rPr lang="en-US" dirty="0" smtClean="0"/>
            <a:t>: memory device fails</a:t>
          </a:r>
        </a:p>
        <a:p>
          <a:r>
            <a:rPr lang="en-US" dirty="0" smtClean="0"/>
            <a:t>- Note: failure of component means fault at higher level</a:t>
          </a:r>
        </a:p>
        <a:p>
          <a:r>
            <a:rPr lang="en-US" dirty="0" smtClean="0"/>
            <a:t>- If memory device not used, fault remains hidden</a:t>
          </a:r>
          <a:endParaRPr lang="en-US" dirty="0"/>
        </a:p>
      </dgm:t>
    </dgm:pt>
    <dgm:pt modelId="{C7820756-D084-450B-BBCC-6EEE38000EDA}" type="parTrans" cxnId="{087CEABE-05D3-404A-9002-9806042D4954}">
      <dgm:prSet/>
      <dgm:spPr/>
      <dgm:t>
        <a:bodyPr/>
        <a:lstStyle/>
        <a:p>
          <a:endParaRPr lang="en-US"/>
        </a:p>
      </dgm:t>
    </dgm:pt>
    <dgm:pt modelId="{E4623F76-D715-42BE-957B-FAF1C76CDF0C}" type="sibTrans" cxnId="{087CEABE-05D3-404A-9002-9806042D4954}">
      <dgm:prSet/>
      <dgm:spPr/>
      <dgm:t>
        <a:bodyPr/>
        <a:lstStyle/>
        <a:p>
          <a:endParaRPr lang="en-US"/>
        </a:p>
      </dgm:t>
    </dgm:pt>
    <dgm:pt modelId="{650B07ED-5477-424C-8DC7-21E29DA9B2CA}">
      <dgm:prSet phldrT="[Text]"/>
      <dgm:spPr>
        <a:solidFill>
          <a:schemeClr val="accent2"/>
        </a:solidFill>
      </dgm:spPr>
      <dgm:t>
        <a:bodyPr/>
        <a:lstStyle/>
        <a:p>
          <a:r>
            <a:rPr lang="en-US" b="1" dirty="0" smtClean="0">
              <a:solidFill>
                <a:schemeClr val="bg1"/>
              </a:solidFill>
            </a:rPr>
            <a:t>Error</a:t>
          </a:r>
          <a:r>
            <a:rPr lang="en-US" dirty="0" smtClean="0"/>
            <a:t>: attempt at memory access is unsuccessful</a:t>
          </a:r>
        </a:p>
        <a:p>
          <a:r>
            <a:rPr lang="en-US" dirty="0" smtClean="0"/>
            <a:t>- Now, presence of fault is evident</a:t>
          </a:r>
        </a:p>
        <a:p>
          <a:r>
            <a:rPr lang="en-US" dirty="0" smtClean="0"/>
            <a:t>- But, software may be able to handle it “gracefully”</a:t>
          </a:r>
          <a:endParaRPr lang="en-US" dirty="0"/>
        </a:p>
      </dgm:t>
    </dgm:pt>
    <dgm:pt modelId="{C8AC1045-0163-49A8-8556-9F4BD3BA6D44}" type="parTrans" cxnId="{1BDE3D25-C6D5-437A-B6E0-5DDA630A5597}">
      <dgm:prSet/>
      <dgm:spPr/>
      <dgm:t>
        <a:bodyPr/>
        <a:lstStyle/>
        <a:p>
          <a:endParaRPr lang="en-US"/>
        </a:p>
      </dgm:t>
    </dgm:pt>
    <dgm:pt modelId="{8F5B1026-6E15-4E2B-9642-4E6DC0124069}" type="sibTrans" cxnId="{1BDE3D25-C6D5-437A-B6E0-5DDA630A5597}">
      <dgm:prSet/>
      <dgm:spPr/>
      <dgm:t>
        <a:bodyPr/>
        <a:lstStyle/>
        <a:p>
          <a:endParaRPr lang="en-US"/>
        </a:p>
      </dgm:t>
    </dgm:pt>
    <dgm:pt modelId="{C099E082-D7DE-4286-8674-8EAB2E8AB586}">
      <dgm:prSet phldrT="[Text]"/>
      <dgm:spPr>
        <a:solidFill>
          <a:schemeClr val="accent2"/>
        </a:solidFill>
      </dgm:spPr>
      <dgm:t>
        <a:bodyPr/>
        <a:lstStyle/>
        <a:p>
          <a:r>
            <a:rPr lang="en-US" b="1" dirty="0" smtClean="0">
              <a:solidFill>
                <a:schemeClr val="bg1"/>
              </a:solidFill>
            </a:rPr>
            <a:t>Failure</a:t>
          </a:r>
          <a:r>
            <a:rPr lang="en-US" dirty="0" smtClean="0"/>
            <a:t>: unsuccessful memory access results in computing an “out of bounds” value</a:t>
          </a:r>
          <a:endParaRPr lang="en-US" dirty="0"/>
        </a:p>
      </dgm:t>
    </dgm:pt>
    <dgm:pt modelId="{8654F7B2-64B5-43AB-84B7-3BE90C721C3A}" type="parTrans" cxnId="{B0C5E116-4F6B-4DE7-A056-2AE674B45206}">
      <dgm:prSet/>
      <dgm:spPr/>
      <dgm:t>
        <a:bodyPr/>
        <a:lstStyle/>
        <a:p>
          <a:endParaRPr lang="en-US"/>
        </a:p>
      </dgm:t>
    </dgm:pt>
    <dgm:pt modelId="{8217B971-009B-47F1-B6F0-E047AFFAE345}" type="sibTrans" cxnId="{B0C5E116-4F6B-4DE7-A056-2AE674B45206}">
      <dgm:prSet/>
      <dgm:spPr/>
      <dgm:t>
        <a:bodyPr/>
        <a:lstStyle/>
        <a:p>
          <a:endParaRPr lang="en-US"/>
        </a:p>
      </dgm:t>
    </dgm:pt>
    <dgm:pt modelId="{C9F744DA-924A-40AF-80E4-BA43AA0D1196}" type="pres">
      <dgm:prSet presAssocID="{50F131DB-C1BB-484E-A30F-922CA74E0F35}" presName="linearFlow" presStyleCnt="0">
        <dgm:presLayoutVars>
          <dgm:resizeHandles val="exact"/>
        </dgm:presLayoutVars>
      </dgm:prSet>
      <dgm:spPr/>
    </dgm:pt>
    <dgm:pt modelId="{D1C56911-2F49-477A-B98C-CE2366237FEC}" type="pres">
      <dgm:prSet presAssocID="{79C3CD1D-971C-4988-AF1D-1A8D674D4603}" presName="node" presStyleLbl="node1" presStyleIdx="0" presStyleCnt="3" custScaleX="120275" custScaleY="130602" custLinFactNeighborX="1795" custLinFactNeighborY="-102">
        <dgm:presLayoutVars>
          <dgm:bulletEnabled val="1"/>
        </dgm:presLayoutVars>
      </dgm:prSet>
      <dgm:spPr/>
      <dgm:t>
        <a:bodyPr/>
        <a:lstStyle/>
        <a:p>
          <a:endParaRPr lang="en-US"/>
        </a:p>
      </dgm:t>
    </dgm:pt>
    <dgm:pt modelId="{2A7E9D3E-0CDB-4165-9CD4-EE9254CADFF2}" type="pres">
      <dgm:prSet presAssocID="{E4623F76-D715-42BE-957B-FAF1C76CDF0C}" presName="sibTrans" presStyleLbl="sibTrans2D1" presStyleIdx="0" presStyleCnt="2"/>
      <dgm:spPr/>
      <dgm:t>
        <a:bodyPr/>
        <a:lstStyle/>
        <a:p>
          <a:endParaRPr lang="en-US"/>
        </a:p>
      </dgm:t>
    </dgm:pt>
    <dgm:pt modelId="{056D9B73-F7CF-4854-95AA-FCC9EFB69511}" type="pres">
      <dgm:prSet presAssocID="{E4623F76-D715-42BE-957B-FAF1C76CDF0C}" presName="connectorText" presStyleLbl="sibTrans2D1" presStyleIdx="0" presStyleCnt="2"/>
      <dgm:spPr/>
      <dgm:t>
        <a:bodyPr/>
        <a:lstStyle/>
        <a:p>
          <a:endParaRPr lang="en-US"/>
        </a:p>
      </dgm:t>
    </dgm:pt>
    <dgm:pt modelId="{84C8FDDF-51A2-4ED1-A862-3B3D98F7D3CA}" type="pres">
      <dgm:prSet presAssocID="{650B07ED-5477-424C-8DC7-21E29DA9B2CA}" presName="node" presStyleLbl="node1" presStyleIdx="1" presStyleCnt="3" custScaleX="118271">
        <dgm:presLayoutVars>
          <dgm:bulletEnabled val="1"/>
        </dgm:presLayoutVars>
      </dgm:prSet>
      <dgm:spPr/>
      <dgm:t>
        <a:bodyPr/>
        <a:lstStyle/>
        <a:p>
          <a:endParaRPr lang="en-US"/>
        </a:p>
      </dgm:t>
    </dgm:pt>
    <dgm:pt modelId="{8C1AC37B-D197-4BB2-B2FB-92B0D1E27E45}" type="pres">
      <dgm:prSet presAssocID="{8F5B1026-6E15-4E2B-9642-4E6DC0124069}" presName="sibTrans" presStyleLbl="sibTrans2D1" presStyleIdx="1" presStyleCnt="2"/>
      <dgm:spPr/>
      <dgm:t>
        <a:bodyPr/>
        <a:lstStyle/>
        <a:p>
          <a:endParaRPr lang="en-US"/>
        </a:p>
      </dgm:t>
    </dgm:pt>
    <dgm:pt modelId="{4634ABF0-43B7-4672-B995-D541B559FAE3}" type="pres">
      <dgm:prSet presAssocID="{8F5B1026-6E15-4E2B-9642-4E6DC0124069}" presName="connectorText" presStyleLbl="sibTrans2D1" presStyleIdx="1" presStyleCnt="2"/>
      <dgm:spPr/>
      <dgm:t>
        <a:bodyPr/>
        <a:lstStyle/>
        <a:p>
          <a:endParaRPr lang="en-US"/>
        </a:p>
      </dgm:t>
    </dgm:pt>
    <dgm:pt modelId="{DED8879E-7F6F-49F3-A6BC-A84E7F85692D}" type="pres">
      <dgm:prSet presAssocID="{C099E082-D7DE-4286-8674-8EAB2E8AB586}" presName="node" presStyleLbl="node1" presStyleIdx="2" presStyleCnt="3" custScaleX="121650">
        <dgm:presLayoutVars>
          <dgm:bulletEnabled val="1"/>
        </dgm:presLayoutVars>
      </dgm:prSet>
      <dgm:spPr/>
      <dgm:t>
        <a:bodyPr/>
        <a:lstStyle/>
        <a:p>
          <a:endParaRPr lang="en-US"/>
        </a:p>
      </dgm:t>
    </dgm:pt>
  </dgm:ptLst>
  <dgm:cxnLst>
    <dgm:cxn modelId="{B0C5E116-4F6B-4DE7-A056-2AE674B45206}" srcId="{50F131DB-C1BB-484E-A30F-922CA74E0F35}" destId="{C099E082-D7DE-4286-8674-8EAB2E8AB586}" srcOrd="2" destOrd="0" parTransId="{8654F7B2-64B5-43AB-84B7-3BE90C721C3A}" sibTransId="{8217B971-009B-47F1-B6F0-E047AFFAE345}"/>
    <dgm:cxn modelId="{C9CA379E-8892-42F9-8F70-3C9FB9318A66}" type="presOf" srcId="{8F5B1026-6E15-4E2B-9642-4E6DC0124069}" destId="{8C1AC37B-D197-4BB2-B2FB-92B0D1E27E45}" srcOrd="0" destOrd="0" presId="urn:microsoft.com/office/officeart/2005/8/layout/process2"/>
    <dgm:cxn modelId="{1BDE3D25-C6D5-437A-B6E0-5DDA630A5597}" srcId="{50F131DB-C1BB-484E-A30F-922CA74E0F35}" destId="{650B07ED-5477-424C-8DC7-21E29DA9B2CA}" srcOrd="1" destOrd="0" parTransId="{C8AC1045-0163-49A8-8556-9F4BD3BA6D44}" sibTransId="{8F5B1026-6E15-4E2B-9642-4E6DC0124069}"/>
    <dgm:cxn modelId="{418678B6-B5C3-424A-B2E0-2ED787A022B8}" type="presOf" srcId="{C099E082-D7DE-4286-8674-8EAB2E8AB586}" destId="{DED8879E-7F6F-49F3-A6BC-A84E7F85692D}" srcOrd="0" destOrd="0" presId="urn:microsoft.com/office/officeart/2005/8/layout/process2"/>
    <dgm:cxn modelId="{B824254F-3DFA-4D86-8A94-F1ECDE421F67}" type="presOf" srcId="{E4623F76-D715-42BE-957B-FAF1C76CDF0C}" destId="{056D9B73-F7CF-4854-95AA-FCC9EFB69511}" srcOrd="1" destOrd="0" presId="urn:microsoft.com/office/officeart/2005/8/layout/process2"/>
    <dgm:cxn modelId="{C3D828B2-27D2-4F57-B1F1-409A6FE5FF38}" type="presOf" srcId="{650B07ED-5477-424C-8DC7-21E29DA9B2CA}" destId="{84C8FDDF-51A2-4ED1-A862-3B3D98F7D3CA}" srcOrd="0" destOrd="0" presId="urn:microsoft.com/office/officeart/2005/8/layout/process2"/>
    <dgm:cxn modelId="{C9A4686D-B9A1-40AD-AF8E-EEDDFA100DB5}" type="presOf" srcId="{50F131DB-C1BB-484E-A30F-922CA74E0F35}" destId="{C9F744DA-924A-40AF-80E4-BA43AA0D1196}" srcOrd="0" destOrd="0" presId="urn:microsoft.com/office/officeart/2005/8/layout/process2"/>
    <dgm:cxn modelId="{087CEABE-05D3-404A-9002-9806042D4954}" srcId="{50F131DB-C1BB-484E-A30F-922CA74E0F35}" destId="{79C3CD1D-971C-4988-AF1D-1A8D674D4603}" srcOrd="0" destOrd="0" parTransId="{C7820756-D084-450B-BBCC-6EEE38000EDA}" sibTransId="{E4623F76-D715-42BE-957B-FAF1C76CDF0C}"/>
    <dgm:cxn modelId="{FDC10946-B58A-4B5D-BA40-7217D34E3BB2}" type="presOf" srcId="{79C3CD1D-971C-4988-AF1D-1A8D674D4603}" destId="{D1C56911-2F49-477A-B98C-CE2366237FEC}" srcOrd="0" destOrd="0" presId="urn:microsoft.com/office/officeart/2005/8/layout/process2"/>
    <dgm:cxn modelId="{D05A39A1-30DF-4951-A0AE-850E99B3F5EE}" type="presOf" srcId="{8F5B1026-6E15-4E2B-9642-4E6DC0124069}" destId="{4634ABF0-43B7-4672-B995-D541B559FAE3}" srcOrd="1" destOrd="0" presId="urn:microsoft.com/office/officeart/2005/8/layout/process2"/>
    <dgm:cxn modelId="{D4AAD527-0090-407B-A092-2487EA6677C2}" type="presOf" srcId="{E4623F76-D715-42BE-957B-FAF1C76CDF0C}" destId="{2A7E9D3E-0CDB-4165-9CD4-EE9254CADFF2}" srcOrd="0" destOrd="0" presId="urn:microsoft.com/office/officeart/2005/8/layout/process2"/>
    <dgm:cxn modelId="{E6384C71-BEB7-4818-A1A7-48755B6DA0B0}" type="presParOf" srcId="{C9F744DA-924A-40AF-80E4-BA43AA0D1196}" destId="{D1C56911-2F49-477A-B98C-CE2366237FEC}" srcOrd="0" destOrd="0" presId="urn:microsoft.com/office/officeart/2005/8/layout/process2"/>
    <dgm:cxn modelId="{65C1543B-FE3C-4B50-A4EB-61A32E4F456B}" type="presParOf" srcId="{C9F744DA-924A-40AF-80E4-BA43AA0D1196}" destId="{2A7E9D3E-0CDB-4165-9CD4-EE9254CADFF2}" srcOrd="1" destOrd="0" presId="urn:microsoft.com/office/officeart/2005/8/layout/process2"/>
    <dgm:cxn modelId="{3598BFE8-0755-418E-974B-772B1C175CDF}" type="presParOf" srcId="{2A7E9D3E-0CDB-4165-9CD4-EE9254CADFF2}" destId="{056D9B73-F7CF-4854-95AA-FCC9EFB69511}" srcOrd="0" destOrd="0" presId="urn:microsoft.com/office/officeart/2005/8/layout/process2"/>
    <dgm:cxn modelId="{9149FEF8-A928-4045-BE85-5064578C8223}" type="presParOf" srcId="{C9F744DA-924A-40AF-80E4-BA43AA0D1196}" destId="{84C8FDDF-51A2-4ED1-A862-3B3D98F7D3CA}" srcOrd="2" destOrd="0" presId="urn:microsoft.com/office/officeart/2005/8/layout/process2"/>
    <dgm:cxn modelId="{99501719-46B3-499F-8422-460D22781C75}" type="presParOf" srcId="{C9F744DA-924A-40AF-80E4-BA43AA0D1196}" destId="{8C1AC37B-D197-4BB2-B2FB-92B0D1E27E45}" srcOrd="3" destOrd="0" presId="urn:microsoft.com/office/officeart/2005/8/layout/process2"/>
    <dgm:cxn modelId="{96AFC404-5812-4B50-B407-77F77C3B3539}" type="presParOf" srcId="{8C1AC37B-D197-4BB2-B2FB-92B0D1E27E45}" destId="{4634ABF0-43B7-4672-B995-D541B559FAE3}" srcOrd="0" destOrd="0" presId="urn:microsoft.com/office/officeart/2005/8/layout/process2"/>
    <dgm:cxn modelId="{8C61F9D8-FF9C-4AAD-8122-6C789311A3EF}" type="presParOf" srcId="{C9F744DA-924A-40AF-80E4-BA43AA0D1196}" destId="{DED8879E-7F6F-49F3-A6BC-A84E7F85692D}" srcOrd="4" destOrd="0" presId="urn:microsoft.com/office/officeart/2005/8/layout/process2"/>
  </dgm:cxnLst>
  <dgm:bg/>
  <dgm:whole/>
</dgm:dataModel>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3DD683-B1D9-4688-BE03-9060E671CECB}" type="datetimeFigureOut">
              <a:rPr lang="en-US" smtClean="0"/>
              <a:pPr/>
              <a:t>6/19/2007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E7BB6D-3315-4F6D-AFF9-2A06E689005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6E7BB6D-3315-4F6D-AFF9-2A06E689005B}"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DB6EA665-0BF5-44E1-84FD-623C6C44A29F}" type="datetime1">
              <a:rPr lang="en-US" smtClean="0"/>
              <a:pPr/>
              <a:t>6/19/2007</a:t>
            </a:fld>
            <a:endParaRPr lang="en-US"/>
          </a:p>
        </p:txBody>
      </p:sp>
      <p:sp>
        <p:nvSpPr>
          <p:cNvPr id="17" name="Footer Placeholder 16"/>
          <p:cNvSpPr>
            <a:spLocks noGrp="1"/>
          </p:cNvSpPr>
          <p:nvPr>
            <p:ph type="ftr" sz="quarter" idx="11"/>
          </p:nvPr>
        </p:nvSpPr>
        <p:spPr>
          <a:xfrm>
            <a:off x="2898648" y="6355080"/>
            <a:ext cx="3474720" cy="365760"/>
          </a:xfrm>
        </p:spPr>
        <p:txBody>
          <a:bodyPr/>
          <a:lstStyle/>
          <a:p>
            <a:r>
              <a:rPr lang="en-US" smtClean="0"/>
              <a:t>CS 3090: Safety Critical Programming in C</a:t>
            </a:r>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45D4ACAA-C07D-4D49-BB34-FCC94B4B114A}"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DECA21-0204-4365-876A-CF8BBECB1652}" type="datetime1">
              <a:rPr lang="en-US" smtClean="0"/>
              <a:pPr/>
              <a:t>6/19/2007</a:t>
            </a:fld>
            <a:endParaRPr lang="en-US"/>
          </a:p>
        </p:txBody>
      </p:sp>
      <p:sp>
        <p:nvSpPr>
          <p:cNvPr id="5" name="Footer Placeholder 4"/>
          <p:cNvSpPr>
            <a:spLocks noGrp="1"/>
          </p:cNvSpPr>
          <p:nvPr>
            <p:ph type="ftr" sz="quarter" idx="11"/>
          </p:nvPr>
        </p:nvSpPr>
        <p:spPr/>
        <p:txBody>
          <a:bodyPr/>
          <a:lstStyle/>
          <a:p>
            <a:r>
              <a:rPr lang="en-US" smtClean="0"/>
              <a:t>CS 3090: Safety Critical Programming in C</a:t>
            </a:r>
            <a:endParaRPr lang="en-US"/>
          </a:p>
        </p:txBody>
      </p:sp>
      <p:sp>
        <p:nvSpPr>
          <p:cNvPr id="6" name="Slide Number Placeholder 5"/>
          <p:cNvSpPr>
            <a:spLocks noGrp="1"/>
          </p:cNvSpPr>
          <p:nvPr>
            <p:ph type="sldNum" sz="quarter" idx="12"/>
          </p:nvPr>
        </p:nvSpPr>
        <p:spPr/>
        <p:txBody>
          <a:bodyPr/>
          <a:lstStyle/>
          <a:p>
            <a:fld id="{45D4ACAA-C07D-4D49-BB34-FCC94B4B11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FB40998-7FBA-44C6-963A-4C10D2FD3284}" type="datetime1">
              <a:rPr lang="en-US" smtClean="0"/>
              <a:pPr/>
              <a:t>6/19/2007</a:t>
            </a:fld>
            <a:endParaRPr lang="en-US"/>
          </a:p>
        </p:txBody>
      </p:sp>
      <p:sp>
        <p:nvSpPr>
          <p:cNvPr id="5" name="Footer Placeholder 4"/>
          <p:cNvSpPr>
            <a:spLocks noGrp="1"/>
          </p:cNvSpPr>
          <p:nvPr>
            <p:ph type="ftr" sz="quarter" idx="11"/>
          </p:nvPr>
        </p:nvSpPr>
        <p:spPr/>
        <p:txBody>
          <a:bodyPr/>
          <a:lstStyle/>
          <a:p>
            <a:r>
              <a:rPr lang="en-US" smtClean="0"/>
              <a:t>CS 3090: Safety Critical Programming in C</a:t>
            </a:r>
            <a:endParaRPr lang="en-US"/>
          </a:p>
        </p:txBody>
      </p:sp>
      <p:sp>
        <p:nvSpPr>
          <p:cNvPr id="6" name="Slide Number Placeholder 5"/>
          <p:cNvSpPr>
            <a:spLocks noGrp="1"/>
          </p:cNvSpPr>
          <p:nvPr>
            <p:ph type="sldNum" sz="quarter" idx="12"/>
          </p:nvPr>
        </p:nvSpPr>
        <p:spPr/>
        <p:txBody>
          <a:bodyPr/>
          <a:lstStyle/>
          <a:p>
            <a:fld id="{45D4ACAA-C07D-4D49-BB34-FCC94B4B114A}"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9129982-EC95-4064-AF80-57363458B1E6}" type="datetime1">
              <a:rPr lang="en-US" smtClean="0"/>
              <a:pPr/>
              <a:t>6/19/2007</a:t>
            </a:fld>
            <a:endParaRPr lang="en-US"/>
          </a:p>
        </p:txBody>
      </p:sp>
      <p:sp>
        <p:nvSpPr>
          <p:cNvPr id="5" name="Footer Placeholder 4"/>
          <p:cNvSpPr>
            <a:spLocks noGrp="1"/>
          </p:cNvSpPr>
          <p:nvPr>
            <p:ph type="ftr" sz="quarter" idx="11"/>
          </p:nvPr>
        </p:nvSpPr>
        <p:spPr/>
        <p:txBody>
          <a:bodyPr/>
          <a:lstStyle/>
          <a:p>
            <a:r>
              <a:rPr lang="en-US" smtClean="0"/>
              <a:t>CS 3090: Safety Critical Programming in C</a:t>
            </a:r>
            <a:endParaRPr lang="en-US"/>
          </a:p>
        </p:txBody>
      </p:sp>
      <p:sp>
        <p:nvSpPr>
          <p:cNvPr id="6" name="Slide Number Placeholder 5"/>
          <p:cNvSpPr>
            <a:spLocks noGrp="1"/>
          </p:cNvSpPr>
          <p:nvPr>
            <p:ph type="sldNum" sz="quarter" idx="12"/>
          </p:nvPr>
        </p:nvSpPr>
        <p:spPr/>
        <p:txBody>
          <a:bodyPr/>
          <a:lstStyle/>
          <a:p>
            <a:fld id="{45D4ACAA-C07D-4D49-BB34-FCC94B4B114A}"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C1CC4390-51D5-49DB-B931-F467BB0A8F22}" type="datetime1">
              <a:rPr lang="en-US" smtClean="0"/>
              <a:pPr/>
              <a:t>6/19/2007</a:t>
            </a:fld>
            <a:endParaRPr lang="en-US"/>
          </a:p>
        </p:txBody>
      </p:sp>
      <p:sp>
        <p:nvSpPr>
          <p:cNvPr id="5" name="Footer Placeholder 4"/>
          <p:cNvSpPr>
            <a:spLocks noGrp="1"/>
          </p:cNvSpPr>
          <p:nvPr>
            <p:ph type="ftr" sz="quarter" idx="11"/>
          </p:nvPr>
        </p:nvSpPr>
        <p:spPr>
          <a:xfrm>
            <a:off x="2898648" y="6355080"/>
            <a:ext cx="3474720" cy="365760"/>
          </a:xfrm>
        </p:spPr>
        <p:txBody>
          <a:bodyPr/>
          <a:lstStyle/>
          <a:p>
            <a:r>
              <a:rPr lang="en-US" smtClean="0"/>
              <a:t>CS 3090: Safety Critical Programming in C</a:t>
            </a:r>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45D4ACAA-C07D-4D49-BB34-FCC94B4B114A}"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88D502F-E0A6-4AB1-9A45-9C7DBFBE9278}" type="datetime1">
              <a:rPr lang="en-US" smtClean="0"/>
              <a:pPr/>
              <a:t>6/19/2007</a:t>
            </a:fld>
            <a:endParaRPr lang="en-US"/>
          </a:p>
        </p:txBody>
      </p:sp>
      <p:sp>
        <p:nvSpPr>
          <p:cNvPr id="6" name="Footer Placeholder 5"/>
          <p:cNvSpPr>
            <a:spLocks noGrp="1"/>
          </p:cNvSpPr>
          <p:nvPr>
            <p:ph type="ftr" sz="quarter" idx="11"/>
          </p:nvPr>
        </p:nvSpPr>
        <p:spPr/>
        <p:txBody>
          <a:bodyPr/>
          <a:lstStyle/>
          <a:p>
            <a:r>
              <a:rPr lang="en-US" smtClean="0"/>
              <a:t>CS 3090: Safety Critical Programming in C</a:t>
            </a:r>
            <a:endParaRPr lang="en-US"/>
          </a:p>
        </p:txBody>
      </p:sp>
      <p:sp>
        <p:nvSpPr>
          <p:cNvPr id="7" name="Slide Number Placeholder 6"/>
          <p:cNvSpPr>
            <a:spLocks noGrp="1"/>
          </p:cNvSpPr>
          <p:nvPr>
            <p:ph type="sldNum" sz="quarter" idx="12"/>
          </p:nvPr>
        </p:nvSpPr>
        <p:spPr/>
        <p:txBody>
          <a:bodyPr/>
          <a:lstStyle/>
          <a:p>
            <a:fld id="{45D4ACAA-C07D-4D49-BB34-FCC94B4B114A}"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C4758D3-5CA3-456B-851B-584F99D3428A}" type="datetime1">
              <a:rPr lang="en-US" smtClean="0"/>
              <a:pPr/>
              <a:t>6/19/2007</a:t>
            </a:fld>
            <a:endParaRPr lang="en-US"/>
          </a:p>
        </p:txBody>
      </p:sp>
      <p:sp>
        <p:nvSpPr>
          <p:cNvPr id="8" name="Footer Placeholder 7"/>
          <p:cNvSpPr>
            <a:spLocks noGrp="1"/>
          </p:cNvSpPr>
          <p:nvPr>
            <p:ph type="ftr" sz="quarter" idx="11"/>
          </p:nvPr>
        </p:nvSpPr>
        <p:spPr/>
        <p:txBody>
          <a:bodyPr/>
          <a:lstStyle/>
          <a:p>
            <a:r>
              <a:rPr lang="en-US" smtClean="0"/>
              <a:t>CS 3090: Safety Critical Programming in C</a:t>
            </a:r>
            <a:endParaRPr lang="en-US"/>
          </a:p>
        </p:txBody>
      </p:sp>
      <p:sp>
        <p:nvSpPr>
          <p:cNvPr id="9" name="Slide Number Placeholder 8"/>
          <p:cNvSpPr>
            <a:spLocks noGrp="1"/>
          </p:cNvSpPr>
          <p:nvPr>
            <p:ph type="sldNum" sz="quarter" idx="12"/>
          </p:nvPr>
        </p:nvSpPr>
        <p:spPr/>
        <p:txBody>
          <a:bodyPr/>
          <a:lstStyle/>
          <a:p>
            <a:fld id="{45D4ACAA-C07D-4D49-BB34-FCC94B4B114A}"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C1857DB-9717-4B8E-B9AA-F4640D6AF7D8}" type="datetime1">
              <a:rPr lang="en-US" smtClean="0"/>
              <a:pPr/>
              <a:t>6/19/2007</a:t>
            </a:fld>
            <a:endParaRPr lang="en-US"/>
          </a:p>
        </p:txBody>
      </p:sp>
      <p:sp>
        <p:nvSpPr>
          <p:cNvPr id="4" name="Footer Placeholder 3"/>
          <p:cNvSpPr>
            <a:spLocks noGrp="1"/>
          </p:cNvSpPr>
          <p:nvPr>
            <p:ph type="ftr" sz="quarter" idx="11"/>
          </p:nvPr>
        </p:nvSpPr>
        <p:spPr/>
        <p:txBody>
          <a:bodyPr/>
          <a:lstStyle/>
          <a:p>
            <a:r>
              <a:rPr lang="en-US" smtClean="0"/>
              <a:t>CS 3090: Safety Critical Programming in C</a:t>
            </a:r>
            <a:endParaRPr lang="en-US"/>
          </a:p>
        </p:txBody>
      </p:sp>
      <p:sp>
        <p:nvSpPr>
          <p:cNvPr id="5" name="Slide Number Placeholder 4"/>
          <p:cNvSpPr>
            <a:spLocks noGrp="1"/>
          </p:cNvSpPr>
          <p:nvPr>
            <p:ph type="sldNum" sz="quarter" idx="12"/>
          </p:nvPr>
        </p:nvSpPr>
        <p:spPr/>
        <p:txBody>
          <a:bodyPr/>
          <a:lstStyle/>
          <a:p>
            <a:fld id="{45D4ACAA-C07D-4D49-BB34-FCC94B4B114A}"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E1E74F-9ACF-4996-8C90-A1E575662B52}" type="datetime1">
              <a:rPr lang="en-US" smtClean="0"/>
              <a:pPr/>
              <a:t>6/19/2007</a:t>
            </a:fld>
            <a:endParaRPr lang="en-US"/>
          </a:p>
        </p:txBody>
      </p:sp>
      <p:sp>
        <p:nvSpPr>
          <p:cNvPr id="3" name="Footer Placeholder 2"/>
          <p:cNvSpPr>
            <a:spLocks noGrp="1"/>
          </p:cNvSpPr>
          <p:nvPr>
            <p:ph type="ftr" sz="quarter" idx="11"/>
          </p:nvPr>
        </p:nvSpPr>
        <p:spPr/>
        <p:txBody>
          <a:bodyPr/>
          <a:lstStyle/>
          <a:p>
            <a:r>
              <a:rPr lang="en-US" smtClean="0"/>
              <a:t>CS 3090: Safety Critical Programming in C</a:t>
            </a:r>
            <a:endParaRPr lang="en-US"/>
          </a:p>
        </p:txBody>
      </p:sp>
      <p:sp>
        <p:nvSpPr>
          <p:cNvPr id="4" name="Slide Number Placeholder 3"/>
          <p:cNvSpPr>
            <a:spLocks noGrp="1"/>
          </p:cNvSpPr>
          <p:nvPr>
            <p:ph type="sldNum" sz="quarter" idx="12"/>
          </p:nvPr>
        </p:nvSpPr>
        <p:spPr/>
        <p:txBody>
          <a:bodyPr/>
          <a:lstStyle/>
          <a:p>
            <a:fld id="{45D4ACAA-C07D-4D49-BB34-FCC94B4B114A}"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249103F-B0EC-424A-88EF-ACCDA18C9FB4}" type="datetime1">
              <a:rPr lang="en-US" smtClean="0"/>
              <a:pPr/>
              <a:t>6/19/2007</a:t>
            </a:fld>
            <a:endParaRPr lang="en-US"/>
          </a:p>
        </p:txBody>
      </p:sp>
      <p:sp>
        <p:nvSpPr>
          <p:cNvPr id="6" name="Footer Placeholder 5"/>
          <p:cNvSpPr>
            <a:spLocks noGrp="1"/>
          </p:cNvSpPr>
          <p:nvPr>
            <p:ph type="ftr" sz="quarter" idx="11"/>
          </p:nvPr>
        </p:nvSpPr>
        <p:spPr/>
        <p:txBody>
          <a:bodyPr/>
          <a:lstStyle/>
          <a:p>
            <a:r>
              <a:rPr lang="en-US" smtClean="0"/>
              <a:t>CS 3090: Safety Critical Programming in C</a:t>
            </a:r>
            <a:endParaRPr lang="en-US"/>
          </a:p>
        </p:txBody>
      </p:sp>
      <p:sp>
        <p:nvSpPr>
          <p:cNvPr id="7" name="Slide Number Placeholder 6"/>
          <p:cNvSpPr>
            <a:spLocks noGrp="1"/>
          </p:cNvSpPr>
          <p:nvPr>
            <p:ph type="sldNum" sz="quarter" idx="12"/>
          </p:nvPr>
        </p:nvSpPr>
        <p:spPr/>
        <p:txBody>
          <a:bodyPr/>
          <a:lstStyle/>
          <a:p>
            <a:fld id="{45D4ACAA-C07D-4D49-BB34-FCC94B4B114A}"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CCBE0C8-CFFA-4ACE-A808-19B388E9C073}" type="datetime1">
              <a:rPr lang="en-US" smtClean="0"/>
              <a:pPr/>
              <a:t>6/19/2007</a:t>
            </a:fld>
            <a:endParaRPr lang="en-US"/>
          </a:p>
        </p:txBody>
      </p:sp>
      <p:sp>
        <p:nvSpPr>
          <p:cNvPr id="6" name="Footer Placeholder 5"/>
          <p:cNvSpPr>
            <a:spLocks noGrp="1"/>
          </p:cNvSpPr>
          <p:nvPr>
            <p:ph type="ftr" sz="quarter" idx="11"/>
          </p:nvPr>
        </p:nvSpPr>
        <p:spPr/>
        <p:txBody>
          <a:bodyPr/>
          <a:lstStyle/>
          <a:p>
            <a:r>
              <a:rPr lang="en-US" smtClean="0"/>
              <a:t>CS 3090: Safety Critical Programming in C</a:t>
            </a:r>
            <a:endParaRPr lang="en-US"/>
          </a:p>
        </p:txBody>
      </p:sp>
      <p:sp>
        <p:nvSpPr>
          <p:cNvPr id="7" name="Slide Number Placeholder 6"/>
          <p:cNvSpPr>
            <a:spLocks noGrp="1"/>
          </p:cNvSpPr>
          <p:nvPr>
            <p:ph type="sldNum" sz="quarter" idx="12"/>
          </p:nvPr>
        </p:nvSpPr>
        <p:spPr/>
        <p:txBody>
          <a:bodyPr/>
          <a:lstStyle/>
          <a:p>
            <a:fld id="{45D4ACAA-C07D-4D49-BB34-FCC94B4B114A}"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A1A6D9E3-416D-46AE-B3B6-5E34F8078C11}" type="datetime1">
              <a:rPr lang="en-US" smtClean="0"/>
              <a:pPr/>
              <a:t>6/19/2007</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en-US" smtClean="0"/>
              <a:t>CS 3090: Safety Critical Programming in C</a:t>
            </a:r>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45D4ACAA-C07D-4D49-BB34-FCC94B4B114A}"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unnyday.mit.edu/accidents/Ariane5accidentreport.html" TargetMode="External"/><Relationship Id="rId2" Type="http://schemas.openxmlformats.org/officeDocument/2006/relationships/hyperlink" Target="http://www.fas.org/spp/starwars/gao/im92026.htm" TargetMode="External"/><Relationship Id="rId1" Type="http://schemas.openxmlformats.org/officeDocument/2006/relationships/slideLayout" Target="../slideLayouts/slideLayout2.xml"/><Relationship Id="rId5" Type="http://schemas.openxmlformats.org/officeDocument/2006/relationships/hyperlink" Target="http://www.baselinemag.com/print_article2/0,1217,a=120920,00.asp" TargetMode="External"/><Relationship Id="rId4" Type="http://schemas.openxmlformats.org/officeDocument/2006/relationships/hyperlink" Target="http://www.hsrd.ornl.gov/nrc/special/IN200108s2.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Software Safety Basics</a:t>
            </a:r>
            <a:endParaRPr lang="en-US" dirty="0"/>
          </a:p>
        </p:txBody>
      </p:sp>
      <p:sp>
        <p:nvSpPr>
          <p:cNvPr id="3" name="Subtitle 2"/>
          <p:cNvSpPr>
            <a:spLocks noGrp="1"/>
          </p:cNvSpPr>
          <p:nvPr>
            <p:ph type="subTitle" idx="1"/>
          </p:nvPr>
        </p:nvSpPr>
        <p:spPr/>
        <p:txBody>
          <a:bodyPr/>
          <a:lstStyle/>
          <a:p>
            <a:r>
              <a:rPr lang="en-US" dirty="0" smtClean="0"/>
              <a:t>(Herrmann, Ch. 2)</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1</a:t>
            </a:fld>
            <a:endParaRPr lang="en-US" dirty="0"/>
          </a:p>
        </p:txBody>
      </p:sp>
      <p:sp>
        <p:nvSpPr>
          <p:cNvPr id="5" name="Footer Placeholder 4"/>
          <p:cNvSpPr>
            <a:spLocks noGrp="1"/>
          </p:cNvSpPr>
          <p:nvPr>
            <p:ph type="ftr" sz="quarter" idx="11"/>
          </p:nvPr>
        </p:nvSpPr>
        <p:spPr>
          <a:xfrm>
            <a:off x="2898648" y="6355080"/>
            <a:ext cx="3654552" cy="365760"/>
          </a:xfrm>
        </p:spPr>
        <p:txBody>
          <a:bodyPr/>
          <a:lstStyle/>
          <a:p>
            <a:r>
              <a:rPr lang="en-US" smtClean="0"/>
              <a:t>CS 3090: Safety Critical Programming in C</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Sources of the problem</a:t>
            </a:r>
            <a:endParaRPr lang="en-US" dirty="0"/>
          </a:p>
        </p:txBody>
      </p:sp>
      <p:sp>
        <p:nvSpPr>
          <p:cNvPr id="3" name="Footer Placeholder 2"/>
          <p:cNvSpPr>
            <a:spLocks noGrp="1"/>
          </p:cNvSpPr>
          <p:nvPr>
            <p:ph type="ftr" sz="quarter" idx="11"/>
          </p:nvPr>
        </p:nvSpPr>
        <p:spPr>
          <a:xfrm>
            <a:off x="2898648" y="6356350"/>
            <a:ext cx="36545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10</a:t>
            </a:fld>
            <a:endParaRPr lang="en-US"/>
          </a:p>
        </p:txBody>
      </p:sp>
      <p:sp>
        <p:nvSpPr>
          <p:cNvPr id="5" name="Content Placeholder 4"/>
          <p:cNvSpPr>
            <a:spLocks noGrp="1"/>
          </p:cNvSpPr>
          <p:nvPr>
            <p:ph sz="quarter" idx="1"/>
          </p:nvPr>
        </p:nvSpPr>
        <p:spPr/>
        <p:txBody>
          <a:bodyPr/>
          <a:lstStyle/>
          <a:p>
            <a:r>
              <a:rPr lang="en-US" dirty="0" smtClean="0"/>
              <a:t>Alignment code reused from</a:t>
            </a:r>
          </a:p>
          <a:p>
            <a:pPr>
              <a:buNone/>
            </a:pPr>
            <a:r>
              <a:rPr lang="en-US" dirty="0" smtClean="0"/>
              <a:t>	(smaller, less powerful) </a:t>
            </a:r>
            <a:r>
              <a:rPr lang="en-US" dirty="0" err="1" smtClean="0"/>
              <a:t>Ariane</a:t>
            </a:r>
            <a:r>
              <a:rPr lang="en-US" dirty="0" smtClean="0"/>
              <a:t> 4</a:t>
            </a:r>
          </a:p>
          <a:p>
            <a:pPr lvl="1"/>
            <a:r>
              <a:rPr lang="en-US" dirty="0" smtClean="0"/>
              <a:t>Velocity values of </a:t>
            </a:r>
            <a:r>
              <a:rPr lang="en-US" dirty="0" err="1" smtClean="0"/>
              <a:t>Ariane</a:t>
            </a:r>
            <a:r>
              <a:rPr lang="en-US" dirty="0" smtClean="0"/>
              <a:t> 5 were out of range of </a:t>
            </a:r>
            <a:r>
              <a:rPr lang="en-US" dirty="0" err="1" smtClean="0"/>
              <a:t>Ariane</a:t>
            </a:r>
            <a:r>
              <a:rPr lang="en-US" dirty="0" smtClean="0"/>
              <a:t> 4</a:t>
            </a:r>
          </a:p>
          <a:p>
            <a:r>
              <a:rPr lang="en-US" dirty="0" smtClean="0"/>
              <a:t>Ironically, alignment not even needed after lift-off!</a:t>
            </a:r>
          </a:p>
          <a:p>
            <a:r>
              <a:rPr lang="en-US" dirty="0" smtClean="0"/>
              <a:t>Why was alignment code running?</a:t>
            </a:r>
          </a:p>
          <a:p>
            <a:pPr lvl="1"/>
            <a:r>
              <a:rPr lang="en-US" dirty="0" smtClean="0"/>
              <a:t>Engineers decided to leave it running for 40 seconds after planned lift-off time –</a:t>
            </a:r>
          </a:p>
          <a:p>
            <a:pPr lvl="1"/>
            <a:r>
              <a:rPr lang="en-US" dirty="0" smtClean="0"/>
              <a:t>Permitting easy restart if launch was put on hold briefly</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Panama Cancer Institute accidents</a:t>
            </a:r>
            <a:br>
              <a:rPr lang="en-GB" dirty="0" smtClean="0"/>
            </a:br>
            <a:r>
              <a:rPr lang="en-GB" sz="1800" dirty="0" smtClean="0"/>
              <a:t>(Gage &amp; McCormick, 2004)</a:t>
            </a:r>
            <a:endParaRPr lang="en-US" dirty="0"/>
          </a:p>
        </p:txBody>
      </p:sp>
      <p:sp>
        <p:nvSpPr>
          <p:cNvPr id="3" name="Footer Placeholder 2"/>
          <p:cNvSpPr>
            <a:spLocks noGrp="1"/>
          </p:cNvSpPr>
          <p:nvPr>
            <p:ph type="ftr" sz="quarter" idx="11"/>
          </p:nvPr>
        </p:nvSpPr>
        <p:spPr>
          <a:xfrm>
            <a:off x="2898648" y="6356350"/>
            <a:ext cx="35783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11</a:t>
            </a:fld>
            <a:endParaRPr lang="en-US"/>
          </a:p>
        </p:txBody>
      </p:sp>
      <p:sp>
        <p:nvSpPr>
          <p:cNvPr id="5" name="Content Placeholder 4"/>
          <p:cNvSpPr>
            <a:spLocks noGrp="1"/>
          </p:cNvSpPr>
          <p:nvPr>
            <p:ph sz="quarter" idx="1"/>
          </p:nvPr>
        </p:nvSpPr>
        <p:spPr/>
        <p:txBody>
          <a:bodyPr/>
          <a:lstStyle/>
          <a:p>
            <a:pP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November 2000: 27 cancer patients given massive doses of radiation</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Partly due to flaws in </a:t>
            </a:r>
            <a:r>
              <a:rPr lang="en-GB" dirty="0" err="1" smtClean="0"/>
              <a:t>Multidata</a:t>
            </a:r>
            <a:r>
              <a:rPr lang="en-GB" dirty="0" smtClean="0"/>
              <a:t> software</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Medical physicists who used the software were found guilty of 2</a:t>
            </a:r>
            <a:r>
              <a:rPr lang="en-GB" baseline="30000" dirty="0" smtClean="0"/>
              <a:t>nd</a:t>
            </a:r>
            <a:r>
              <a:rPr lang="en-GB" dirty="0" smtClean="0"/>
              <a:t> degree murder in Panama</a:t>
            </a:r>
          </a:p>
          <a:p>
            <a:pPr lvl="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Note: In the well-known “Therac-25” incidents of the 1980s, software failures led to massive doses of radiation being administered to patients. Do we ever learn?...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Multidata</a:t>
            </a:r>
            <a:r>
              <a:rPr lang="en-GB" dirty="0" smtClean="0"/>
              <a:t> software</a:t>
            </a:r>
            <a:endParaRPr lang="en-US" dirty="0"/>
          </a:p>
        </p:txBody>
      </p:sp>
      <p:sp>
        <p:nvSpPr>
          <p:cNvPr id="3" name="Footer Placeholder 2"/>
          <p:cNvSpPr>
            <a:spLocks noGrp="1"/>
          </p:cNvSpPr>
          <p:nvPr>
            <p:ph type="ftr" sz="quarter" idx="11"/>
          </p:nvPr>
        </p:nvSpPr>
        <p:spPr>
          <a:xfrm>
            <a:off x="2898648" y="6356350"/>
            <a:ext cx="35783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12</a:t>
            </a:fld>
            <a:endParaRPr lang="en-US"/>
          </a:p>
        </p:txBody>
      </p:sp>
      <p:sp>
        <p:nvSpPr>
          <p:cNvPr id="5" name="Content Placeholder 4"/>
          <p:cNvSpPr>
            <a:spLocks noGrp="1"/>
          </p:cNvSpPr>
          <p:nvPr>
            <p:ph sz="quarter" idx="1"/>
          </p:nvPr>
        </p:nvSpPr>
        <p:spPr/>
        <p:txBody>
          <a:bodyPr/>
          <a:lstStyle/>
          <a:p>
            <a:pPr>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Used to plan radiation treatment</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Operator enters patient data</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Operator indicates placement of “blocks” (metal shields used to protect sensitive areas) through graphical editor</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Software provides 3D prediction of where radiation would be distributed</a:t>
            </a:r>
          </a:p>
          <a:p>
            <a:pPr lvl="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From this data, dosage is determined</a:t>
            </a:r>
          </a:p>
          <a:p>
            <a:pPr lvl="1"/>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Block placement editor</a:t>
            </a:r>
            <a:endParaRPr lang="en-US" dirty="0"/>
          </a:p>
        </p:txBody>
      </p:sp>
      <p:sp>
        <p:nvSpPr>
          <p:cNvPr id="3" name="Footer Placeholder 2"/>
          <p:cNvSpPr>
            <a:spLocks noGrp="1"/>
          </p:cNvSpPr>
          <p:nvPr>
            <p:ph type="ftr" sz="quarter" idx="11"/>
          </p:nvPr>
        </p:nvSpPr>
        <p:spPr>
          <a:xfrm>
            <a:off x="2898648" y="6356350"/>
            <a:ext cx="35783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13</a:t>
            </a:fld>
            <a:endParaRPr lang="en-US"/>
          </a:p>
        </p:txBody>
      </p:sp>
      <p:sp>
        <p:nvSpPr>
          <p:cNvPr id="5" name="Content Placeholder 4"/>
          <p:cNvSpPr>
            <a:spLocks noGrp="1"/>
          </p:cNvSpPr>
          <p:nvPr>
            <p:ph sz="quarter" idx="1"/>
          </p:nvPr>
        </p:nvSpPr>
        <p:spPr>
          <a:xfrm>
            <a:off x="6019800" y="2362200"/>
            <a:ext cx="3124200" cy="3413760"/>
          </a:xfrm>
        </p:spPr>
        <p:txBody>
          <a:bodyPr>
            <a:normAutofit fontScale="92500" lnSpcReduction="10000"/>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smtClean="0">
                <a:solidFill>
                  <a:srgbClr val="000000"/>
                </a:solidFill>
              </a:rPr>
              <a:t>Blocks drawn as separate polygons</a:t>
            </a:r>
          </a:p>
          <a:p>
            <a:pPr>
              <a:lnSpc>
                <a:spcPct val="100000"/>
              </a:lnSpc>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smtClean="0">
                <a:solidFill>
                  <a:srgbClr val="000000"/>
                </a:solidFill>
              </a:rPr>
              <a:t>		(There are 2 blocks in this picture)</a:t>
            </a: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smtClean="0">
                <a:solidFill>
                  <a:srgbClr val="000000"/>
                </a:solidFill>
              </a:rPr>
              <a:t>Software limitation: At most 4 blocks</a:t>
            </a: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smtClean="0">
                <a:solidFill>
                  <a:srgbClr val="000000"/>
                </a:solidFill>
              </a:rPr>
              <a:t>What if doctors want to use more blocks?</a:t>
            </a:r>
          </a:p>
          <a:p>
            <a:endParaRPr lang="en-US" dirty="0"/>
          </a:p>
        </p:txBody>
      </p:sp>
      <p:pic>
        <p:nvPicPr>
          <p:cNvPr id="6" name="Picture 2"/>
          <p:cNvPicPr>
            <a:picLocks noChangeAspect="1" noChangeArrowheads="1"/>
          </p:cNvPicPr>
          <p:nvPr/>
        </p:nvPicPr>
        <p:blipFill>
          <a:blip r:embed="rId2"/>
          <a:srcRect/>
          <a:stretch>
            <a:fillRect/>
          </a:stretch>
        </p:blipFill>
        <p:spPr bwMode="auto">
          <a:xfrm>
            <a:off x="609600" y="2022475"/>
            <a:ext cx="5410200" cy="4200525"/>
          </a:xfrm>
          <a:prstGeom prst="rect">
            <a:avLst/>
          </a:prstGeom>
          <a:noFill/>
          <a:ln w="9525">
            <a:noFill/>
            <a:round/>
            <a:headEnd/>
            <a:tailEnd/>
          </a:ln>
          <a:effectLst/>
        </p:spPr>
      </p:pic>
      <p:sp>
        <p:nvSpPr>
          <p:cNvPr id="8" name="Text Box 4"/>
          <p:cNvSpPr txBox="1">
            <a:spLocks noChangeArrowheads="1"/>
          </p:cNvSpPr>
          <p:nvPr/>
        </p:nvSpPr>
        <p:spPr bwMode="auto">
          <a:xfrm rot="16200000">
            <a:off x="-1581944" y="4056856"/>
            <a:ext cx="4014788" cy="368300"/>
          </a:xfrm>
          <a:prstGeom prst="rect">
            <a:avLst/>
          </a:prstGeom>
          <a:noFill/>
          <a:ln w="9525">
            <a:noFill/>
            <a:round/>
            <a:headEnd/>
            <a:tailEnd/>
          </a:ln>
          <a:effectLst/>
        </p:spPr>
        <p:txBody>
          <a:bodyPr wrap="none" lIns="90000" tIns="46800" rIns="90000" bIns="46800">
            <a:sp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dirty="0">
                <a:solidFill>
                  <a:srgbClr val="000000"/>
                </a:solidFill>
              </a:rPr>
              <a:t>NRC Information Notice 2001-08, Supp. 2</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“solution”</a:t>
            </a:r>
            <a:endParaRPr lang="en-US" dirty="0"/>
          </a:p>
        </p:txBody>
      </p:sp>
      <p:sp>
        <p:nvSpPr>
          <p:cNvPr id="3" name="Footer Placeholder 2"/>
          <p:cNvSpPr>
            <a:spLocks noGrp="1"/>
          </p:cNvSpPr>
          <p:nvPr>
            <p:ph type="ftr" sz="quarter" idx="11"/>
          </p:nvPr>
        </p:nvSpPr>
        <p:spPr>
          <a:xfrm>
            <a:off x="2898648" y="6356350"/>
            <a:ext cx="35783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14</a:t>
            </a:fld>
            <a:endParaRPr lang="en-US"/>
          </a:p>
        </p:txBody>
      </p:sp>
      <p:sp>
        <p:nvSpPr>
          <p:cNvPr id="5" name="Content Placeholder 4"/>
          <p:cNvSpPr>
            <a:spLocks noGrp="1"/>
          </p:cNvSpPr>
          <p:nvPr>
            <p:ph sz="quarter" idx="1"/>
          </p:nvPr>
        </p:nvSpPr>
        <p:spPr>
          <a:xfrm>
            <a:off x="4953000" y="1828800"/>
            <a:ext cx="3733800" cy="2971800"/>
          </a:xfrm>
        </p:spPr>
        <p:txBody>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smtClean="0">
                <a:solidFill>
                  <a:srgbClr val="000000"/>
                </a:solidFill>
              </a:rPr>
              <a:t>Note: This is a single unbroken line…</a:t>
            </a: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smtClean="0">
                <a:solidFill>
                  <a:srgbClr val="000000"/>
                </a:solidFill>
              </a:rPr>
              <a:t>Software treated it as a single block</a:t>
            </a: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smtClean="0">
                <a:solidFill>
                  <a:srgbClr val="000000"/>
                </a:solidFill>
              </a:rPr>
              <a:t>Now you can draw more blocks!</a:t>
            </a:r>
          </a:p>
          <a:p>
            <a:endParaRPr lang="en-US" dirty="0"/>
          </a:p>
        </p:txBody>
      </p:sp>
      <p:pic>
        <p:nvPicPr>
          <p:cNvPr id="6" name="Picture 2"/>
          <p:cNvPicPr>
            <a:picLocks noChangeAspect="1" noChangeArrowheads="1"/>
          </p:cNvPicPr>
          <p:nvPr/>
        </p:nvPicPr>
        <p:blipFill>
          <a:blip r:embed="rId2"/>
          <a:srcRect/>
          <a:stretch>
            <a:fillRect/>
          </a:stretch>
        </p:blipFill>
        <p:spPr bwMode="auto">
          <a:xfrm>
            <a:off x="457200" y="1828800"/>
            <a:ext cx="4430713" cy="4448175"/>
          </a:xfrm>
          <a:prstGeom prst="rect">
            <a:avLst/>
          </a:prstGeom>
          <a:noFill/>
          <a:ln w="9525">
            <a:noFill/>
            <a:round/>
            <a:headEnd/>
            <a:tailEnd/>
          </a:ln>
          <a:effectLst/>
        </p:spPr>
      </p:pic>
      <p:sp>
        <p:nvSpPr>
          <p:cNvPr id="7" name="Text Box 4"/>
          <p:cNvSpPr txBox="1">
            <a:spLocks noChangeArrowheads="1"/>
          </p:cNvSpPr>
          <p:nvPr/>
        </p:nvSpPr>
        <p:spPr bwMode="auto">
          <a:xfrm rot="16200000">
            <a:off x="-1747043" y="4056856"/>
            <a:ext cx="4014788" cy="368300"/>
          </a:xfrm>
          <a:prstGeom prst="rect">
            <a:avLst/>
          </a:prstGeom>
          <a:noFill/>
          <a:ln w="9525">
            <a:noFill/>
            <a:round/>
            <a:headEnd/>
            <a:tailEnd/>
          </a:ln>
          <a:effectLst/>
        </p:spPr>
        <p:txBody>
          <a:bodyPr wrap="none" lIns="90000" tIns="46800" rIns="90000" bIns="46800">
            <a:sp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dirty="0">
                <a:solidFill>
                  <a:srgbClr val="000000"/>
                </a:solidFill>
              </a:rPr>
              <a:t>NRC Information Notice 2001-08, Supp. 2</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Fatal problem</a:t>
            </a:r>
            <a:endParaRPr lang="en-US" dirty="0"/>
          </a:p>
        </p:txBody>
      </p:sp>
      <p:sp>
        <p:nvSpPr>
          <p:cNvPr id="3" name="Footer Placeholder 2"/>
          <p:cNvSpPr>
            <a:spLocks noGrp="1"/>
          </p:cNvSpPr>
          <p:nvPr>
            <p:ph type="ftr" sz="quarter" idx="11"/>
          </p:nvPr>
        </p:nvSpPr>
        <p:spPr>
          <a:xfrm>
            <a:off x="2898648" y="6356350"/>
            <a:ext cx="35783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15</a:t>
            </a:fld>
            <a:endParaRPr lang="en-US"/>
          </a:p>
        </p:txBody>
      </p:sp>
      <p:sp>
        <p:nvSpPr>
          <p:cNvPr id="5" name="Content Placeholder 4"/>
          <p:cNvSpPr>
            <a:spLocks noGrp="1"/>
          </p:cNvSpPr>
          <p:nvPr>
            <p:ph sz="quarter" idx="1"/>
          </p:nvPr>
        </p:nvSpPr>
        <p:spPr/>
        <p:txBody>
          <a:bodyPr/>
          <a:lstStyle/>
          <a:p>
            <a:pPr>
              <a:lnSpc>
                <a:spcPct val="10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Dosage prediction algorithm expected blocks in the form of polygons, but graphical editor allowed non-polygons</a:t>
            </a:r>
          </a:p>
          <a:p>
            <a:pPr>
              <a:lnSpc>
                <a:spcPct val="10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When run on non-polygon blocks, predictions were drastically wrong; overly high dosages prescribed</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t>
            </a:r>
            <a:r>
              <a:rPr lang="en-US" b="1" dirty="0" smtClean="0">
                <a:solidFill>
                  <a:srgbClr val="7030A0"/>
                </a:solidFill>
              </a:rPr>
              <a:t>software safety</a:t>
            </a:r>
            <a:r>
              <a:rPr lang="en-US" dirty="0" smtClean="0"/>
              <a:t>?</a:t>
            </a:r>
            <a:endParaRPr lang="en-US" dirty="0"/>
          </a:p>
        </p:txBody>
      </p:sp>
      <p:sp>
        <p:nvSpPr>
          <p:cNvPr id="3" name="Footer Placeholder 2"/>
          <p:cNvSpPr>
            <a:spLocks noGrp="1"/>
          </p:cNvSpPr>
          <p:nvPr>
            <p:ph type="ftr" sz="quarter" idx="11"/>
          </p:nvPr>
        </p:nvSpPr>
        <p:spPr>
          <a:xfrm>
            <a:off x="2898648" y="6356350"/>
            <a:ext cx="36545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16</a:t>
            </a:fld>
            <a:endParaRPr lang="en-US"/>
          </a:p>
        </p:txBody>
      </p:sp>
      <p:sp>
        <p:nvSpPr>
          <p:cNvPr id="5" name="Content Placeholder 4"/>
          <p:cNvSpPr>
            <a:spLocks noGrp="1"/>
          </p:cNvSpPr>
          <p:nvPr>
            <p:ph sz="quarter" idx="1"/>
          </p:nvPr>
        </p:nvSpPr>
        <p:spPr/>
        <p:txBody>
          <a:bodyPr/>
          <a:lstStyle/>
          <a:p>
            <a:r>
              <a:rPr lang="en-US" dirty="0" smtClean="0">
                <a:solidFill>
                  <a:srgbClr val="7030A0"/>
                </a:solidFill>
              </a:rPr>
              <a:t>Features</a:t>
            </a:r>
            <a:r>
              <a:rPr lang="en-US" dirty="0" smtClean="0"/>
              <a:t> and </a:t>
            </a:r>
            <a:r>
              <a:rPr lang="en-US" dirty="0" smtClean="0">
                <a:solidFill>
                  <a:srgbClr val="7030A0"/>
                </a:solidFill>
              </a:rPr>
              <a:t>procedures</a:t>
            </a:r>
            <a:r>
              <a:rPr lang="en-US" dirty="0" smtClean="0"/>
              <a:t> which ensure that</a:t>
            </a:r>
          </a:p>
          <a:p>
            <a:pPr lvl="1"/>
            <a:r>
              <a:rPr lang="en-US" dirty="0" smtClean="0"/>
              <a:t>a product performs predictably under </a:t>
            </a:r>
            <a:r>
              <a:rPr lang="en-US" dirty="0" smtClean="0">
                <a:solidFill>
                  <a:srgbClr val="7030A0"/>
                </a:solidFill>
              </a:rPr>
              <a:t>normal</a:t>
            </a:r>
            <a:r>
              <a:rPr lang="en-US" dirty="0" smtClean="0"/>
              <a:t> and </a:t>
            </a:r>
            <a:r>
              <a:rPr lang="en-US" dirty="0" smtClean="0">
                <a:solidFill>
                  <a:srgbClr val="7030A0"/>
                </a:solidFill>
              </a:rPr>
              <a:t>abnormal</a:t>
            </a:r>
            <a:r>
              <a:rPr lang="en-US" dirty="0" smtClean="0"/>
              <a:t> conditions, and</a:t>
            </a:r>
          </a:p>
          <a:p>
            <a:pPr lvl="1"/>
            <a:r>
              <a:rPr lang="en-US" dirty="0" smtClean="0"/>
              <a:t>the likelihood of an unplanned event occurring is minimized and its consequences controlled and contained;</a:t>
            </a:r>
          </a:p>
          <a:p>
            <a:r>
              <a:rPr lang="en-US" dirty="0" smtClean="0"/>
              <a:t>thereby preventing accidental injury or death, whether intentional or unintentional. (Herrmann)</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and procedures</a:t>
            </a:r>
            <a:endParaRPr lang="en-US" dirty="0"/>
          </a:p>
        </p:txBody>
      </p:sp>
      <p:sp>
        <p:nvSpPr>
          <p:cNvPr id="3" name="Footer Placeholder 2"/>
          <p:cNvSpPr>
            <a:spLocks noGrp="1"/>
          </p:cNvSpPr>
          <p:nvPr>
            <p:ph type="ftr" sz="quarter" idx="11"/>
          </p:nvPr>
        </p:nvSpPr>
        <p:spPr>
          <a:xfrm>
            <a:off x="2898648" y="6356350"/>
            <a:ext cx="36545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17</a:t>
            </a:fld>
            <a:endParaRPr lang="en-US"/>
          </a:p>
        </p:txBody>
      </p:sp>
      <p:sp>
        <p:nvSpPr>
          <p:cNvPr id="5" name="Content Placeholder 4"/>
          <p:cNvSpPr>
            <a:spLocks noGrp="1"/>
          </p:cNvSpPr>
          <p:nvPr>
            <p:ph sz="quarter" idx="1"/>
          </p:nvPr>
        </p:nvSpPr>
        <p:spPr/>
        <p:txBody>
          <a:bodyPr/>
          <a:lstStyle/>
          <a:p>
            <a:r>
              <a:rPr lang="en-US" dirty="0" smtClean="0">
                <a:solidFill>
                  <a:srgbClr val="7030A0"/>
                </a:solidFill>
              </a:rPr>
              <a:t>Features</a:t>
            </a:r>
            <a:r>
              <a:rPr lang="en-US" dirty="0" smtClean="0"/>
              <a:t>: built into the software itself</a:t>
            </a:r>
          </a:p>
          <a:p>
            <a:pPr lvl="1"/>
            <a:r>
              <a:rPr lang="en-US" dirty="0" smtClean="0"/>
              <a:t>Range checks; monitors; warnings/alarms</a:t>
            </a:r>
          </a:p>
          <a:p>
            <a:r>
              <a:rPr lang="en-US" dirty="0" smtClean="0">
                <a:solidFill>
                  <a:srgbClr val="7030A0"/>
                </a:solidFill>
              </a:rPr>
              <a:t>Procedures</a:t>
            </a:r>
            <a:r>
              <a:rPr lang="en-US" dirty="0" smtClean="0"/>
              <a:t>: concern the proper environment for the software, and its proper use</a:t>
            </a:r>
          </a:p>
          <a:p>
            <a:pPr lvl="1"/>
            <a:r>
              <a:rPr lang="en-US" dirty="0" smtClean="0"/>
              <a:t>Computer hardware that the software runs on</a:t>
            </a:r>
          </a:p>
          <a:p>
            <a:pPr lvl="1"/>
            <a:r>
              <a:rPr lang="en-US" dirty="0" smtClean="0"/>
              <a:t>Physical, mechanical components of environment</a:t>
            </a:r>
          </a:p>
          <a:p>
            <a:pPr lvl="1"/>
            <a:r>
              <a:rPr lang="en-US" dirty="0" smtClean="0"/>
              <a:t>Human users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Normal and abnormal conditions</a:t>
            </a:r>
            <a:endParaRPr lang="en-US" dirty="0"/>
          </a:p>
        </p:txBody>
      </p:sp>
      <p:sp>
        <p:nvSpPr>
          <p:cNvPr id="3" name="Footer Placeholder 2"/>
          <p:cNvSpPr>
            <a:spLocks noGrp="1"/>
          </p:cNvSpPr>
          <p:nvPr>
            <p:ph type="ftr" sz="quarter" idx="11"/>
          </p:nvPr>
        </p:nvSpPr>
        <p:spPr>
          <a:xfrm>
            <a:off x="2898648" y="6356350"/>
            <a:ext cx="36545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18</a:t>
            </a:fld>
            <a:endParaRPr lang="en-US"/>
          </a:p>
        </p:txBody>
      </p:sp>
      <p:sp>
        <p:nvSpPr>
          <p:cNvPr id="5" name="Content Placeholder 4"/>
          <p:cNvSpPr>
            <a:spLocks noGrp="1"/>
          </p:cNvSpPr>
          <p:nvPr>
            <p:ph sz="quarter" idx="1"/>
          </p:nvPr>
        </p:nvSpPr>
        <p:spPr/>
        <p:txBody>
          <a:bodyPr>
            <a:normAutofit/>
          </a:bodyPr>
          <a:lstStyle/>
          <a:p>
            <a:r>
              <a:rPr lang="en-US" dirty="0" smtClean="0">
                <a:solidFill>
                  <a:srgbClr val="7030A0"/>
                </a:solidFill>
              </a:rPr>
              <a:t>Abnormal</a:t>
            </a:r>
            <a:r>
              <a:rPr lang="en-US" dirty="0" smtClean="0"/>
              <a:t> conditions:</a:t>
            </a:r>
          </a:p>
          <a:p>
            <a:pPr lvl="1"/>
            <a:r>
              <a:rPr lang="en-US" dirty="0" smtClean="0"/>
              <a:t>Failure of hardware components</a:t>
            </a:r>
          </a:p>
          <a:p>
            <a:pPr lvl="1"/>
            <a:r>
              <a:rPr lang="en-US" dirty="0" smtClean="0"/>
              <a:t>Power outage</a:t>
            </a:r>
          </a:p>
          <a:p>
            <a:pPr lvl="1"/>
            <a:r>
              <a:rPr lang="en-US" dirty="0" smtClean="0"/>
              <a:t>Extreme environmental conditions (temperature, velocity)</a:t>
            </a:r>
          </a:p>
          <a:p>
            <a:r>
              <a:rPr lang="en-US" dirty="0" smtClean="0"/>
              <a:t>What to do?</a:t>
            </a:r>
          </a:p>
          <a:p>
            <a:pPr lvl="1"/>
            <a:r>
              <a:rPr lang="en-US" dirty="0" smtClean="0"/>
              <a:t>Not necessarily the best reaction, but one that has the best chance of preventing injury or death</a:t>
            </a:r>
          </a:p>
          <a:p>
            <a:pPr lvl="1"/>
            <a:r>
              <a:rPr lang="en-US" dirty="0" smtClean="0">
                <a:solidFill>
                  <a:srgbClr val="7030A0"/>
                </a:solidFill>
              </a:rPr>
              <a:t>Fail-safe</a:t>
            </a:r>
            <a:r>
              <a:rPr lang="en-US" dirty="0" smtClean="0"/>
              <a:t>: shut down</a:t>
            </a:r>
          </a:p>
          <a:p>
            <a:pPr lvl="1"/>
            <a:r>
              <a:rPr lang="en-US" dirty="0" smtClean="0">
                <a:solidFill>
                  <a:srgbClr val="7030A0"/>
                </a:solidFill>
              </a:rPr>
              <a:t>Fail-operational</a:t>
            </a:r>
            <a:r>
              <a:rPr lang="en-US" dirty="0" smtClean="0"/>
              <a:t>: continue in “simpler” degraded mode</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Avoiding “</a:t>
            </a:r>
            <a:r>
              <a:rPr lang="en-US" dirty="0" smtClean="0">
                <a:solidFill>
                  <a:srgbClr val="7030A0"/>
                </a:solidFill>
              </a:rPr>
              <a:t>unplanned events</a:t>
            </a:r>
            <a:r>
              <a:rPr lang="en-US" dirty="0" smtClean="0"/>
              <a:t>”</a:t>
            </a:r>
            <a:endParaRPr lang="en-US" dirty="0"/>
          </a:p>
        </p:txBody>
      </p:sp>
      <p:sp>
        <p:nvSpPr>
          <p:cNvPr id="3" name="Footer Placeholder 2"/>
          <p:cNvSpPr>
            <a:spLocks noGrp="1"/>
          </p:cNvSpPr>
          <p:nvPr>
            <p:ph type="ftr" sz="quarter" idx="11"/>
          </p:nvPr>
        </p:nvSpPr>
        <p:spPr>
          <a:xfrm>
            <a:off x="2898648" y="6356350"/>
            <a:ext cx="36545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19</a:t>
            </a:fld>
            <a:endParaRPr lang="en-US"/>
          </a:p>
        </p:txBody>
      </p:sp>
      <p:sp>
        <p:nvSpPr>
          <p:cNvPr id="5" name="Content Placeholder 4"/>
          <p:cNvSpPr>
            <a:spLocks noGrp="1"/>
          </p:cNvSpPr>
          <p:nvPr>
            <p:ph sz="quarter" idx="1"/>
          </p:nvPr>
        </p:nvSpPr>
        <p:spPr/>
        <p:txBody>
          <a:bodyPr/>
          <a:lstStyle/>
          <a:p>
            <a:r>
              <a:rPr lang="en-US" dirty="0" smtClean="0"/>
              <a:t>To Herrmann, human users are the primary source of such events</a:t>
            </a:r>
          </a:p>
          <a:p>
            <a:pPr lvl="1"/>
            <a:r>
              <a:rPr lang="en-US" dirty="0" smtClean="0"/>
              <a:t>Can produce unusual inputs or combinations of inputs</a:t>
            </a:r>
          </a:p>
          <a:p>
            <a:r>
              <a:rPr lang="en-US" dirty="0" smtClean="0"/>
              <a:t>User interface design, testing can be crucial to software safety</a:t>
            </a:r>
          </a:p>
          <a:p>
            <a:pPr lvl="1"/>
            <a:r>
              <a:rPr lang="en-US" dirty="0" smtClean="0"/>
              <a:t>Understand user behavior</a:t>
            </a:r>
          </a:p>
          <a:p>
            <a:pPr lvl="1"/>
            <a:r>
              <a:rPr lang="en-US" dirty="0" smtClean="0"/>
              <a:t>Create interfaces that guide users toward “good” input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Patriot missile defense system failure</a:t>
            </a:r>
            <a:endParaRPr lang="en-US" dirty="0"/>
          </a:p>
        </p:txBody>
      </p:sp>
      <p:sp>
        <p:nvSpPr>
          <p:cNvPr id="3" name="Content Placeholder 2"/>
          <p:cNvSpPr>
            <a:spLocks noGrp="1"/>
          </p:cNvSpPr>
          <p:nvPr>
            <p:ph sz="quarter" idx="1"/>
          </p:nvPr>
        </p:nvSpPr>
        <p:spPr/>
        <p:txBody>
          <a:bodyPr/>
          <a:lstStyle/>
          <a:p>
            <a:r>
              <a:rPr lang="en-US" dirty="0" smtClean="0"/>
              <a:t>On February 25, 1991, a Patriot missile defense system operating at Dhahran, Saudi Arabia, during Operation Desert Storm failed to track and intercept an incoming Scud. This Scud subsequently hit an Army barracks, killing 28 Americans. [GAO]</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2</a:t>
            </a:fld>
            <a:endParaRPr lang="en-US"/>
          </a:p>
        </p:txBody>
      </p:sp>
      <p:sp>
        <p:nvSpPr>
          <p:cNvPr id="5" name="Footer Placeholder 4"/>
          <p:cNvSpPr>
            <a:spLocks noGrp="1"/>
          </p:cNvSpPr>
          <p:nvPr>
            <p:ph type="ftr" sz="quarter" idx="11"/>
          </p:nvPr>
        </p:nvSpPr>
        <p:spPr>
          <a:xfrm>
            <a:off x="2898648" y="6356350"/>
            <a:ext cx="3654552" cy="365760"/>
          </a:xfrm>
        </p:spPr>
        <p:txBody>
          <a:bodyPr/>
          <a:lstStyle/>
          <a:p>
            <a:r>
              <a:rPr lang="en-US" smtClean="0"/>
              <a:t>CS 3090: Safety Critical Programming in C</a:t>
            </a:r>
            <a:endParaRPr lang="en-US" dirty="0"/>
          </a:p>
        </p:txBody>
      </p:sp>
      <p:pic>
        <p:nvPicPr>
          <p:cNvPr id="6" name="Picture 5" descr="scuds.jpg"/>
          <p:cNvPicPr>
            <a:picLocks noChangeAspect="1"/>
          </p:cNvPicPr>
          <p:nvPr/>
        </p:nvPicPr>
        <p:blipFill>
          <a:blip r:embed="rId2"/>
          <a:stretch>
            <a:fillRect/>
          </a:stretch>
        </p:blipFill>
        <p:spPr>
          <a:xfrm>
            <a:off x="2705100" y="3331369"/>
            <a:ext cx="4000500" cy="2917031"/>
          </a:xfrm>
          <a:prstGeom prst="rect">
            <a:avLst/>
          </a:prstGeom>
        </p:spPr>
      </p:pic>
      <p:sp>
        <p:nvSpPr>
          <p:cNvPr id="7" name="TextBox 6"/>
          <p:cNvSpPr txBox="1"/>
          <p:nvPr/>
        </p:nvSpPr>
        <p:spPr>
          <a:xfrm>
            <a:off x="6061681" y="3733800"/>
            <a:ext cx="5977919" cy="276999"/>
          </a:xfrm>
          <a:prstGeom prst="rect">
            <a:avLst/>
          </a:prstGeom>
          <a:noFill/>
          <a:scene3d>
            <a:camera prst="orthographicFront">
              <a:rot lat="0" lon="0" rev="5400000"/>
            </a:camera>
            <a:lightRig rig="threePt" dir="t"/>
          </a:scene3d>
        </p:spPr>
        <p:txBody>
          <a:bodyPr wrap="none" rtlCol="0">
            <a:spAutoFit/>
          </a:bodyPr>
          <a:lstStyle/>
          <a:p>
            <a:r>
              <a:rPr lang="en-US" sz="1200" dirty="0" smtClean="0"/>
              <a:t>http://news.bbc.co.uk/1/shared/spl/hi/middle_east/03/v3_iraq_timeline/html/scuds.stm</a:t>
            </a:r>
            <a:endParaRPr lang="en-US" sz="1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Terminology alert #1</a:t>
            </a:r>
            <a:endParaRPr lang="en-US" dirty="0"/>
          </a:p>
        </p:txBody>
      </p:sp>
      <p:sp>
        <p:nvSpPr>
          <p:cNvPr id="3" name="Footer Placeholder 2"/>
          <p:cNvSpPr>
            <a:spLocks noGrp="1"/>
          </p:cNvSpPr>
          <p:nvPr>
            <p:ph type="ftr" sz="quarter" idx="11"/>
          </p:nvPr>
        </p:nvSpPr>
        <p:spPr>
          <a:xfrm>
            <a:off x="2819400" y="6356350"/>
            <a:ext cx="37307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20</a:t>
            </a:fld>
            <a:endParaRPr lang="en-US"/>
          </a:p>
        </p:txBody>
      </p:sp>
      <p:sp>
        <p:nvSpPr>
          <p:cNvPr id="5" name="Content Placeholder 4"/>
          <p:cNvSpPr>
            <a:spLocks noGrp="1"/>
          </p:cNvSpPr>
          <p:nvPr>
            <p:ph sz="quarter" idx="1"/>
          </p:nvPr>
        </p:nvSpPr>
        <p:spPr/>
        <p:txBody>
          <a:bodyPr/>
          <a:lstStyle/>
          <a:p>
            <a:r>
              <a:rPr lang="en-US" dirty="0" smtClean="0"/>
              <a:t>There are many definitions of “safety”…</a:t>
            </a:r>
          </a:p>
          <a:p>
            <a:r>
              <a:rPr lang="en-US" dirty="0" smtClean="0"/>
              <a:t>Herrmann thinks of safety as a set of features and procedures</a:t>
            </a:r>
          </a:p>
          <a:p>
            <a:pPr lvl="1"/>
            <a:r>
              <a:rPr lang="en-US" dirty="0" smtClean="0"/>
              <a:t>Something you can actually see in the software</a:t>
            </a:r>
          </a:p>
          <a:p>
            <a:r>
              <a:rPr lang="en-US" dirty="0" err="1" smtClean="0"/>
              <a:t>Leveson</a:t>
            </a:r>
            <a:r>
              <a:rPr lang="en-US" dirty="0" smtClean="0"/>
              <a:t>: “freedom from accidents or losses”</a:t>
            </a:r>
          </a:p>
          <a:p>
            <a:pPr lvl="1"/>
            <a:r>
              <a:rPr lang="en-US" dirty="0" smtClean="0"/>
              <a:t>This is an idealized property of the software – something to aim for rather than actually achieve</a:t>
            </a:r>
          </a:p>
          <a:p>
            <a:r>
              <a:rPr lang="en-US" dirty="0" smtClean="0"/>
              <a:t>Storey distinguishes “safety” from “adequate safety”</a:t>
            </a:r>
          </a:p>
          <a:p>
            <a:pPr lvl="1"/>
            <a:r>
              <a:rPr lang="en-US" dirty="0" smtClean="0"/>
              <a:t>Here, “safety” is close to </a:t>
            </a:r>
            <a:r>
              <a:rPr lang="en-US" dirty="0" err="1" smtClean="0"/>
              <a:t>Leveson’s</a:t>
            </a:r>
            <a:r>
              <a:rPr lang="en-US" dirty="0" smtClean="0"/>
              <a:t> definition;</a:t>
            </a:r>
          </a:p>
          <a:p>
            <a:pPr lvl="1"/>
            <a:r>
              <a:rPr lang="en-US" dirty="0" smtClean="0"/>
              <a:t>“adequate safety” is closer to </a:t>
            </a:r>
            <a:r>
              <a:rPr lang="en-US" dirty="0" err="1" smtClean="0"/>
              <a:t>Herrman’s</a:t>
            </a:r>
            <a:r>
              <a:rPr lang="en-US" dirty="0" smtClean="0"/>
              <a:t> definition</a:t>
            </a:r>
          </a:p>
          <a:p>
            <a:endParaRPr lang="en-US" dirty="0" smtClean="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Fault, error and failure</a:t>
            </a:r>
            <a:endParaRPr lang="en-US" dirty="0"/>
          </a:p>
        </p:txBody>
      </p:sp>
      <p:sp>
        <p:nvSpPr>
          <p:cNvPr id="3" name="Footer Placeholder 2"/>
          <p:cNvSpPr>
            <a:spLocks noGrp="1"/>
          </p:cNvSpPr>
          <p:nvPr>
            <p:ph type="ftr" sz="quarter" idx="11"/>
          </p:nvPr>
        </p:nvSpPr>
        <p:spPr>
          <a:xfrm>
            <a:off x="2898648" y="6356350"/>
            <a:ext cx="36545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21</a:t>
            </a:fld>
            <a:endParaRPr lang="en-US"/>
          </a:p>
        </p:txBody>
      </p:sp>
      <p:graphicFrame>
        <p:nvGraphicFramePr>
          <p:cNvPr id="6" name="Diagram 5"/>
          <p:cNvGraphicFramePr/>
          <p:nvPr/>
        </p:nvGraphicFramePr>
        <p:xfrm>
          <a:off x="457200" y="1219200"/>
          <a:ext cx="81534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Fault, error and failure: Example</a:t>
            </a:r>
            <a:endParaRPr lang="en-US" dirty="0"/>
          </a:p>
        </p:txBody>
      </p:sp>
      <p:sp>
        <p:nvSpPr>
          <p:cNvPr id="3" name="Footer Placeholder 2"/>
          <p:cNvSpPr>
            <a:spLocks noGrp="1"/>
          </p:cNvSpPr>
          <p:nvPr>
            <p:ph type="ftr" sz="quarter" idx="11"/>
          </p:nvPr>
        </p:nvSpPr>
        <p:spPr>
          <a:xfrm>
            <a:off x="2819400" y="6356350"/>
            <a:ext cx="37307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22</a:t>
            </a:fld>
            <a:endParaRPr lang="en-US"/>
          </a:p>
        </p:txBody>
      </p:sp>
      <p:graphicFrame>
        <p:nvGraphicFramePr>
          <p:cNvPr id="6" name="Content Placeholder 5"/>
          <p:cNvGraphicFramePr>
            <a:graphicFrameLocks noGrp="1"/>
          </p:cNvGraphicFramePr>
          <p:nvPr>
            <p:ph sz="quarter" idx="1"/>
          </p:nvPr>
        </p:nvGraphicFramePr>
        <p:xfrm>
          <a:off x="457200" y="1295400"/>
          <a:ext cx="8229600" cy="4860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Faults: Hardware vs. software</a:t>
            </a:r>
            <a:endParaRPr lang="en-US" dirty="0"/>
          </a:p>
        </p:txBody>
      </p:sp>
      <p:sp>
        <p:nvSpPr>
          <p:cNvPr id="3" name="Footer Placeholder 2"/>
          <p:cNvSpPr>
            <a:spLocks noGrp="1"/>
          </p:cNvSpPr>
          <p:nvPr>
            <p:ph type="ftr" sz="quarter" idx="11"/>
          </p:nvPr>
        </p:nvSpPr>
        <p:spPr>
          <a:xfrm>
            <a:off x="2819400" y="6356350"/>
            <a:ext cx="37307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23</a:t>
            </a:fld>
            <a:endParaRPr lang="en-US"/>
          </a:p>
        </p:txBody>
      </p:sp>
      <p:sp>
        <p:nvSpPr>
          <p:cNvPr id="5" name="Content Placeholder 4"/>
          <p:cNvSpPr>
            <a:spLocks noGrp="1"/>
          </p:cNvSpPr>
          <p:nvPr>
            <p:ph sz="quarter" idx="1"/>
          </p:nvPr>
        </p:nvSpPr>
        <p:spPr/>
        <p:txBody>
          <a:bodyPr/>
          <a:lstStyle/>
          <a:p>
            <a:r>
              <a:rPr lang="en-US" dirty="0" smtClean="0"/>
              <a:t>Some hardware faults may be </a:t>
            </a:r>
            <a:r>
              <a:rPr lang="en-US" dirty="0" smtClean="0">
                <a:solidFill>
                  <a:srgbClr val="7030A0"/>
                </a:solidFill>
              </a:rPr>
              <a:t>random</a:t>
            </a:r>
          </a:p>
          <a:p>
            <a:pPr lvl="1"/>
            <a:r>
              <a:rPr lang="en-US" dirty="0" smtClean="0"/>
              <a:t>Due to manufacturing defects or simple “wear and tear”</a:t>
            </a:r>
          </a:p>
          <a:p>
            <a:pPr lvl="1"/>
            <a:r>
              <a:rPr lang="en-US" dirty="0" smtClean="0"/>
              <a:t>Probability can be estimated statistically</a:t>
            </a:r>
          </a:p>
          <a:p>
            <a:pPr lvl="1"/>
            <a:r>
              <a:rPr lang="en-US" dirty="0" smtClean="0"/>
              <a:t>Well-known techniques to minimize random faults:</a:t>
            </a:r>
          </a:p>
          <a:p>
            <a:pPr lvl="1">
              <a:buNone/>
            </a:pPr>
            <a:r>
              <a:rPr lang="en-US" dirty="0" smtClean="0"/>
              <a:t>	error-correcting codes, redundant systems</a:t>
            </a:r>
          </a:p>
          <a:p>
            <a:r>
              <a:rPr lang="en-US" dirty="0" smtClean="0"/>
              <a:t>Software faults are always </a:t>
            </a:r>
            <a:r>
              <a:rPr lang="en-US" dirty="0" smtClean="0">
                <a:solidFill>
                  <a:srgbClr val="7030A0"/>
                </a:solidFill>
              </a:rPr>
              <a:t>systematic</a:t>
            </a:r>
            <a:r>
              <a:rPr lang="en-US" dirty="0" smtClean="0"/>
              <a:t> – not random</a:t>
            </a:r>
          </a:p>
          <a:p>
            <a:pPr lvl="1"/>
            <a:r>
              <a:rPr lang="en-US" dirty="0" smtClean="0"/>
              <a:t>Generated during design or specification – not execution</a:t>
            </a:r>
          </a:p>
          <a:p>
            <a:pPr lvl="1"/>
            <a:r>
              <a:rPr lang="en-US" dirty="0" smtClean="0"/>
              <a:t>Software is not manufactured and doesn’t “wear out”</a:t>
            </a:r>
          </a:p>
          <a:p>
            <a:pPr lvl="1"/>
            <a:r>
              <a:rPr lang="en-US" dirty="0" smtClean="0"/>
              <a:t>Techniques for minimizing random faults don’t work with systematic faults</a:t>
            </a:r>
          </a:p>
          <a:p>
            <a:pPr lvl="2"/>
            <a:r>
              <a:rPr lang="en-US" dirty="0" err="1" smtClean="0"/>
              <a:t>Ariane</a:t>
            </a:r>
            <a:r>
              <a:rPr lang="en-US" dirty="0" smtClean="0"/>
              <a:t> 5 had redundant systems – all running the same software!</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Fault management options</a:t>
            </a:r>
            <a:endParaRPr lang="en-US" dirty="0"/>
          </a:p>
        </p:txBody>
      </p:sp>
      <p:sp>
        <p:nvSpPr>
          <p:cNvPr id="3" name="Footer Placeholder 2"/>
          <p:cNvSpPr>
            <a:spLocks noGrp="1"/>
          </p:cNvSpPr>
          <p:nvPr>
            <p:ph type="ftr" sz="quarter" idx="11"/>
          </p:nvPr>
        </p:nvSpPr>
        <p:spPr>
          <a:xfrm>
            <a:off x="2822448" y="6356350"/>
            <a:ext cx="37307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24</a:t>
            </a:fld>
            <a:endParaRPr lang="en-US"/>
          </a:p>
        </p:txBody>
      </p:sp>
      <p:sp>
        <p:nvSpPr>
          <p:cNvPr id="5" name="Content Placeholder 4"/>
          <p:cNvSpPr>
            <a:spLocks noGrp="1"/>
          </p:cNvSpPr>
          <p:nvPr>
            <p:ph sz="quarter" idx="1"/>
          </p:nvPr>
        </p:nvSpPr>
        <p:spPr/>
        <p:txBody>
          <a:bodyPr/>
          <a:lstStyle/>
          <a:p>
            <a:r>
              <a:rPr lang="en-US" dirty="0" smtClean="0">
                <a:solidFill>
                  <a:srgbClr val="7030A0"/>
                </a:solidFill>
              </a:rPr>
              <a:t>Avoidance</a:t>
            </a:r>
            <a:r>
              <a:rPr lang="en-US" dirty="0" smtClean="0"/>
              <a:t>: Prevent faults from entering the system during the design phase</a:t>
            </a:r>
          </a:p>
          <a:p>
            <a:pPr lvl="1"/>
            <a:r>
              <a:rPr lang="en-US" dirty="0" smtClean="0"/>
              <a:t>“good practices” in design – e.g. programming standards</a:t>
            </a:r>
          </a:p>
          <a:p>
            <a:r>
              <a:rPr lang="en-US" dirty="0" smtClean="0">
                <a:solidFill>
                  <a:srgbClr val="7030A0"/>
                </a:solidFill>
              </a:rPr>
              <a:t>Removal</a:t>
            </a:r>
            <a:r>
              <a:rPr lang="en-US" dirty="0" smtClean="0"/>
              <a:t>: Find faults in the system before release</a:t>
            </a:r>
          </a:p>
          <a:p>
            <a:pPr lvl="1"/>
            <a:r>
              <a:rPr lang="en-US" dirty="0" smtClean="0"/>
              <a:t>Testing – costly and not always very effective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Fault management options</a:t>
            </a:r>
            <a:endParaRPr lang="en-US" dirty="0"/>
          </a:p>
        </p:txBody>
      </p:sp>
      <p:sp>
        <p:nvSpPr>
          <p:cNvPr id="3" name="Footer Placeholder 2"/>
          <p:cNvSpPr>
            <a:spLocks noGrp="1"/>
          </p:cNvSpPr>
          <p:nvPr>
            <p:ph type="ftr" sz="quarter" idx="11"/>
          </p:nvPr>
        </p:nvSpPr>
        <p:spPr>
          <a:xfrm>
            <a:off x="2822448" y="6356350"/>
            <a:ext cx="37307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25</a:t>
            </a:fld>
            <a:endParaRPr lang="en-US"/>
          </a:p>
        </p:txBody>
      </p:sp>
      <p:sp>
        <p:nvSpPr>
          <p:cNvPr id="5" name="Content Placeholder 4"/>
          <p:cNvSpPr>
            <a:spLocks noGrp="1"/>
          </p:cNvSpPr>
          <p:nvPr>
            <p:ph sz="quarter" idx="1"/>
          </p:nvPr>
        </p:nvSpPr>
        <p:spPr/>
        <p:txBody>
          <a:bodyPr/>
          <a:lstStyle/>
          <a:p>
            <a:r>
              <a:rPr lang="en-US" dirty="0" smtClean="0">
                <a:solidFill>
                  <a:srgbClr val="7030A0"/>
                </a:solidFill>
              </a:rPr>
              <a:t>Tolerance</a:t>
            </a:r>
            <a:r>
              <a:rPr lang="en-US" dirty="0" smtClean="0"/>
              <a:t>: Find faults in operational system after release, allow system to proceed correctly</a:t>
            </a:r>
          </a:p>
          <a:p>
            <a:pPr lvl="1"/>
            <a:r>
              <a:rPr lang="en-US" dirty="0" smtClean="0"/>
              <a:t>Recovery blocks:</a:t>
            </a:r>
          </a:p>
          <a:p>
            <a:pPr lvl="2"/>
            <a:r>
              <a:rPr lang="en-US" dirty="0" smtClean="0"/>
              <a:t>Create duplicate code modules</a:t>
            </a:r>
          </a:p>
          <a:p>
            <a:pPr lvl="2"/>
            <a:r>
              <a:rPr lang="en-US" dirty="0" smtClean="0"/>
              <a:t>Run “primary module”, then run an “acceptance test”</a:t>
            </a:r>
          </a:p>
          <a:p>
            <a:pPr lvl="2"/>
            <a:r>
              <a:rPr lang="en-US" dirty="0" smtClean="0"/>
              <a:t>If test fails, roll back changes and run an “alternative module”</a:t>
            </a:r>
          </a:p>
          <a:p>
            <a:pPr lvl="1"/>
            <a:r>
              <a:rPr lang="en-US" i="1" dirty="0" smtClean="0"/>
              <a:t>N</a:t>
            </a:r>
            <a:r>
              <a:rPr lang="en-US" dirty="0" smtClean="0"/>
              <a:t>-version programming:</a:t>
            </a:r>
          </a:p>
          <a:p>
            <a:pPr lvl="2"/>
            <a:r>
              <a:rPr lang="en-US" dirty="0" smtClean="0"/>
              <a:t>several independent implementations of a program</a:t>
            </a:r>
          </a:p>
          <a:p>
            <a:pPr lvl="2">
              <a:buNone/>
            </a:pPr>
            <a:r>
              <a:rPr lang="en-US" dirty="0" smtClean="0"/>
              <a:t>Goal: ensure “design diversity”, avoid common faults</a:t>
            </a:r>
          </a:p>
          <a:p>
            <a:pPr lvl="1">
              <a:buNone/>
            </a:pPr>
            <a:r>
              <a:rPr lang="en-US" dirty="0" smtClean="0"/>
              <a:t>Both approaches are costly, and may not be very effective</a:t>
            </a:r>
          </a:p>
          <a:p>
            <a:pPr lvl="2">
              <a:buNone/>
            </a:pPr>
            <a:r>
              <a:rPr lang="en-US" dirty="0" smtClean="0"/>
              <a:t>For a study on whether </a:t>
            </a:r>
            <a:r>
              <a:rPr lang="en-US" i="1" dirty="0" smtClean="0"/>
              <a:t>N</a:t>
            </a:r>
            <a:r>
              <a:rPr lang="en-US" dirty="0" smtClean="0"/>
              <a:t>-version programming really achieves “design diversity”, read Knight &amp; </a:t>
            </a:r>
            <a:r>
              <a:rPr lang="en-US" dirty="0" err="1" smtClean="0"/>
              <a:t>Leveson’s</a:t>
            </a:r>
            <a:r>
              <a:rPr lang="en-US" dirty="0" smtClean="0"/>
              <a:t> article.</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Model of system failure behavior</a:t>
            </a:r>
            <a:endParaRPr lang="en-US" dirty="0"/>
          </a:p>
        </p:txBody>
      </p:sp>
      <p:sp>
        <p:nvSpPr>
          <p:cNvPr id="3" name="Footer Placeholder 2"/>
          <p:cNvSpPr>
            <a:spLocks noGrp="1"/>
          </p:cNvSpPr>
          <p:nvPr>
            <p:ph type="ftr" sz="quarter" idx="11"/>
          </p:nvPr>
        </p:nvSpPr>
        <p:spPr>
          <a:xfrm>
            <a:off x="2898648" y="6356350"/>
            <a:ext cx="36545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26</a:t>
            </a:fld>
            <a:endParaRPr lang="en-US"/>
          </a:p>
        </p:txBody>
      </p:sp>
      <p:sp>
        <p:nvSpPr>
          <p:cNvPr id="8" name="TextBox 7"/>
          <p:cNvSpPr txBox="1"/>
          <p:nvPr/>
        </p:nvSpPr>
        <p:spPr>
          <a:xfrm>
            <a:off x="3607875" y="1524000"/>
            <a:ext cx="915635" cy="369332"/>
          </a:xfrm>
          <a:prstGeom prst="rect">
            <a:avLst/>
          </a:prstGeom>
          <a:solidFill>
            <a:schemeClr val="accent2"/>
          </a:solidFill>
          <a:ln>
            <a:solidFill>
              <a:schemeClr val="accent1"/>
            </a:solidFill>
          </a:ln>
        </p:spPr>
        <p:txBody>
          <a:bodyPr wrap="none" rtlCol="0">
            <a:spAutoFit/>
          </a:bodyPr>
          <a:lstStyle/>
          <a:p>
            <a:r>
              <a:rPr lang="en-US" dirty="0" smtClean="0">
                <a:solidFill>
                  <a:schemeClr val="bg1"/>
                </a:solidFill>
              </a:rPr>
              <a:t>Perfect</a:t>
            </a:r>
            <a:endParaRPr lang="en-US" dirty="0">
              <a:solidFill>
                <a:schemeClr val="bg1"/>
              </a:solidFill>
            </a:endParaRPr>
          </a:p>
        </p:txBody>
      </p:sp>
      <p:sp>
        <p:nvSpPr>
          <p:cNvPr id="11" name="TextBox 10"/>
          <p:cNvSpPr txBox="1"/>
          <p:nvPr/>
        </p:nvSpPr>
        <p:spPr>
          <a:xfrm>
            <a:off x="3810000" y="2297668"/>
            <a:ext cx="518091" cy="369332"/>
          </a:xfrm>
          <a:prstGeom prst="rect">
            <a:avLst/>
          </a:prstGeom>
          <a:solidFill>
            <a:schemeClr val="accent2"/>
          </a:solidFill>
          <a:ln>
            <a:solidFill>
              <a:schemeClr val="accent1"/>
            </a:solidFill>
          </a:ln>
        </p:spPr>
        <p:txBody>
          <a:bodyPr wrap="none" rtlCol="0">
            <a:spAutoFit/>
          </a:bodyPr>
          <a:lstStyle/>
          <a:p>
            <a:r>
              <a:rPr lang="en-US" dirty="0" smtClean="0">
                <a:solidFill>
                  <a:schemeClr val="bg1"/>
                </a:solidFill>
              </a:rPr>
              <a:t>OK</a:t>
            </a:r>
            <a:endParaRPr lang="en-US" dirty="0">
              <a:solidFill>
                <a:schemeClr val="bg1"/>
              </a:solidFill>
            </a:endParaRPr>
          </a:p>
        </p:txBody>
      </p:sp>
      <p:sp>
        <p:nvSpPr>
          <p:cNvPr id="12" name="TextBox 11"/>
          <p:cNvSpPr txBox="1"/>
          <p:nvPr/>
        </p:nvSpPr>
        <p:spPr>
          <a:xfrm>
            <a:off x="3447630" y="3135868"/>
            <a:ext cx="1249060" cy="369332"/>
          </a:xfrm>
          <a:prstGeom prst="rect">
            <a:avLst/>
          </a:prstGeom>
          <a:solidFill>
            <a:schemeClr val="accent2"/>
          </a:solidFill>
          <a:ln>
            <a:solidFill>
              <a:schemeClr val="accent1"/>
            </a:solidFill>
          </a:ln>
        </p:spPr>
        <p:txBody>
          <a:bodyPr wrap="none" rtlCol="0">
            <a:spAutoFit/>
          </a:bodyPr>
          <a:lstStyle/>
          <a:p>
            <a:r>
              <a:rPr lang="en-US" dirty="0" smtClean="0">
                <a:solidFill>
                  <a:schemeClr val="bg1"/>
                </a:solidFill>
              </a:rPr>
              <a:t>Erroneous</a:t>
            </a:r>
            <a:endParaRPr lang="en-US" dirty="0">
              <a:solidFill>
                <a:schemeClr val="bg1"/>
              </a:solidFill>
            </a:endParaRPr>
          </a:p>
        </p:txBody>
      </p:sp>
      <p:sp>
        <p:nvSpPr>
          <p:cNvPr id="19" name="TextBox 18"/>
          <p:cNvSpPr txBox="1"/>
          <p:nvPr/>
        </p:nvSpPr>
        <p:spPr>
          <a:xfrm>
            <a:off x="1600200" y="3821668"/>
            <a:ext cx="1463863" cy="338554"/>
          </a:xfrm>
          <a:prstGeom prst="rect">
            <a:avLst/>
          </a:prstGeom>
          <a:noFill/>
        </p:spPr>
        <p:txBody>
          <a:bodyPr wrap="none" rtlCol="0">
            <a:spAutoFit/>
          </a:bodyPr>
          <a:lstStyle/>
          <a:p>
            <a:pPr algn="ctr"/>
            <a:r>
              <a:rPr lang="en-US" sz="1600" dirty="0" smtClean="0"/>
              <a:t>error detected</a:t>
            </a:r>
            <a:endParaRPr lang="en-US" sz="1600" dirty="0"/>
          </a:p>
        </p:txBody>
      </p:sp>
      <p:sp>
        <p:nvSpPr>
          <p:cNvPr id="20" name="TextBox 19"/>
          <p:cNvSpPr txBox="1"/>
          <p:nvPr/>
        </p:nvSpPr>
        <p:spPr>
          <a:xfrm>
            <a:off x="5127295" y="3821668"/>
            <a:ext cx="1806905" cy="338554"/>
          </a:xfrm>
          <a:prstGeom prst="rect">
            <a:avLst/>
          </a:prstGeom>
          <a:noFill/>
        </p:spPr>
        <p:txBody>
          <a:bodyPr wrap="none" rtlCol="0">
            <a:spAutoFit/>
          </a:bodyPr>
          <a:lstStyle/>
          <a:p>
            <a:pPr algn="ctr"/>
            <a:r>
              <a:rPr lang="en-US" sz="1600" dirty="0" smtClean="0"/>
              <a:t>error not detected</a:t>
            </a:r>
            <a:endParaRPr lang="en-US" sz="1600" dirty="0"/>
          </a:p>
        </p:txBody>
      </p:sp>
      <p:sp>
        <p:nvSpPr>
          <p:cNvPr id="25" name="TextBox 24"/>
          <p:cNvSpPr txBox="1"/>
          <p:nvPr/>
        </p:nvSpPr>
        <p:spPr>
          <a:xfrm>
            <a:off x="762000" y="4583668"/>
            <a:ext cx="1377300" cy="646331"/>
          </a:xfrm>
          <a:prstGeom prst="rect">
            <a:avLst/>
          </a:prstGeom>
          <a:solidFill>
            <a:schemeClr val="accent2"/>
          </a:solidFill>
          <a:ln>
            <a:solidFill>
              <a:schemeClr val="accent1"/>
            </a:solidFill>
          </a:ln>
        </p:spPr>
        <p:txBody>
          <a:bodyPr wrap="none" rtlCol="0">
            <a:spAutoFit/>
          </a:bodyPr>
          <a:lstStyle/>
          <a:p>
            <a:pPr algn="ctr"/>
            <a:r>
              <a:rPr lang="en-US" dirty="0" smtClean="0">
                <a:solidFill>
                  <a:schemeClr val="bg1"/>
                </a:solidFill>
              </a:rPr>
              <a:t>Fail</a:t>
            </a:r>
          </a:p>
          <a:p>
            <a:pPr algn="ctr"/>
            <a:r>
              <a:rPr lang="en-US" dirty="0" smtClean="0">
                <a:solidFill>
                  <a:schemeClr val="bg1"/>
                </a:solidFill>
              </a:rPr>
              <a:t>Operational</a:t>
            </a:r>
            <a:endParaRPr lang="en-US" dirty="0">
              <a:solidFill>
                <a:schemeClr val="bg1"/>
              </a:solidFill>
            </a:endParaRPr>
          </a:p>
        </p:txBody>
      </p:sp>
      <p:sp>
        <p:nvSpPr>
          <p:cNvPr id="26" name="TextBox 25"/>
          <p:cNvSpPr txBox="1"/>
          <p:nvPr/>
        </p:nvSpPr>
        <p:spPr>
          <a:xfrm>
            <a:off x="2737500" y="4572000"/>
            <a:ext cx="1095173" cy="369332"/>
          </a:xfrm>
          <a:prstGeom prst="rect">
            <a:avLst/>
          </a:prstGeom>
          <a:solidFill>
            <a:schemeClr val="accent2"/>
          </a:solidFill>
          <a:ln>
            <a:solidFill>
              <a:schemeClr val="accent1"/>
            </a:solidFill>
          </a:ln>
        </p:spPr>
        <p:txBody>
          <a:bodyPr wrap="none" rtlCol="0">
            <a:spAutoFit/>
          </a:bodyPr>
          <a:lstStyle/>
          <a:p>
            <a:pPr algn="ctr"/>
            <a:r>
              <a:rPr lang="en-US" dirty="0" smtClean="0">
                <a:solidFill>
                  <a:schemeClr val="bg1"/>
                </a:solidFill>
              </a:rPr>
              <a:t>Fail Safe</a:t>
            </a:r>
            <a:endParaRPr lang="en-US" dirty="0">
              <a:solidFill>
                <a:schemeClr val="bg1"/>
              </a:solidFill>
            </a:endParaRPr>
          </a:p>
        </p:txBody>
      </p:sp>
      <p:sp>
        <p:nvSpPr>
          <p:cNvPr id="27" name="TextBox 26"/>
          <p:cNvSpPr txBox="1"/>
          <p:nvPr/>
        </p:nvSpPr>
        <p:spPr>
          <a:xfrm>
            <a:off x="4495800" y="4583668"/>
            <a:ext cx="1249060" cy="646331"/>
          </a:xfrm>
          <a:prstGeom prst="rect">
            <a:avLst/>
          </a:prstGeom>
          <a:solidFill>
            <a:schemeClr val="accent2"/>
          </a:solidFill>
          <a:ln>
            <a:solidFill>
              <a:schemeClr val="accent1"/>
            </a:solidFill>
          </a:ln>
        </p:spPr>
        <p:txBody>
          <a:bodyPr wrap="none" rtlCol="0">
            <a:spAutoFit/>
          </a:bodyPr>
          <a:lstStyle/>
          <a:p>
            <a:pPr algn="ctr"/>
            <a:r>
              <a:rPr lang="en-US" dirty="0" smtClean="0">
                <a:solidFill>
                  <a:schemeClr val="bg1"/>
                </a:solidFill>
              </a:rPr>
              <a:t>Innocuous</a:t>
            </a:r>
          </a:p>
          <a:p>
            <a:pPr algn="ctr"/>
            <a:r>
              <a:rPr lang="en-US" dirty="0" smtClean="0">
                <a:solidFill>
                  <a:schemeClr val="bg1"/>
                </a:solidFill>
              </a:rPr>
              <a:t>Failure</a:t>
            </a:r>
            <a:endParaRPr lang="en-US" dirty="0">
              <a:solidFill>
                <a:schemeClr val="bg1"/>
              </a:solidFill>
            </a:endParaRPr>
          </a:p>
        </p:txBody>
      </p:sp>
      <p:sp>
        <p:nvSpPr>
          <p:cNvPr id="28" name="TextBox 27"/>
          <p:cNvSpPr txBox="1"/>
          <p:nvPr/>
        </p:nvSpPr>
        <p:spPr>
          <a:xfrm>
            <a:off x="6383020" y="4572000"/>
            <a:ext cx="1313180" cy="646331"/>
          </a:xfrm>
          <a:prstGeom prst="rect">
            <a:avLst/>
          </a:prstGeom>
          <a:solidFill>
            <a:schemeClr val="accent2"/>
          </a:solidFill>
          <a:ln>
            <a:solidFill>
              <a:schemeClr val="accent1"/>
            </a:solidFill>
          </a:ln>
        </p:spPr>
        <p:txBody>
          <a:bodyPr wrap="none" rtlCol="0">
            <a:spAutoFit/>
          </a:bodyPr>
          <a:lstStyle/>
          <a:p>
            <a:pPr algn="ctr"/>
            <a:r>
              <a:rPr lang="en-US" dirty="0" smtClean="0">
                <a:solidFill>
                  <a:schemeClr val="bg1"/>
                </a:solidFill>
              </a:rPr>
              <a:t>Dangerous</a:t>
            </a:r>
          </a:p>
          <a:p>
            <a:pPr algn="ctr"/>
            <a:r>
              <a:rPr lang="en-US" dirty="0" smtClean="0">
                <a:solidFill>
                  <a:schemeClr val="bg1"/>
                </a:solidFill>
              </a:rPr>
              <a:t>Failure</a:t>
            </a:r>
            <a:endParaRPr lang="en-US" dirty="0">
              <a:solidFill>
                <a:schemeClr val="bg1"/>
              </a:solidFill>
            </a:endParaRPr>
          </a:p>
        </p:txBody>
      </p:sp>
      <p:sp>
        <p:nvSpPr>
          <p:cNvPr id="33" name="TextBox 32"/>
          <p:cNvSpPr txBox="1"/>
          <p:nvPr/>
        </p:nvSpPr>
        <p:spPr>
          <a:xfrm>
            <a:off x="1828800" y="5525869"/>
            <a:ext cx="1428596" cy="646331"/>
          </a:xfrm>
          <a:prstGeom prst="rect">
            <a:avLst/>
          </a:prstGeom>
          <a:solidFill>
            <a:schemeClr val="accent2"/>
          </a:solidFill>
          <a:ln>
            <a:solidFill>
              <a:schemeClr val="accent1"/>
            </a:solidFill>
          </a:ln>
        </p:spPr>
        <p:txBody>
          <a:bodyPr wrap="none" rtlCol="0">
            <a:spAutoFit/>
          </a:bodyPr>
          <a:lstStyle/>
          <a:p>
            <a:pPr algn="ctr"/>
            <a:r>
              <a:rPr lang="en-US" dirty="0" smtClean="0">
                <a:solidFill>
                  <a:schemeClr val="bg1"/>
                </a:solidFill>
              </a:rPr>
              <a:t>Known Safe</a:t>
            </a:r>
          </a:p>
          <a:p>
            <a:pPr algn="ctr"/>
            <a:r>
              <a:rPr lang="en-US" dirty="0" smtClean="0">
                <a:solidFill>
                  <a:schemeClr val="bg1"/>
                </a:solidFill>
              </a:rPr>
              <a:t>State</a:t>
            </a:r>
            <a:endParaRPr lang="en-US" dirty="0">
              <a:solidFill>
                <a:schemeClr val="bg1"/>
              </a:solidFill>
            </a:endParaRPr>
          </a:p>
        </p:txBody>
      </p:sp>
      <p:sp>
        <p:nvSpPr>
          <p:cNvPr id="38" name="TextBox 37"/>
          <p:cNvSpPr txBox="1"/>
          <p:nvPr/>
        </p:nvSpPr>
        <p:spPr>
          <a:xfrm>
            <a:off x="5181600" y="5527965"/>
            <a:ext cx="1915909" cy="646331"/>
          </a:xfrm>
          <a:prstGeom prst="rect">
            <a:avLst/>
          </a:prstGeom>
          <a:solidFill>
            <a:schemeClr val="accent2"/>
          </a:solidFill>
          <a:ln>
            <a:solidFill>
              <a:schemeClr val="accent1"/>
            </a:solidFill>
          </a:ln>
        </p:spPr>
        <p:txBody>
          <a:bodyPr wrap="none" rtlCol="0">
            <a:spAutoFit/>
          </a:bodyPr>
          <a:lstStyle/>
          <a:p>
            <a:pPr algn="ctr"/>
            <a:r>
              <a:rPr lang="en-US" dirty="0" smtClean="0">
                <a:solidFill>
                  <a:schemeClr val="bg1"/>
                </a:solidFill>
              </a:rPr>
              <a:t>Unknown or</a:t>
            </a:r>
          </a:p>
          <a:p>
            <a:pPr algn="ctr"/>
            <a:r>
              <a:rPr lang="en-US" dirty="0" smtClean="0">
                <a:solidFill>
                  <a:schemeClr val="bg1"/>
                </a:solidFill>
              </a:rPr>
              <a:t>Dangerous State</a:t>
            </a:r>
            <a:endParaRPr lang="en-US" dirty="0">
              <a:solidFill>
                <a:schemeClr val="bg1"/>
              </a:solidFill>
            </a:endParaRPr>
          </a:p>
        </p:txBody>
      </p:sp>
      <p:cxnSp>
        <p:nvCxnSpPr>
          <p:cNvPr id="56" name="Shape 55"/>
          <p:cNvCxnSpPr>
            <a:stCxn id="8" idx="3"/>
            <a:endCxn id="8" idx="0"/>
          </p:cNvCxnSpPr>
          <p:nvPr/>
        </p:nvCxnSpPr>
        <p:spPr>
          <a:xfrm flipH="1" flipV="1">
            <a:off x="4065693" y="1524000"/>
            <a:ext cx="457817" cy="184666"/>
          </a:xfrm>
          <a:prstGeom prst="bentConnector4">
            <a:avLst>
              <a:gd name="adj1" fmla="val -49933"/>
              <a:gd name="adj2" fmla="val 22379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Elbow Connector 57"/>
          <p:cNvCxnSpPr>
            <a:stCxn id="12" idx="1"/>
            <a:endCxn id="8" idx="1"/>
          </p:cNvCxnSpPr>
          <p:nvPr/>
        </p:nvCxnSpPr>
        <p:spPr>
          <a:xfrm rot="10800000" flipH="1">
            <a:off x="3447629" y="1708666"/>
            <a:ext cx="160245" cy="1611868"/>
          </a:xfrm>
          <a:prstGeom prst="bentConnector3">
            <a:avLst>
              <a:gd name="adj1" fmla="val -142657"/>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Elbow Connector 59"/>
          <p:cNvCxnSpPr>
            <a:stCxn id="8" idx="2"/>
            <a:endCxn id="11" idx="0"/>
          </p:cNvCxnSpPr>
          <p:nvPr/>
        </p:nvCxnSpPr>
        <p:spPr>
          <a:xfrm rot="16200000" flipH="1">
            <a:off x="3865201" y="2093823"/>
            <a:ext cx="404336" cy="3353"/>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Elbow Connector 61"/>
          <p:cNvCxnSpPr>
            <a:stCxn id="11" idx="2"/>
            <a:endCxn id="12" idx="0"/>
          </p:cNvCxnSpPr>
          <p:nvPr/>
        </p:nvCxnSpPr>
        <p:spPr>
          <a:xfrm rot="16200000" flipH="1">
            <a:off x="3836169" y="2899877"/>
            <a:ext cx="468868" cy="3114"/>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Elbow Connector 63"/>
          <p:cNvCxnSpPr>
            <a:stCxn id="12" idx="2"/>
            <a:endCxn id="19" idx="0"/>
          </p:cNvCxnSpPr>
          <p:nvPr/>
        </p:nvCxnSpPr>
        <p:spPr>
          <a:xfrm rot="5400000">
            <a:off x="3043912" y="2793420"/>
            <a:ext cx="316468" cy="174002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Elbow Connector 65"/>
          <p:cNvCxnSpPr>
            <a:stCxn id="12" idx="2"/>
            <a:endCxn id="20" idx="0"/>
          </p:cNvCxnSpPr>
          <p:nvPr/>
        </p:nvCxnSpPr>
        <p:spPr>
          <a:xfrm rot="16200000" flipH="1">
            <a:off x="4893220" y="2684140"/>
            <a:ext cx="316468" cy="195858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8" name="Elbow Connector 67"/>
          <p:cNvCxnSpPr>
            <a:stCxn id="19" idx="2"/>
            <a:endCxn id="25" idx="0"/>
          </p:cNvCxnSpPr>
          <p:nvPr/>
        </p:nvCxnSpPr>
        <p:spPr>
          <a:xfrm rot="5400000">
            <a:off x="1679668" y="3931204"/>
            <a:ext cx="423446" cy="881482"/>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0" name="Elbow Connector 69"/>
          <p:cNvCxnSpPr>
            <a:stCxn id="19" idx="2"/>
            <a:endCxn id="26" idx="0"/>
          </p:cNvCxnSpPr>
          <p:nvPr/>
        </p:nvCxnSpPr>
        <p:spPr>
          <a:xfrm rot="16200000" flipH="1">
            <a:off x="2602720" y="3889633"/>
            <a:ext cx="411778" cy="952955"/>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2" name="Elbow Connector 71"/>
          <p:cNvCxnSpPr>
            <a:stCxn id="20" idx="2"/>
            <a:endCxn id="27" idx="0"/>
          </p:cNvCxnSpPr>
          <p:nvPr/>
        </p:nvCxnSpPr>
        <p:spPr>
          <a:xfrm rot="5400000">
            <a:off x="5363816" y="3916736"/>
            <a:ext cx="423446" cy="91041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4" name="Elbow Connector 73"/>
          <p:cNvCxnSpPr>
            <a:stCxn id="20" idx="2"/>
            <a:endCxn id="28" idx="0"/>
          </p:cNvCxnSpPr>
          <p:nvPr/>
        </p:nvCxnSpPr>
        <p:spPr>
          <a:xfrm rot="16200000" flipH="1">
            <a:off x="6329290" y="3861680"/>
            <a:ext cx="411778" cy="1008862"/>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Elbow Connector 75"/>
          <p:cNvCxnSpPr>
            <a:stCxn id="25" idx="2"/>
            <a:endCxn id="33" idx="0"/>
          </p:cNvCxnSpPr>
          <p:nvPr/>
        </p:nvCxnSpPr>
        <p:spPr>
          <a:xfrm rot="16200000" flipH="1">
            <a:off x="1848939" y="4831710"/>
            <a:ext cx="295870" cy="109244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8" name="Elbow Connector 77"/>
          <p:cNvCxnSpPr>
            <a:stCxn id="26" idx="2"/>
            <a:endCxn id="33" idx="0"/>
          </p:cNvCxnSpPr>
          <p:nvPr/>
        </p:nvCxnSpPr>
        <p:spPr>
          <a:xfrm rot="5400000">
            <a:off x="2621825" y="4862606"/>
            <a:ext cx="584537" cy="741989"/>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0" name="Elbow Connector 79"/>
          <p:cNvCxnSpPr>
            <a:stCxn id="27" idx="2"/>
            <a:endCxn id="38" idx="0"/>
          </p:cNvCxnSpPr>
          <p:nvPr/>
        </p:nvCxnSpPr>
        <p:spPr>
          <a:xfrm rot="16200000" flipH="1">
            <a:off x="5480959" y="4869369"/>
            <a:ext cx="297966" cy="1019225"/>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Elbow Connector 81"/>
          <p:cNvCxnSpPr>
            <a:stCxn id="28" idx="2"/>
            <a:endCxn id="38" idx="0"/>
          </p:cNvCxnSpPr>
          <p:nvPr/>
        </p:nvCxnSpPr>
        <p:spPr>
          <a:xfrm rot="5400000">
            <a:off x="6434766" y="4923121"/>
            <a:ext cx="309634" cy="900055"/>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Elbow Connector 83"/>
          <p:cNvCxnSpPr>
            <a:stCxn id="33" idx="1"/>
            <a:endCxn id="11" idx="1"/>
          </p:cNvCxnSpPr>
          <p:nvPr/>
        </p:nvCxnSpPr>
        <p:spPr>
          <a:xfrm rot="10800000" flipH="1">
            <a:off x="1828800" y="2482335"/>
            <a:ext cx="1981200" cy="3366701"/>
          </a:xfrm>
          <a:prstGeom prst="bentConnector3">
            <a:avLst>
              <a:gd name="adj1" fmla="val -66083"/>
            </a:avLst>
          </a:prstGeom>
          <a:ln>
            <a:tailEnd type="arrow"/>
          </a:ln>
        </p:spPr>
        <p:style>
          <a:lnRef idx="1">
            <a:schemeClr val="accent1"/>
          </a:lnRef>
          <a:fillRef idx="0">
            <a:schemeClr val="accent1"/>
          </a:fillRef>
          <a:effectRef idx="0">
            <a:schemeClr val="accent1"/>
          </a:effectRef>
          <a:fontRef idx="minor">
            <a:schemeClr val="tx1"/>
          </a:fontRef>
        </p:style>
      </p:cxnSp>
      <p:sp>
        <p:nvSpPr>
          <p:cNvPr id="89" name="TextBox 88"/>
          <p:cNvSpPr txBox="1"/>
          <p:nvPr/>
        </p:nvSpPr>
        <p:spPr>
          <a:xfrm>
            <a:off x="4707937" y="1337846"/>
            <a:ext cx="1930337" cy="338554"/>
          </a:xfrm>
          <a:prstGeom prst="rect">
            <a:avLst/>
          </a:prstGeom>
          <a:noFill/>
        </p:spPr>
        <p:txBody>
          <a:bodyPr wrap="none" rtlCol="0">
            <a:spAutoFit/>
          </a:bodyPr>
          <a:lstStyle/>
          <a:p>
            <a:r>
              <a:rPr lang="en-US" sz="1600" dirty="0" smtClean="0"/>
              <a:t>fault not introduced</a:t>
            </a:r>
            <a:endParaRPr lang="en-US" sz="1600" dirty="0"/>
          </a:p>
        </p:txBody>
      </p:sp>
      <p:sp>
        <p:nvSpPr>
          <p:cNvPr id="90" name="TextBox 89"/>
          <p:cNvSpPr txBox="1"/>
          <p:nvPr/>
        </p:nvSpPr>
        <p:spPr>
          <a:xfrm>
            <a:off x="4022137" y="1947446"/>
            <a:ext cx="1587294" cy="338554"/>
          </a:xfrm>
          <a:prstGeom prst="rect">
            <a:avLst/>
          </a:prstGeom>
          <a:noFill/>
        </p:spPr>
        <p:txBody>
          <a:bodyPr wrap="none" rtlCol="0">
            <a:spAutoFit/>
          </a:bodyPr>
          <a:lstStyle/>
          <a:p>
            <a:r>
              <a:rPr lang="en-US" sz="1600" dirty="0" smtClean="0"/>
              <a:t>fault introduced</a:t>
            </a:r>
            <a:endParaRPr lang="en-US" sz="1600" dirty="0"/>
          </a:p>
        </p:txBody>
      </p:sp>
      <p:sp>
        <p:nvSpPr>
          <p:cNvPr id="91" name="TextBox 90"/>
          <p:cNvSpPr txBox="1"/>
          <p:nvPr/>
        </p:nvSpPr>
        <p:spPr>
          <a:xfrm>
            <a:off x="2305204" y="1625025"/>
            <a:ext cx="982961" cy="584775"/>
          </a:xfrm>
          <a:prstGeom prst="rect">
            <a:avLst/>
          </a:prstGeom>
          <a:noFill/>
        </p:spPr>
        <p:txBody>
          <a:bodyPr wrap="none" rtlCol="0">
            <a:spAutoFit/>
          </a:bodyPr>
          <a:lstStyle/>
          <a:p>
            <a:pPr algn="ctr"/>
            <a:r>
              <a:rPr lang="en-US" sz="1600" dirty="0" smtClean="0"/>
              <a:t>fault</a:t>
            </a:r>
          </a:p>
          <a:p>
            <a:pPr algn="ctr"/>
            <a:r>
              <a:rPr lang="en-US" sz="1600" dirty="0" smtClean="0"/>
              <a:t>removed</a:t>
            </a:r>
            <a:endParaRPr lang="en-US" sz="16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Terminology alert #2</a:t>
            </a:r>
            <a:endParaRPr lang="en-US" dirty="0"/>
          </a:p>
        </p:txBody>
      </p:sp>
      <p:sp>
        <p:nvSpPr>
          <p:cNvPr id="3" name="Footer Placeholder 2"/>
          <p:cNvSpPr>
            <a:spLocks noGrp="1"/>
          </p:cNvSpPr>
          <p:nvPr>
            <p:ph type="ftr" sz="quarter" idx="11"/>
          </p:nvPr>
        </p:nvSpPr>
        <p:spPr>
          <a:xfrm>
            <a:off x="2974848" y="6356350"/>
            <a:ext cx="35783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27</a:t>
            </a:fld>
            <a:endParaRPr lang="en-US"/>
          </a:p>
        </p:txBody>
      </p:sp>
      <p:sp>
        <p:nvSpPr>
          <p:cNvPr id="5" name="Content Placeholder 4"/>
          <p:cNvSpPr>
            <a:spLocks noGrp="1"/>
          </p:cNvSpPr>
          <p:nvPr>
            <p:ph sz="quarter" idx="1"/>
          </p:nvPr>
        </p:nvSpPr>
        <p:spPr/>
        <p:txBody>
          <a:bodyPr/>
          <a:lstStyle/>
          <a:p>
            <a:r>
              <a:rPr lang="en-US" dirty="0" smtClean="0"/>
              <a:t>“fault” and “error” have many alternative definitions</a:t>
            </a:r>
          </a:p>
          <a:p>
            <a:pPr lvl="1"/>
            <a:r>
              <a:rPr lang="en-US" dirty="0" smtClean="0"/>
              <a:t>Sometimes, “error” is a synonym for what we’re calling “fault”, and “fault” means “behavior that may trigger a failure”</a:t>
            </a:r>
          </a:p>
          <a:p>
            <a:pPr lvl="1"/>
            <a:r>
              <a:rPr lang="en-US" dirty="0" smtClean="0"/>
              <a:t>Following these alternative definitions, we have:</a:t>
            </a:r>
          </a:p>
          <a:p>
            <a:pPr lvl="1">
              <a:buNone/>
            </a:pPr>
            <a:r>
              <a:rPr lang="en-US" dirty="0" smtClean="0"/>
              <a:t>	error </a:t>
            </a:r>
            <a:r>
              <a:rPr lang="en-US" dirty="0" smtClean="0">
                <a:latin typeface="Lucida Sans"/>
                <a:cs typeface="Lucida Sans"/>
              </a:rPr>
              <a:t>→ fault → failure</a:t>
            </a:r>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Footer Placeholder 2"/>
          <p:cNvSpPr>
            <a:spLocks noGrp="1"/>
          </p:cNvSpPr>
          <p:nvPr>
            <p:ph type="ftr" sz="quarter" idx="11"/>
          </p:nvPr>
        </p:nvSpPr>
        <p:spPr>
          <a:xfrm>
            <a:off x="2974848" y="6356350"/>
            <a:ext cx="35783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28</a:t>
            </a:fld>
            <a:endParaRPr lang="en-US"/>
          </a:p>
        </p:txBody>
      </p:sp>
      <p:sp>
        <p:nvSpPr>
          <p:cNvPr id="5" name="Content Placeholder 4"/>
          <p:cNvSpPr>
            <a:spLocks noGrp="1"/>
          </p:cNvSpPr>
          <p:nvPr>
            <p:ph sz="quarter" idx="1"/>
          </p:nvPr>
        </p:nvSpPr>
        <p:spPr>
          <a:xfrm>
            <a:off x="304800" y="1219200"/>
            <a:ext cx="8610600" cy="4937760"/>
          </a:xfrm>
        </p:spPr>
        <p:txBody>
          <a:bodyPr>
            <a:normAutofit lnSpcReduction="10000"/>
          </a:bodyPr>
          <a:lstStyle/>
          <a:p>
            <a:r>
              <a:rPr lang="en-US" sz="2000" dirty="0" smtClean="0"/>
              <a:t>United States General Accounting Office. Report IMTEC-92-26, February 4, 1992. </a:t>
            </a:r>
            <a:r>
              <a:rPr lang="en-US" sz="1700" dirty="0" smtClean="0">
                <a:hlinkClick r:id="rId2"/>
              </a:rPr>
              <a:t>http://www.fas.org/spp/starwars/gao/im92026.htm</a:t>
            </a:r>
            <a:endParaRPr lang="en-US" sz="1700" dirty="0" smtClean="0"/>
          </a:p>
          <a:p>
            <a:r>
              <a:rPr lang="en-US" sz="2000" dirty="0" err="1" smtClean="0"/>
              <a:t>Ariane</a:t>
            </a:r>
            <a:r>
              <a:rPr lang="en-US" sz="2000" dirty="0" smtClean="0"/>
              <a:t> 5 Flight 501 Failure – Report by the Inquiry Board. July 19, 1996. </a:t>
            </a:r>
            <a:r>
              <a:rPr lang="en-US" sz="1700" dirty="0" smtClean="0">
                <a:hlinkClick r:id="rId3"/>
              </a:rPr>
              <a:t>http://sunnyday.mit.edu/accidents/Ariane5accidentreport.html</a:t>
            </a:r>
            <a:r>
              <a:rPr lang="en-US" sz="1700" dirty="0" smtClean="0"/>
              <a:t> </a:t>
            </a:r>
          </a:p>
          <a:p>
            <a:r>
              <a:rPr lang="en-GB" sz="2000" dirty="0" smtClean="0"/>
              <a:t>U.S. Nuclear Regulatory Commission.  Update on radiation therapy overexposures in Panama.  NRC Information Notice 2001-08, Supp. 2, November 20, 2001. </a:t>
            </a:r>
            <a:r>
              <a:rPr lang="en-GB" sz="1700" dirty="0" smtClean="0">
                <a:solidFill>
                  <a:srgbClr val="CC00CC"/>
                </a:solidFill>
                <a:hlinkClick r:id="rId4"/>
              </a:rPr>
              <a:t>http://www.hsrd.ornl.gov/nrc/special/IN200108s2.pdf</a:t>
            </a:r>
            <a:r>
              <a:rPr lang="en-GB" sz="1700" dirty="0" smtClean="0"/>
              <a:t> </a:t>
            </a:r>
          </a:p>
          <a:p>
            <a:r>
              <a:rPr lang="en-GB" sz="2000" dirty="0" smtClean="0"/>
              <a:t>D. Gage and J. McCormick.  Why software quality matters.  </a:t>
            </a:r>
            <a:r>
              <a:rPr lang="en-GB" sz="2000" i="1" dirty="0" smtClean="0"/>
              <a:t>Baseline</a:t>
            </a:r>
            <a:r>
              <a:rPr lang="en-GB" sz="2000" dirty="0" smtClean="0"/>
              <a:t>, March 2004, 33-56. </a:t>
            </a:r>
            <a:r>
              <a:rPr lang="en-GB" sz="1700" dirty="0" smtClean="0">
                <a:solidFill>
                  <a:srgbClr val="CC00CC"/>
                </a:solidFill>
                <a:hlinkClick r:id="rId5"/>
              </a:rPr>
              <a:t>http://www.baselinemag.com/print_article2/0,1217,a=120920,00.asp</a:t>
            </a:r>
            <a:r>
              <a:rPr lang="en-GB" sz="1700" dirty="0" smtClean="0"/>
              <a:t> </a:t>
            </a:r>
            <a:endParaRPr lang="en-US" sz="1700" dirty="0" smtClean="0"/>
          </a:p>
          <a:p>
            <a:r>
              <a:rPr lang="en-US" sz="2000" dirty="0" smtClean="0"/>
              <a:t>Nancy G. </a:t>
            </a:r>
            <a:r>
              <a:rPr lang="en-US" sz="2000" dirty="0" err="1" smtClean="0"/>
              <a:t>Leveson</a:t>
            </a:r>
            <a:r>
              <a:rPr lang="en-US" sz="2000" dirty="0" smtClean="0"/>
              <a:t>. </a:t>
            </a:r>
            <a:r>
              <a:rPr lang="en-US" sz="2000" i="1" dirty="0" err="1" smtClean="0"/>
              <a:t>Safeware</a:t>
            </a:r>
            <a:r>
              <a:rPr lang="en-US" sz="2000" i="1" dirty="0" smtClean="0"/>
              <a:t>: System Safety and Computers</a:t>
            </a:r>
            <a:r>
              <a:rPr lang="en-US" sz="2000" dirty="0" smtClean="0"/>
              <a:t>. Addison Wesley, 1995. </a:t>
            </a:r>
          </a:p>
          <a:p>
            <a:r>
              <a:rPr lang="en-US" sz="2000" dirty="0" smtClean="0"/>
              <a:t>Neil Storey. </a:t>
            </a:r>
            <a:r>
              <a:rPr lang="en-US" sz="2000" i="1" dirty="0" smtClean="0"/>
              <a:t>Safety-Critical Computer Systems</a:t>
            </a:r>
            <a:r>
              <a:rPr lang="en-US" sz="2000" dirty="0" smtClean="0"/>
              <a:t>. Prentice Hall, 1996.</a:t>
            </a:r>
          </a:p>
          <a:p>
            <a:r>
              <a:rPr lang="en-US" sz="2000" dirty="0" smtClean="0"/>
              <a:t>J.C. Knight and N.G. </a:t>
            </a:r>
            <a:r>
              <a:rPr lang="en-US" sz="2000" dirty="0" err="1" smtClean="0"/>
              <a:t>Leveson</a:t>
            </a:r>
            <a:r>
              <a:rPr lang="en-US" sz="2000" dirty="0" smtClean="0"/>
              <a:t>. An experimental evaluation of the assumption of independence in </a:t>
            </a:r>
            <a:r>
              <a:rPr lang="en-US" sz="2000" dirty="0" err="1" smtClean="0"/>
              <a:t>multiversion</a:t>
            </a:r>
            <a:r>
              <a:rPr lang="en-US" sz="2000" dirty="0" smtClean="0"/>
              <a:t> programming. IEEE Transactions on Software Engineering 12(1), 1986, 96-109.</a:t>
            </a:r>
          </a:p>
          <a:p>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Patriot: A software failure</a:t>
            </a:r>
            <a:endParaRPr lang="en-US" dirty="0"/>
          </a:p>
        </p:txBody>
      </p:sp>
      <p:sp>
        <p:nvSpPr>
          <p:cNvPr id="3" name="Footer Placeholder 2"/>
          <p:cNvSpPr>
            <a:spLocks noGrp="1"/>
          </p:cNvSpPr>
          <p:nvPr>
            <p:ph type="ftr" sz="quarter" idx="11"/>
          </p:nvPr>
        </p:nvSpPr>
        <p:spPr>
          <a:xfrm>
            <a:off x="2898648" y="6356350"/>
            <a:ext cx="36545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3</a:t>
            </a:fld>
            <a:endParaRPr lang="en-US"/>
          </a:p>
        </p:txBody>
      </p:sp>
      <p:sp>
        <p:nvSpPr>
          <p:cNvPr id="5" name="Content Placeholder 4"/>
          <p:cNvSpPr>
            <a:spLocks noGrp="1"/>
          </p:cNvSpPr>
          <p:nvPr>
            <p:ph sz="quarter" idx="1"/>
          </p:nvPr>
        </p:nvSpPr>
        <p:spPr/>
        <p:txBody>
          <a:bodyPr/>
          <a:lstStyle/>
          <a:p>
            <a:r>
              <a:rPr lang="en-US" dirty="0" smtClean="0"/>
              <a:t>[A] software problem in the system’s weapons control computer… led to an inaccurate tracking calculation that became worse the longer the system operated.</a:t>
            </a:r>
          </a:p>
          <a:p>
            <a:r>
              <a:rPr lang="en-US" dirty="0" smtClean="0"/>
              <a:t>At the time of the incident, the battery had been operating continuously for over 100 hours. By then, the inaccuracy was serious enough to cause the system to look in the wrong place for the incoming Scud. [GAO]</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Arc 24"/>
          <p:cNvSpPr/>
          <p:nvPr/>
        </p:nvSpPr>
        <p:spPr>
          <a:xfrm rot="17893466">
            <a:off x="1380538" y="2723795"/>
            <a:ext cx="6078124" cy="7461446"/>
          </a:xfrm>
          <a:prstGeom prst="arc">
            <a:avLst>
              <a:gd name="adj1" fmla="val 15404906"/>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smtClean="0"/>
              <a:t>Tracking a missile: what should happen</a:t>
            </a:r>
            <a:endParaRPr lang="en-US" dirty="0"/>
          </a:p>
        </p:txBody>
      </p:sp>
      <p:sp>
        <p:nvSpPr>
          <p:cNvPr id="3" name="Footer Placeholder 2"/>
          <p:cNvSpPr>
            <a:spLocks noGrp="1"/>
          </p:cNvSpPr>
          <p:nvPr>
            <p:ph type="ftr" sz="quarter" idx="11"/>
          </p:nvPr>
        </p:nvSpPr>
        <p:spPr>
          <a:xfrm>
            <a:off x="2898648" y="6356350"/>
            <a:ext cx="36545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4</a:t>
            </a:fld>
            <a:endParaRPr lang="en-US"/>
          </a:p>
        </p:txBody>
      </p:sp>
      <p:sp>
        <p:nvSpPr>
          <p:cNvPr id="5" name="Content Placeholder 4"/>
          <p:cNvSpPr>
            <a:spLocks noGrp="1"/>
          </p:cNvSpPr>
          <p:nvPr>
            <p:ph sz="quarter" idx="1"/>
          </p:nvPr>
        </p:nvSpPr>
        <p:spPr>
          <a:xfrm>
            <a:off x="457200" y="1219200"/>
            <a:ext cx="8229600" cy="2133600"/>
          </a:xfrm>
        </p:spPr>
        <p:txBody>
          <a:bodyPr/>
          <a:lstStyle/>
          <a:p>
            <a:r>
              <a:rPr lang="en-US" dirty="0" smtClean="0"/>
              <a:t>Search: Wide range scanned</a:t>
            </a:r>
          </a:p>
          <a:p>
            <a:pPr>
              <a:buNone/>
            </a:pPr>
            <a:r>
              <a:rPr lang="en-US" dirty="0" smtClean="0"/>
              <a:t>	When missile detected,</a:t>
            </a:r>
          </a:p>
          <a:p>
            <a:pPr>
              <a:buNone/>
            </a:pPr>
            <a:r>
              <a:rPr lang="en-US" dirty="0" smtClean="0"/>
              <a:t>	</a:t>
            </a:r>
            <a:r>
              <a:rPr lang="en-US" dirty="0" smtClean="0">
                <a:solidFill>
                  <a:srgbClr val="7030A0"/>
                </a:solidFill>
              </a:rPr>
              <a:t>range gate </a:t>
            </a:r>
            <a:r>
              <a:rPr lang="en-US" dirty="0" smtClean="0"/>
              <a:t>calculates the next area to scan</a:t>
            </a:r>
          </a:p>
          <a:p>
            <a:r>
              <a:rPr lang="en-US" dirty="0" smtClean="0"/>
              <a:t>Validation, Tracking: Only range gated area scanned</a:t>
            </a:r>
          </a:p>
        </p:txBody>
      </p:sp>
      <p:grpSp>
        <p:nvGrpSpPr>
          <p:cNvPr id="29" name="Group 28"/>
          <p:cNvGrpSpPr/>
          <p:nvPr/>
        </p:nvGrpSpPr>
        <p:grpSpPr>
          <a:xfrm>
            <a:off x="4724400" y="5559311"/>
            <a:ext cx="457200" cy="762000"/>
            <a:chOff x="6477000" y="5410200"/>
            <a:chExt cx="457200" cy="762000"/>
          </a:xfrm>
        </p:grpSpPr>
        <p:sp>
          <p:nvSpPr>
            <p:cNvPr id="10" name="Isosceles Triangle 9"/>
            <p:cNvSpPr/>
            <p:nvPr/>
          </p:nvSpPr>
          <p:spPr>
            <a:xfrm>
              <a:off x="6781800" y="5791200"/>
              <a:ext cx="45719" cy="381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rot="18754627">
              <a:off x="6400800" y="5562600"/>
              <a:ext cx="6858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p:cNvCxnSpPr/>
            <p:nvPr/>
          </p:nvCxnSpPr>
          <p:spPr>
            <a:xfrm rot="10800000">
              <a:off x="6477000" y="5562600"/>
              <a:ext cx="228600" cy="152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838200" y="5029200"/>
            <a:ext cx="152400" cy="505690"/>
            <a:chOff x="547255" y="4800600"/>
            <a:chExt cx="152400" cy="505690"/>
          </a:xfrm>
          <a:scene3d>
            <a:camera prst="orthographicFront">
              <a:rot lat="0" lon="0" rev="20400000"/>
            </a:camera>
            <a:lightRig rig="threePt" dir="t"/>
          </a:scene3d>
        </p:grpSpPr>
        <p:sp>
          <p:nvSpPr>
            <p:cNvPr id="14" name="Rectangle 13"/>
            <p:cNvSpPr/>
            <p:nvPr/>
          </p:nvSpPr>
          <p:spPr>
            <a:xfrm>
              <a:off x="609600" y="4800600"/>
              <a:ext cx="45719"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Isosceles Triangle 14"/>
            <p:cNvSpPr/>
            <p:nvPr/>
          </p:nvSpPr>
          <p:spPr>
            <a:xfrm>
              <a:off x="547255" y="5153890"/>
              <a:ext cx="152400" cy="152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p:cNvGrpSpPr/>
          <p:nvPr/>
        </p:nvGrpSpPr>
        <p:grpSpPr>
          <a:xfrm>
            <a:off x="1981200" y="3505200"/>
            <a:ext cx="152400" cy="505690"/>
            <a:chOff x="547255" y="4800600"/>
            <a:chExt cx="152400" cy="505690"/>
          </a:xfrm>
          <a:scene3d>
            <a:camera prst="orthographicFront">
              <a:rot lat="0" lon="0" rev="18000000"/>
            </a:camera>
            <a:lightRig rig="threePt" dir="t"/>
          </a:scene3d>
        </p:grpSpPr>
        <p:sp>
          <p:nvSpPr>
            <p:cNvPr id="18" name="Rectangle 17"/>
            <p:cNvSpPr/>
            <p:nvPr/>
          </p:nvSpPr>
          <p:spPr>
            <a:xfrm>
              <a:off x="609600" y="4800600"/>
              <a:ext cx="45719"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sosceles Triangle 18"/>
            <p:cNvSpPr/>
            <p:nvPr/>
          </p:nvSpPr>
          <p:spPr>
            <a:xfrm>
              <a:off x="547255" y="5153890"/>
              <a:ext cx="152400" cy="152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p:cNvGrpSpPr/>
          <p:nvPr/>
        </p:nvGrpSpPr>
        <p:grpSpPr>
          <a:xfrm>
            <a:off x="3810000" y="2971800"/>
            <a:ext cx="152400" cy="505690"/>
            <a:chOff x="547255" y="4800600"/>
            <a:chExt cx="152400" cy="505690"/>
          </a:xfrm>
          <a:scene3d>
            <a:camera prst="orthographicFront">
              <a:rot lat="0" lon="0" rev="16200000"/>
            </a:camera>
            <a:lightRig rig="threePt" dir="t"/>
          </a:scene3d>
        </p:grpSpPr>
        <p:sp>
          <p:nvSpPr>
            <p:cNvPr id="21" name="Rectangle 20"/>
            <p:cNvSpPr/>
            <p:nvPr/>
          </p:nvSpPr>
          <p:spPr>
            <a:xfrm>
              <a:off x="609600" y="4800600"/>
              <a:ext cx="45719"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p:cNvSpPr/>
            <p:nvPr/>
          </p:nvSpPr>
          <p:spPr>
            <a:xfrm>
              <a:off x="547255" y="5153890"/>
              <a:ext cx="152400" cy="152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p:cNvGrpSpPr/>
          <p:nvPr/>
        </p:nvGrpSpPr>
        <p:grpSpPr>
          <a:xfrm>
            <a:off x="5486400" y="3352800"/>
            <a:ext cx="152400" cy="505690"/>
            <a:chOff x="547255" y="4800600"/>
            <a:chExt cx="152400" cy="505690"/>
          </a:xfrm>
          <a:scene3d>
            <a:camera prst="orthographicFront">
              <a:rot lat="0" lon="0" rev="14700000"/>
            </a:camera>
            <a:lightRig rig="threePt" dir="t"/>
          </a:scene3d>
        </p:grpSpPr>
        <p:sp>
          <p:nvSpPr>
            <p:cNvPr id="27" name="Rectangle 26"/>
            <p:cNvSpPr/>
            <p:nvPr/>
          </p:nvSpPr>
          <p:spPr>
            <a:xfrm>
              <a:off x="609600" y="4800600"/>
              <a:ext cx="45719"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Isosceles Triangle 27"/>
            <p:cNvSpPr/>
            <p:nvPr/>
          </p:nvSpPr>
          <p:spPr>
            <a:xfrm>
              <a:off x="547255" y="5153890"/>
              <a:ext cx="152400" cy="152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p:cNvSpPr/>
          <p:nvPr/>
        </p:nvSpPr>
        <p:spPr>
          <a:xfrm rot="2138810">
            <a:off x="1106318" y="4498002"/>
            <a:ext cx="4267200" cy="200081"/>
          </a:xfrm>
          <a:prstGeom prst="rect">
            <a:avLst/>
          </a:prstGeom>
          <a:solidFill>
            <a:srgbClr val="00B0F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rot="4156115">
            <a:off x="2950194" y="4365676"/>
            <a:ext cx="2960074" cy="2059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rot="6227396">
            <a:off x="3871864" y="4460845"/>
            <a:ext cx="2695672" cy="20145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rot="6227396">
            <a:off x="5099910" y="3497290"/>
            <a:ext cx="729726" cy="223639"/>
          </a:xfrm>
          <a:prstGeom prst="rect">
            <a:avLst/>
          </a:prstGeom>
          <a:solidFill>
            <a:srgbClr val="00B0F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rot="4156115">
            <a:off x="3675765" y="3325274"/>
            <a:ext cx="732596" cy="204164"/>
          </a:xfrm>
          <a:prstGeom prst="rect">
            <a:avLst/>
          </a:prstGeom>
          <a:solidFill>
            <a:srgbClr val="00B0F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design flaw</a:t>
            </a:r>
            <a:endParaRPr lang="en-US" dirty="0"/>
          </a:p>
        </p:txBody>
      </p:sp>
      <p:sp>
        <p:nvSpPr>
          <p:cNvPr id="3" name="Footer Placeholder 2"/>
          <p:cNvSpPr>
            <a:spLocks noGrp="1"/>
          </p:cNvSpPr>
          <p:nvPr>
            <p:ph type="ftr" sz="quarter" idx="11"/>
          </p:nvPr>
        </p:nvSpPr>
        <p:spPr>
          <a:xfrm>
            <a:off x="2898648" y="6356350"/>
            <a:ext cx="36545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5</a:t>
            </a:fld>
            <a:endParaRPr lang="en-US"/>
          </a:p>
        </p:txBody>
      </p:sp>
      <p:sp>
        <p:nvSpPr>
          <p:cNvPr id="5" name="Content Placeholder 4"/>
          <p:cNvSpPr>
            <a:spLocks noGrp="1"/>
          </p:cNvSpPr>
          <p:nvPr>
            <p:ph sz="quarter" idx="1"/>
          </p:nvPr>
        </p:nvSpPr>
        <p:spPr/>
        <p:txBody>
          <a:bodyPr/>
          <a:lstStyle/>
          <a:p>
            <a:r>
              <a:rPr lang="en-US" dirty="0" smtClean="0"/>
              <a:t>Range gate calculates predicated position from</a:t>
            </a:r>
          </a:p>
          <a:p>
            <a:pPr lvl="1"/>
            <a:r>
              <a:rPr lang="en-US" dirty="0" smtClean="0"/>
              <a:t>Time of last radar detection:</a:t>
            </a:r>
          </a:p>
          <a:p>
            <a:pPr lvl="1">
              <a:buNone/>
            </a:pPr>
            <a:r>
              <a:rPr lang="en-US" dirty="0" smtClean="0"/>
              <a:t>	integer, measuring tenths of seconds</a:t>
            </a:r>
          </a:p>
          <a:p>
            <a:pPr lvl="1"/>
            <a:r>
              <a:rPr lang="en-US" dirty="0" smtClean="0"/>
              <a:t>Known velocity of missile: floating-point value</a:t>
            </a:r>
          </a:p>
          <a:p>
            <a:r>
              <a:rPr lang="en-US" dirty="0" smtClean="0"/>
              <a:t>Problem:</a:t>
            </a:r>
          </a:p>
          <a:p>
            <a:pPr lvl="1"/>
            <a:r>
              <a:rPr lang="en-US" dirty="0" smtClean="0"/>
              <a:t>Range gate used 24-bit registers, and each 0.1-second time increment added a little error</a:t>
            </a:r>
          </a:p>
          <a:p>
            <a:pPr lvl="1"/>
            <a:r>
              <a:rPr lang="en-US" dirty="0" smtClean="0"/>
              <a:t>Over time, this error became significant enough to cause range gate to miscalculate missile position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actually happened</a:t>
            </a:r>
            <a:endParaRPr lang="en-US" dirty="0"/>
          </a:p>
        </p:txBody>
      </p:sp>
      <p:sp>
        <p:nvSpPr>
          <p:cNvPr id="3" name="Footer Placeholder 2"/>
          <p:cNvSpPr>
            <a:spLocks noGrp="1"/>
          </p:cNvSpPr>
          <p:nvPr>
            <p:ph type="ftr" sz="quarter" idx="11"/>
          </p:nvPr>
        </p:nvSpPr>
        <p:spPr>
          <a:xfrm>
            <a:off x="2898648" y="6356350"/>
            <a:ext cx="36545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6</a:t>
            </a:fld>
            <a:endParaRPr lang="en-US"/>
          </a:p>
        </p:txBody>
      </p:sp>
      <p:grpSp>
        <p:nvGrpSpPr>
          <p:cNvPr id="6" name="Group 5"/>
          <p:cNvGrpSpPr/>
          <p:nvPr/>
        </p:nvGrpSpPr>
        <p:grpSpPr>
          <a:xfrm>
            <a:off x="4724400" y="5559311"/>
            <a:ext cx="457200" cy="762000"/>
            <a:chOff x="6477000" y="5410200"/>
            <a:chExt cx="457200" cy="762000"/>
          </a:xfrm>
        </p:grpSpPr>
        <p:sp>
          <p:nvSpPr>
            <p:cNvPr id="7" name="Isosceles Triangle 6"/>
            <p:cNvSpPr/>
            <p:nvPr/>
          </p:nvSpPr>
          <p:spPr>
            <a:xfrm>
              <a:off x="6781800" y="5791200"/>
              <a:ext cx="45719" cy="381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8754627">
              <a:off x="6400800" y="5562600"/>
              <a:ext cx="6858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p:nvCxnSpPr>
          <p:spPr>
            <a:xfrm rot="10800000">
              <a:off x="6477000" y="5562600"/>
              <a:ext cx="228600" cy="152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838200" y="5029200"/>
            <a:ext cx="152400" cy="505690"/>
            <a:chOff x="547255" y="4800600"/>
            <a:chExt cx="152400" cy="505690"/>
          </a:xfrm>
          <a:scene3d>
            <a:camera prst="orthographicFront">
              <a:rot lat="0" lon="0" rev="20400000"/>
            </a:camera>
            <a:lightRig rig="threePt" dir="t"/>
          </a:scene3d>
        </p:grpSpPr>
        <p:sp>
          <p:nvSpPr>
            <p:cNvPr id="11" name="Rectangle 10"/>
            <p:cNvSpPr/>
            <p:nvPr/>
          </p:nvSpPr>
          <p:spPr>
            <a:xfrm>
              <a:off x="609600" y="4800600"/>
              <a:ext cx="45719"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p:cNvSpPr/>
            <p:nvPr/>
          </p:nvSpPr>
          <p:spPr>
            <a:xfrm>
              <a:off x="547255" y="5153890"/>
              <a:ext cx="152400" cy="152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p:cNvGrpSpPr/>
          <p:nvPr/>
        </p:nvGrpSpPr>
        <p:grpSpPr>
          <a:xfrm>
            <a:off x="1981200" y="3505200"/>
            <a:ext cx="152400" cy="505690"/>
            <a:chOff x="547255" y="4800600"/>
            <a:chExt cx="152400" cy="505690"/>
          </a:xfrm>
          <a:scene3d>
            <a:camera prst="orthographicFront">
              <a:rot lat="0" lon="0" rev="18000000"/>
            </a:camera>
            <a:lightRig rig="threePt" dir="t"/>
          </a:scene3d>
        </p:grpSpPr>
        <p:sp>
          <p:nvSpPr>
            <p:cNvPr id="14" name="Rectangle 13"/>
            <p:cNvSpPr/>
            <p:nvPr/>
          </p:nvSpPr>
          <p:spPr>
            <a:xfrm>
              <a:off x="609600" y="4800600"/>
              <a:ext cx="45719"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Isosceles Triangle 14"/>
            <p:cNvSpPr/>
            <p:nvPr/>
          </p:nvSpPr>
          <p:spPr>
            <a:xfrm>
              <a:off x="547255" y="5153890"/>
              <a:ext cx="152400" cy="152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p:cNvGrpSpPr/>
          <p:nvPr/>
        </p:nvGrpSpPr>
        <p:grpSpPr>
          <a:xfrm>
            <a:off x="3810000" y="2971800"/>
            <a:ext cx="152400" cy="505690"/>
            <a:chOff x="547255" y="4800600"/>
            <a:chExt cx="152400" cy="505690"/>
          </a:xfrm>
          <a:scene3d>
            <a:camera prst="orthographicFront">
              <a:rot lat="0" lon="0" rev="16200000"/>
            </a:camera>
            <a:lightRig rig="threePt" dir="t"/>
          </a:scene3d>
        </p:grpSpPr>
        <p:sp>
          <p:nvSpPr>
            <p:cNvPr id="17" name="Rectangle 16"/>
            <p:cNvSpPr/>
            <p:nvPr/>
          </p:nvSpPr>
          <p:spPr>
            <a:xfrm>
              <a:off x="609600" y="4800600"/>
              <a:ext cx="45719"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Isosceles Triangle 17"/>
            <p:cNvSpPr/>
            <p:nvPr/>
          </p:nvSpPr>
          <p:spPr>
            <a:xfrm>
              <a:off x="547255" y="5153890"/>
              <a:ext cx="152400" cy="152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 name="Group 18"/>
          <p:cNvGrpSpPr/>
          <p:nvPr/>
        </p:nvGrpSpPr>
        <p:grpSpPr>
          <a:xfrm>
            <a:off x="5486400" y="3352800"/>
            <a:ext cx="152400" cy="505690"/>
            <a:chOff x="547255" y="4800600"/>
            <a:chExt cx="152400" cy="505690"/>
          </a:xfrm>
          <a:scene3d>
            <a:camera prst="orthographicFront">
              <a:rot lat="0" lon="0" rev="14700000"/>
            </a:camera>
            <a:lightRig rig="threePt" dir="t"/>
          </a:scene3d>
        </p:grpSpPr>
        <p:sp>
          <p:nvSpPr>
            <p:cNvPr id="20" name="Rectangle 19"/>
            <p:cNvSpPr/>
            <p:nvPr/>
          </p:nvSpPr>
          <p:spPr>
            <a:xfrm>
              <a:off x="609600" y="4800600"/>
              <a:ext cx="45719"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p:cNvSpPr/>
            <p:nvPr/>
          </p:nvSpPr>
          <p:spPr>
            <a:xfrm>
              <a:off x="547255" y="5153890"/>
              <a:ext cx="152400" cy="152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Rectangle 21"/>
          <p:cNvSpPr/>
          <p:nvPr/>
        </p:nvSpPr>
        <p:spPr>
          <a:xfrm rot="2138810">
            <a:off x="1106318" y="4498002"/>
            <a:ext cx="4267200" cy="200081"/>
          </a:xfrm>
          <a:prstGeom prst="rect">
            <a:avLst/>
          </a:prstGeom>
          <a:solidFill>
            <a:srgbClr val="00B0F0">
              <a:alpha val="22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rot="4156115">
            <a:off x="2950194" y="4365676"/>
            <a:ext cx="2960074" cy="2059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rot="6227396">
            <a:off x="3871864" y="4460845"/>
            <a:ext cx="2695672" cy="20145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rot="6227396">
            <a:off x="4963814" y="4002981"/>
            <a:ext cx="729726" cy="223639"/>
          </a:xfrm>
          <a:prstGeom prst="rect">
            <a:avLst/>
          </a:prstGeom>
          <a:solidFill>
            <a:srgbClr val="00B0F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rot="4156115">
            <a:off x="3696550" y="3400835"/>
            <a:ext cx="732596" cy="204164"/>
          </a:xfrm>
          <a:prstGeom prst="rect">
            <a:avLst/>
          </a:prstGeom>
          <a:solidFill>
            <a:srgbClr val="00B0F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Arc 26"/>
          <p:cNvSpPr/>
          <p:nvPr/>
        </p:nvSpPr>
        <p:spPr>
          <a:xfrm rot="17893466">
            <a:off x="1380538" y="2723795"/>
            <a:ext cx="6078124" cy="7461446"/>
          </a:xfrm>
          <a:prstGeom prst="arc">
            <a:avLst>
              <a:gd name="adj1" fmla="val 15404906"/>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Content Placeholder 4"/>
          <p:cNvSpPr>
            <a:spLocks noGrp="1"/>
          </p:cNvSpPr>
          <p:nvPr>
            <p:ph sz="quarter" idx="1"/>
          </p:nvPr>
        </p:nvSpPr>
        <p:spPr>
          <a:xfrm>
            <a:off x="457200" y="1219200"/>
            <a:ext cx="8229600" cy="2133600"/>
          </a:xfrm>
        </p:spPr>
        <p:txBody>
          <a:bodyPr/>
          <a:lstStyle/>
          <a:p>
            <a:r>
              <a:rPr lang="en-US" dirty="0" smtClean="0"/>
              <a:t>Range gated area shifted, no longer accurate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of the problem</a:t>
            </a:r>
            <a:endParaRPr lang="en-US" dirty="0"/>
          </a:p>
        </p:txBody>
      </p:sp>
      <p:sp>
        <p:nvSpPr>
          <p:cNvPr id="3" name="Footer Placeholder 2"/>
          <p:cNvSpPr>
            <a:spLocks noGrp="1"/>
          </p:cNvSpPr>
          <p:nvPr>
            <p:ph type="ftr" sz="quarter" idx="11"/>
          </p:nvPr>
        </p:nvSpPr>
        <p:spPr>
          <a:xfrm>
            <a:off x="2898648" y="6356350"/>
            <a:ext cx="36545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7</a:t>
            </a:fld>
            <a:endParaRPr lang="en-US"/>
          </a:p>
        </p:txBody>
      </p:sp>
      <p:sp>
        <p:nvSpPr>
          <p:cNvPr id="5" name="Content Placeholder 4"/>
          <p:cNvSpPr>
            <a:spLocks noGrp="1"/>
          </p:cNvSpPr>
          <p:nvPr>
            <p:ph sz="quarter" idx="1"/>
          </p:nvPr>
        </p:nvSpPr>
        <p:spPr/>
        <p:txBody>
          <a:bodyPr/>
          <a:lstStyle/>
          <a:p>
            <a:r>
              <a:rPr lang="en-US" dirty="0" smtClean="0"/>
              <a:t>Patriot designed for use against slower (Mach 2) missiles, not Scuds (Mach 5)</a:t>
            </a:r>
          </a:p>
          <a:p>
            <a:pPr lvl="1"/>
            <a:r>
              <a:rPr lang="en-US" dirty="0" smtClean="0"/>
              <a:t>Proper calibration not performed – largely due to fear that adding an external recorder could crash the system(!)</a:t>
            </a:r>
          </a:p>
          <a:p>
            <a:r>
              <a:rPr lang="en-US" dirty="0" smtClean="0"/>
              <a:t>Patriot system typically used in short intervals – no longer than 8 hours</a:t>
            </a:r>
          </a:p>
          <a:p>
            <a:pPr lvl="1"/>
            <a:r>
              <a:rPr lang="en-US" dirty="0" smtClean="0"/>
              <a:t>Supposed to be mobile, quick on/off, to avoid detection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Ariane</a:t>
            </a:r>
            <a:r>
              <a:rPr lang="en-US" dirty="0" smtClean="0"/>
              <a:t> 5 failure</a:t>
            </a:r>
            <a:endParaRPr lang="en-US" dirty="0"/>
          </a:p>
        </p:txBody>
      </p:sp>
      <p:sp>
        <p:nvSpPr>
          <p:cNvPr id="3" name="Footer Placeholder 2"/>
          <p:cNvSpPr>
            <a:spLocks noGrp="1"/>
          </p:cNvSpPr>
          <p:nvPr>
            <p:ph type="ftr" sz="quarter" idx="11"/>
          </p:nvPr>
        </p:nvSpPr>
        <p:spPr>
          <a:xfrm>
            <a:off x="2898648" y="6356350"/>
            <a:ext cx="36545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8</a:t>
            </a:fld>
            <a:endParaRPr lang="en-US"/>
          </a:p>
        </p:txBody>
      </p:sp>
      <p:sp>
        <p:nvSpPr>
          <p:cNvPr id="5" name="Content Placeholder 4"/>
          <p:cNvSpPr>
            <a:spLocks noGrp="1"/>
          </p:cNvSpPr>
          <p:nvPr>
            <p:ph sz="quarter" idx="1"/>
          </p:nvPr>
        </p:nvSpPr>
        <p:spPr>
          <a:xfrm>
            <a:off x="457200" y="1219200"/>
            <a:ext cx="5562600" cy="4937760"/>
          </a:xfrm>
        </p:spPr>
        <p:txBody>
          <a:bodyPr/>
          <a:lstStyle/>
          <a:p>
            <a:r>
              <a:rPr lang="en-US" dirty="0" smtClean="0"/>
              <a:t>On 4 June 1996, the maiden flight of the </a:t>
            </a:r>
            <a:r>
              <a:rPr lang="en-US" dirty="0" err="1" smtClean="0"/>
              <a:t>Ariane</a:t>
            </a:r>
            <a:r>
              <a:rPr lang="en-US" dirty="0" smtClean="0"/>
              <a:t> 5 launcher ended in a failure. Only about 40 seconds after initiation of the flight sequence, at an altitude of about 3700m, the launcher veered off its flight path, broke up and exploded.</a:t>
            </a:r>
            <a:endParaRPr lang="en-US" dirty="0"/>
          </a:p>
        </p:txBody>
      </p:sp>
      <p:pic>
        <p:nvPicPr>
          <p:cNvPr id="6" name="Picture 5" descr="Ariane5_Explosion.jpg"/>
          <p:cNvPicPr>
            <a:picLocks noChangeAspect="1"/>
          </p:cNvPicPr>
          <p:nvPr/>
        </p:nvPicPr>
        <p:blipFill>
          <a:blip r:embed="rId2"/>
          <a:stretch>
            <a:fillRect/>
          </a:stretch>
        </p:blipFill>
        <p:spPr>
          <a:xfrm>
            <a:off x="6067425" y="1303972"/>
            <a:ext cx="2619375" cy="3572828"/>
          </a:xfrm>
          <a:prstGeom prst="rect">
            <a:avLst/>
          </a:prstGeom>
        </p:spPr>
      </p:pic>
      <p:sp>
        <p:nvSpPr>
          <p:cNvPr id="8" name="TextBox 7"/>
          <p:cNvSpPr txBox="1"/>
          <p:nvPr/>
        </p:nvSpPr>
        <p:spPr>
          <a:xfrm>
            <a:off x="6440095" y="3733800"/>
            <a:ext cx="5142305" cy="276999"/>
          </a:xfrm>
          <a:prstGeom prst="rect">
            <a:avLst/>
          </a:prstGeom>
          <a:noFill/>
          <a:scene3d>
            <a:camera prst="orthographicFront">
              <a:rot lat="0" lon="0" rev="5400000"/>
            </a:camera>
            <a:lightRig rig="threePt" dir="t"/>
          </a:scene3d>
        </p:spPr>
        <p:txBody>
          <a:bodyPr wrap="none" rtlCol="0">
            <a:spAutoFit/>
          </a:bodyPr>
          <a:lstStyle/>
          <a:p>
            <a:r>
              <a:rPr lang="en-US" sz="1200" dirty="0" smtClean="0"/>
              <a:t>http://www.vuw.ac.nz/staff/stephen_marshall/SE/Failures/SE_Ariane.html</a:t>
            </a:r>
            <a:endParaRPr lang="en-US" sz="1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 11"/>
          <p:cNvGraphicFramePr/>
          <p:nvPr/>
        </p:nvGraphicFramePr>
        <p:xfrm>
          <a:off x="457200" y="1295400"/>
          <a:ext cx="81534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lstStyle/>
          <a:p>
            <a:r>
              <a:rPr lang="en-US" dirty="0" err="1" smtClean="0"/>
              <a:t>Ariane</a:t>
            </a:r>
            <a:r>
              <a:rPr lang="en-US" dirty="0" smtClean="0"/>
              <a:t> 5: A software failure</a:t>
            </a:r>
            <a:endParaRPr lang="en-US" dirty="0"/>
          </a:p>
        </p:txBody>
      </p:sp>
      <p:sp>
        <p:nvSpPr>
          <p:cNvPr id="3" name="Footer Placeholder 2"/>
          <p:cNvSpPr>
            <a:spLocks noGrp="1"/>
          </p:cNvSpPr>
          <p:nvPr>
            <p:ph type="ftr" sz="quarter" idx="11"/>
          </p:nvPr>
        </p:nvSpPr>
        <p:spPr>
          <a:xfrm>
            <a:off x="2898648" y="6356350"/>
            <a:ext cx="3654552" cy="365760"/>
          </a:xfrm>
        </p:spPr>
        <p:txBody>
          <a:bodyPr/>
          <a:lstStyle/>
          <a:p>
            <a:r>
              <a:rPr lang="en-US" dirty="0" smtClean="0"/>
              <a:t>CS 3090: Safety Critical Programming in C</a:t>
            </a:r>
            <a:endParaRPr lang="en-US" dirty="0"/>
          </a:p>
        </p:txBody>
      </p:sp>
      <p:sp>
        <p:nvSpPr>
          <p:cNvPr id="4" name="Slide Number Placeholder 3"/>
          <p:cNvSpPr>
            <a:spLocks noGrp="1"/>
          </p:cNvSpPr>
          <p:nvPr>
            <p:ph type="sldNum" sz="quarter" idx="12"/>
          </p:nvPr>
        </p:nvSpPr>
        <p:spPr/>
        <p:txBody>
          <a:bodyPr/>
          <a:lstStyle/>
          <a:p>
            <a:fld id="{45D4ACAA-C07D-4D49-BB34-FCC94B4B114A}"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5968</TotalTime>
  <Words>1615</Words>
  <Application>Microsoft Office PowerPoint</Application>
  <PresentationFormat>On-screen Show (4:3)</PresentationFormat>
  <Paragraphs>238</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Origin</vt:lpstr>
      <vt:lpstr>Software Safety Basics</vt:lpstr>
      <vt:lpstr>Patriot missile defense system failure</vt:lpstr>
      <vt:lpstr>Patriot: A software failure</vt:lpstr>
      <vt:lpstr>Tracking a missile: what should happen</vt:lpstr>
      <vt:lpstr>Software design flaw</vt:lpstr>
      <vt:lpstr>What actually happened</vt:lpstr>
      <vt:lpstr>Sources of the problem</vt:lpstr>
      <vt:lpstr>Ariane 5 failure</vt:lpstr>
      <vt:lpstr>Ariane 5: A software failure</vt:lpstr>
      <vt:lpstr>Sources of the problem</vt:lpstr>
      <vt:lpstr>Panama Cancer Institute accidents (Gage &amp; McCormick, 2004)</vt:lpstr>
      <vt:lpstr>Multidata software</vt:lpstr>
      <vt:lpstr>Block placement editor</vt:lpstr>
      <vt:lpstr>A “solution”</vt:lpstr>
      <vt:lpstr>Fatal problem</vt:lpstr>
      <vt:lpstr>What is software safety?</vt:lpstr>
      <vt:lpstr>Features and procedures</vt:lpstr>
      <vt:lpstr>Normal and abnormal conditions</vt:lpstr>
      <vt:lpstr>Avoiding “unplanned events”</vt:lpstr>
      <vt:lpstr>Terminology alert #1</vt:lpstr>
      <vt:lpstr>Fault, error and failure</vt:lpstr>
      <vt:lpstr>Fault, error and failure: Example</vt:lpstr>
      <vt:lpstr>Faults: Hardware vs. software</vt:lpstr>
      <vt:lpstr>Fault management options</vt:lpstr>
      <vt:lpstr>Fault management options</vt:lpstr>
      <vt:lpstr>Model of system failure behavior</vt:lpstr>
      <vt:lpstr>Terminology alert #2</vt:lpstr>
      <vt:lpstr>References</vt:lpstr>
    </vt:vector>
  </TitlesOfParts>
  <Company>Utility Muffin Research Kitchen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Safety Basics</dc:title>
  <dc:creator>Charles Wallace</dc:creator>
  <cp:lastModifiedBy>Charles Wallace</cp:lastModifiedBy>
  <cp:revision>70</cp:revision>
  <dcterms:created xsi:type="dcterms:W3CDTF">2007-06-13T23:23:09Z</dcterms:created>
  <dcterms:modified xsi:type="dcterms:W3CDTF">2007-06-19T21:04:35Z</dcterms:modified>
</cp:coreProperties>
</file>