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51"/>
  </p:notes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318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98" r:id="rId28"/>
    <p:sldId id="299" r:id="rId29"/>
    <p:sldId id="301" r:id="rId30"/>
    <p:sldId id="300" r:id="rId31"/>
    <p:sldId id="302" r:id="rId32"/>
    <p:sldId id="303" r:id="rId33"/>
    <p:sldId id="311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12" r:id="rId42"/>
    <p:sldId id="313" r:id="rId43"/>
    <p:sldId id="314" r:id="rId44"/>
    <p:sldId id="315" r:id="rId45"/>
    <p:sldId id="316" r:id="rId46"/>
    <p:sldId id="317" r:id="rId47"/>
    <p:sldId id="319" r:id="rId48"/>
    <p:sldId id="320" r:id="rId49"/>
    <p:sldId id="273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rles Wallace" initials="CRW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5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DD683-B1D9-4688-BE03-9060E671CECB}" type="datetimeFigureOut">
              <a:rPr lang="en-US" smtClean="0"/>
              <a:pPr/>
              <a:t>8/11/2007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7BB6D-3315-4F6D-AFF9-2A06E6890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7BB6D-3315-4F6D-AFF9-2A06E689005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B6EA665-0BF5-44E1-84FD-623C6C44A29F}" type="datetime1">
              <a:rPr lang="en-US" smtClean="0"/>
              <a:pPr/>
              <a:t>8/11/2007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ECA21-0204-4365-876A-CF8BBECB1652}" type="datetime1">
              <a:rPr lang="en-US" smtClean="0"/>
              <a:pPr/>
              <a:t>8/11/2007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0998-7FBA-44C6-963A-4C10D2FD3284}" type="datetime1">
              <a:rPr lang="en-US" smtClean="0"/>
              <a:pPr/>
              <a:t>8/11/2007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9982-EC95-4064-AF80-57363458B1E6}" type="datetime1">
              <a:rPr lang="en-US" smtClean="0"/>
              <a:pPr/>
              <a:t>8/11/2007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1CC4390-51D5-49DB-B931-F467BB0A8F22}" type="datetime1">
              <a:rPr lang="en-US" smtClean="0"/>
              <a:pPr/>
              <a:t>8/11/2007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502F-E0A6-4AB1-9A45-9C7DBFBE9278}" type="datetime1">
              <a:rPr lang="en-US" smtClean="0"/>
              <a:pPr/>
              <a:t>8/11/2007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758D3-5CA3-456B-851B-584F99D3428A}" type="datetime1">
              <a:rPr lang="en-US" smtClean="0"/>
              <a:pPr/>
              <a:t>8/11/2007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57DB-9717-4B8E-B9AA-F4640D6AF7D8}" type="datetime1">
              <a:rPr lang="en-US" smtClean="0"/>
              <a:pPr/>
              <a:t>8/11/2007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E74F-9ACF-4996-8C90-A1E575662B52}" type="datetime1">
              <a:rPr lang="en-US" smtClean="0"/>
              <a:pPr/>
              <a:t>8/11/2007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103F-B0EC-424A-88EF-ACCDA18C9FB4}" type="datetime1">
              <a:rPr lang="en-US" smtClean="0"/>
              <a:pPr/>
              <a:t>8/11/2007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E0C8-CFFA-4ACE-A808-19B388E9C073}" type="datetime1">
              <a:rPr lang="en-US" smtClean="0"/>
              <a:pPr/>
              <a:t>8/11/2007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1A6D9E3-416D-46AE-B3B6-5E34F8078C11}" type="datetime1">
              <a:rPr lang="en-US" smtClean="0"/>
              <a:pPr/>
              <a:t>8/11/2007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sra.org.uk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Software Safety Standards and Guidelines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(Herrmann, </a:t>
            </a:r>
            <a:r>
              <a:rPr lang="en-US" dirty="0" smtClean="0">
                <a:latin typeface="Bookman Old Style"/>
              </a:rPr>
              <a:t>§</a:t>
            </a:r>
            <a:r>
              <a:rPr lang="en-US" dirty="0" smtClean="0"/>
              <a:t>3.2)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654552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MISRA guidelines for C programming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1219200"/>
            <a:ext cx="9144000" cy="4937760"/>
          </a:xfrm>
        </p:spPr>
        <p:txBody>
          <a:bodyPr>
            <a:normAutofit/>
          </a:bodyPr>
          <a:lstStyle/>
          <a:p>
            <a:r>
              <a:rPr lang="en-US" dirty="0" smtClean="0"/>
              <a:t>C’s syntax and type checking is weak, allowing many obscure, error-prone programs to compile.  Combine this with almost nonexistent runtime error handling, and you have serious trouble!</a:t>
            </a:r>
          </a:p>
          <a:p>
            <a:r>
              <a:rPr lang="en-US" dirty="0" smtClean="0"/>
              <a:t>The MISRA guidelines place additional rules for well-formed C programs.  Compliance with most of these constraints can be checked automatically and statically (at compile time).</a:t>
            </a:r>
          </a:p>
          <a:p>
            <a:r>
              <a:rPr lang="en-US" dirty="0" smtClean="0"/>
              <a:t>Two levels of importance:</a:t>
            </a:r>
          </a:p>
          <a:p>
            <a:pPr lvl="1"/>
            <a:r>
              <a:rPr lang="en-US" b="1" dirty="0" smtClean="0">
                <a:solidFill>
                  <a:srgbClr val="7030A0"/>
                </a:solidFill>
              </a:rPr>
              <a:t>required (R)</a:t>
            </a:r>
            <a:r>
              <a:rPr lang="en-US" dirty="0" smtClean="0"/>
              <a:t>: Special “deviation” needed to override</a:t>
            </a:r>
          </a:p>
          <a:p>
            <a:pPr lvl="1"/>
            <a:r>
              <a:rPr lang="en-US" b="1" dirty="0" smtClean="0">
                <a:solidFill>
                  <a:srgbClr val="7030A0"/>
                </a:solidFill>
              </a:rPr>
              <a:t>advisory (A)</a:t>
            </a:r>
            <a:r>
              <a:rPr lang="en-US" dirty="0" smtClean="0"/>
              <a:t>: Should not be ignored, but no deviation necessary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Environment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1.2 </a:t>
            </a:r>
            <a:r>
              <a:rPr lang="en-US" dirty="0" smtClean="0"/>
              <a:t>(R)	No </a:t>
            </a:r>
            <a:r>
              <a:rPr lang="en-US" dirty="0" smtClean="0"/>
              <a:t>reliance shall be placed on undefined or unspecified behavior.</a:t>
            </a:r>
          </a:p>
          <a:p>
            <a:pPr lvl="1"/>
            <a:r>
              <a:rPr lang="en-US" dirty="0" smtClean="0"/>
              <a:t>unspecified: must compile correctly, but compiler writer has some freedom – e.g. order of evaluation</a:t>
            </a:r>
          </a:p>
          <a:p>
            <a:pPr lvl="1"/>
            <a:r>
              <a:rPr lang="en-US" dirty="0" smtClean="0"/>
              <a:t>undefined: programming errors for which compiler not obliged to provide error </a:t>
            </a:r>
            <a:r>
              <a:rPr lang="en-US" dirty="0" smtClean="0"/>
              <a:t>messages – e.g. overflow when adding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values</a:t>
            </a:r>
            <a:endParaRPr lang="en-US" dirty="0" smtClean="0"/>
          </a:p>
          <a:p>
            <a:pPr lvl="1"/>
            <a:r>
              <a:rPr lang="en-US" dirty="0" smtClean="0"/>
              <a:t>Relying on such behavior limits portability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Language extensions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2.4 </a:t>
            </a:r>
            <a:r>
              <a:rPr lang="en-US" dirty="0" smtClean="0"/>
              <a:t>(A)	Sections </a:t>
            </a:r>
            <a:r>
              <a:rPr lang="en-US" dirty="0" smtClean="0"/>
              <a:t>of code should not be “commented out”.</a:t>
            </a:r>
          </a:p>
          <a:p>
            <a:pPr lvl="1"/>
            <a:r>
              <a:rPr lang="en-US" dirty="0" smtClean="0"/>
              <a:t>Use </a:t>
            </a:r>
            <a:r>
              <a:rPr lang="en-US" dirty="0" smtClean="0">
                <a:latin typeface="Lucida Console" pitchFamily="49" charset="0"/>
              </a:rPr>
              <a:t>#if</a:t>
            </a:r>
            <a:r>
              <a:rPr lang="en-US" dirty="0" smtClean="0"/>
              <a:t> or </a:t>
            </a:r>
            <a:r>
              <a:rPr lang="en-US" sz="2000" dirty="0" smtClean="0">
                <a:latin typeface="Lucida Console" pitchFamily="49" charset="0"/>
              </a:rPr>
              <a:t>#</a:t>
            </a:r>
            <a:r>
              <a:rPr lang="en-US" sz="2000" dirty="0" err="1" smtClean="0">
                <a:latin typeface="Lucida Console" pitchFamily="49" charset="0"/>
              </a:rPr>
              <a:t>ifdef</a:t>
            </a:r>
            <a:r>
              <a:rPr lang="en-US" dirty="0" smtClean="0"/>
              <a:t> instead</a:t>
            </a:r>
            <a:r>
              <a:rPr lang="en-US" dirty="0" smtClean="0"/>
              <a:t>: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</a:t>
            </a:r>
            <a:r>
              <a:rPr lang="en-US" sz="2000" dirty="0" err="1" smtClean="0">
                <a:latin typeface="Lucida Console" pitchFamily="49" charset="0"/>
              </a:rPr>
              <a:t>ifdef</a:t>
            </a:r>
            <a:r>
              <a:rPr lang="en-US" sz="2000" dirty="0" smtClean="0">
                <a:latin typeface="Lucida Console" pitchFamily="49" charset="0"/>
              </a:rPr>
              <a:t> FLAG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/* These lines will be </a:t>
            </a:r>
            <a:r>
              <a:rPr lang="en-US" sz="2000" dirty="0" smtClean="0">
                <a:latin typeface="Lucida Console"/>
              </a:rPr>
              <a:t>"commented out"</a:t>
            </a:r>
            <a:endParaRPr lang="en-US" sz="2000" dirty="0" smtClean="0">
              <a:latin typeface="Lucida Console"/>
            </a:endParaRPr>
          </a:p>
          <a:p>
            <a:pPr>
              <a:buNone/>
            </a:pPr>
            <a:r>
              <a:rPr lang="en-US" sz="2000" dirty="0" smtClean="0">
                <a:latin typeface="Lucida Console"/>
              </a:rPr>
              <a:t> </a:t>
            </a:r>
            <a:r>
              <a:rPr lang="en-US" sz="2000" dirty="0" smtClean="0">
                <a:latin typeface="Lucida Console"/>
              </a:rPr>
              <a:t>  if FLAG is un</a:t>
            </a:r>
            <a:r>
              <a:rPr lang="en-US" sz="2000" dirty="0" smtClean="0">
                <a:latin typeface="Lucida Console"/>
              </a:rPr>
              <a:t>defined */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</a:t>
            </a:r>
            <a:r>
              <a:rPr lang="en-US" sz="2000" dirty="0" err="1" smtClean="0">
                <a:latin typeface="Lucida Console" pitchFamily="49" charset="0"/>
              </a:rPr>
              <a:t>endif</a:t>
            </a:r>
            <a:endParaRPr lang="en-US" sz="2000" dirty="0" smtClean="0">
              <a:latin typeface="Lucida Console" pitchFamily="49" charset="0"/>
            </a:endParaRPr>
          </a:p>
          <a:p>
            <a:pPr marL="548640" lvl="2">
              <a:spcBef>
                <a:spcPts val="600"/>
              </a:spcBef>
              <a:buClr>
                <a:schemeClr val="accent1"/>
              </a:buClr>
            </a:pPr>
            <a:r>
              <a:rPr lang="en-US" sz="2300" dirty="0" smtClean="0"/>
              <a:t>Still risky – leaving </a:t>
            </a:r>
            <a:r>
              <a:rPr lang="en-US" dirty="0" smtClean="0">
                <a:latin typeface="Lucida Console" pitchFamily="49" charset="0"/>
              </a:rPr>
              <a:t>#</a:t>
            </a:r>
            <a:r>
              <a:rPr lang="en-US" dirty="0" err="1" smtClean="0">
                <a:latin typeface="Lucida Console" pitchFamily="49" charset="0"/>
              </a:rPr>
              <a:t>ifdef</a:t>
            </a:r>
            <a:r>
              <a:rPr lang="en-US" sz="2300" dirty="0" err="1" smtClean="0"/>
              <a:t>s</a:t>
            </a:r>
            <a:r>
              <a:rPr lang="en-US" sz="2300" dirty="0" smtClean="0"/>
              <a:t> in code after they’ve outlived their usefulness</a:t>
            </a:r>
            <a:endParaRPr lang="en-US" sz="2300" dirty="0" smtClean="0"/>
          </a:p>
          <a:p>
            <a:pPr>
              <a:buNone/>
            </a:pP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Documentation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2730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3.1 </a:t>
            </a:r>
            <a:r>
              <a:rPr lang="en-US" dirty="0" smtClean="0"/>
              <a:t>(R)	All </a:t>
            </a:r>
            <a:r>
              <a:rPr lang="en-US" dirty="0" smtClean="0"/>
              <a:t>usage of implementation-defined </a:t>
            </a:r>
            <a:r>
              <a:rPr lang="en-US" dirty="0" smtClean="0"/>
              <a:t>behavior </a:t>
            </a:r>
            <a:r>
              <a:rPr lang="en-US" dirty="0" smtClean="0"/>
              <a:t>shall be documented.</a:t>
            </a:r>
          </a:p>
          <a:p>
            <a:pPr lvl="1"/>
            <a:r>
              <a:rPr lang="en-US" dirty="0" smtClean="0"/>
              <a:t>implementation-defined: like “unspecified”, but compiler writer is obliged to document implementation choices</a:t>
            </a:r>
          </a:p>
          <a:p>
            <a:pPr lvl="1"/>
            <a:r>
              <a:rPr lang="en-US" dirty="0" smtClean="0"/>
              <a:t>e.g. behavior of integer division &amp; remainder operations when one operand is positive and the other negative</a:t>
            </a:r>
          </a:p>
          <a:p>
            <a:pPr lvl="2"/>
            <a:r>
              <a:rPr lang="en-US" dirty="0" smtClean="0"/>
              <a:t>e.g.</a:t>
            </a:r>
            <a:r>
              <a:rPr lang="en-US" dirty="0" smtClean="0">
                <a:latin typeface="Lucida Console" pitchFamily="49" charset="0"/>
              </a:rPr>
              <a:t> -5</a:t>
            </a:r>
            <a:r>
              <a:rPr lang="en-US" dirty="0" smtClean="0"/>
              <a:t> divided by </a:t>
            </a:r>
            <a:r>
              <a:rPr lang="en-US" dirty="0" smtClean="0">
                <a:latin typeface="Lucida Console" pitchFamily="49" charset="0"/>
              </a:rPr>
              <a:t>3</a:t>
            </a:r>
            <a:r>
              <a:rPr lang="en-US" dirty="0" smtClean="0"/>
              <a:t>: Is it </a:t>
            </a:r>
            <a:r>
              <a:rPr lang="en-US" dirty="0" smtClean="0">
                <a:latin typeface="Lucida Console" pitchFamily="49" charset="0"/>
              </a:rPr>
              <a:t>-1 R-2</a:t>
            </a:r>
            <a:r>
              <a:rPr lang="en-US" dirty="0" smtClean="0"/>
              <a:t>, or </a:t>
            </a:r>
            <a:r>
              <a:rPr lang="en-US" dirty="0" smtClean="0">
                <a:latin typeface="Lucida Console" pitchFamily="49" charset="0"/>
              </a:rPr>
              <a:t>-2 R+1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Identifiers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5.7 </a:t>
            </a:r>
            <a:r>
              <a:rPr lang="en-US" dirty="0" smtClean="0"/>
              <a:t>(A)	No </a:t>
            </a:r>
            <a:r>
              <a:rPr lang="en-US" dirty="0" smtClean="0"/>
              <a:t>identifier name should be reused.</a:t>
            </a:r>
          </a:p>
          <a:p>
            <a:pPr lvl="1">
              <a:buNone/>
            </a:pP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air_speed</a:t>
            </a:r>
            <a:r>
              <a:rPr lang="en-US" sz="2000" dirty="0" smtClean="0">
                <a:latin typeface="Lucida Console" pitchFamily="49" charset="0"/>
              </a:rPr>
              <a:t> {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	uint16_t speed;	/* knots */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} *x;</a:t>
            </a:r>
          </a:p>
          <a:p>
            <a:pPr lvl="1"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 lvl="1">
              <a:buNone/>
            </a:pP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gnd_speed</a:t>
            </a:r>
            <a:r>
              <a:rPr lang="en-US" sz="2000" dirty="0" smtClean="0">
                <a:latin typeface="Lucida Console" pitchFamily="49" charset="0"/>
              </a:rPr>
              <a:t> {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	uint16_t speed;	/* mph */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	/* Not compliant – speed is in different units */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} *y;</a:t>
            </a:r>
          </a:p>
          <a:p>
            <a:pPr lvl="1"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x-&gt;speed = y-&gt;speed;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Types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6.1 </a:t>
            </a:r>
            <a:r>
              <a:rPr lang="en-US" dirty="0" smtClean="0"/>
              <a:t>(R)	The </a:t>
            </a:r>
            <a:r>
              <a:rPr lang="en-US" dirty="0" smtClean="0"/>
              <a:t>plain </a:t>
            </a:r>
            <a:r>
              <a:rPr lang="en-US" sz="2000" dirty="0" smtClean="0">
                <a:latin typeface="Lucida Console" pitchFamily="49" charset="0"/>
              </a:rPr>
              <a:t>char</a:t>
            </a:r>
            <a:r>
              <a:rPr lang="en-US" dirty="0" smtClean="0"/>
              <a:t> type shall be used only for the storage and use of characters.</a:t>
            </a:r>
          </a:p>
          <a:p>
            <a:pPr lvl="1"/>
            <a:r>
              <a:rPr lang="en-US" dirty="0" smtClean="0"/>
              <a:t>Only </a:t>
            </a:r>
            <a:r>
              <a:rPr lang="en-US" sz="2000" dirty="0" smtClean="0">
                <a:latin typeface="Lucida Console" pitchFamily="49" charset="0"/>
              </a:rPr>
              <a:t>=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==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!=</a:t>
            </a:r>
            <a:r>
              <a:rPr lang="en-US" dirty="0" smtClean="0"/>
              <a:t> operators may be used</a:t>
            </a:r>
          </a:p>
          <a:p>
            <a:r>
              <a:rPr lang="en-US" dirty="0" smtClean="0"/>
              <a:t>6.2 </a:t>
            </a:r>
            <a:r>
              <a:rPr lang="en-US" dirty="0" smtClean="0"/>
              <a:t>(R)	</a:t>
            </a:r>
            <a:r>
              <a:rPr lang="en-US" sz="2000" dirty="0" smtClean="0">
                <a:latin typeface="Lucida Console" pitchFamily="49" charset="0"/>
              </a:rPr>
              <a:t>signed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sz="2000" dirty="0" smtClean="0">
                <a:latin typeface="Lucida Console" pitchFamily="49" charset="0"/>
              </a:rPr>
              <a:t>unsigned char</a:t>
            </a:r>
            <a:r>
              <a:rPr lang="en-US" dirty="0" smtClean="0"/>
              <a:t> types shall be used only for the storage and use of numeric values.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Types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6.3 </a:t>
            </a:r>
            <a:r>
              <a:rPr lang="en-US" dirty="0" smtClean="0"/>
              <a:t>(A)	</a:t>
            </a:r>
            <a:r>
              <a:rPr lang="en-US" sz="2000" dirty="0" err="1" smtClean="0">
                <a:latin typeface="Lucida Console" pitchFamily="49" charset="0"/>
              </a:rPr>
              <a:t>typedef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  <a:r>
              <a:rPr lang="en-US" dirty="0" smtClean="0"/>
              <a:t>that indicate size and </a:t>
            </a:r>
            <a:r>
              <a:rPr lang="en-US" dirty="0" err="1" smtClean="0"/>
              <a:t>signedness</a:t>
            </a:r>
            <a:r>
              <a:rPr lang="en-US" dirty="0" smtClean="0"/>
              <a:t> should be used in place of the basic types.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typedef</a:t>
            </a:r>
            <a:r>
              <a:rPr lang="en-US" sz="2000" dirty="0" smtClean="0">
                <a:latin typeface="Lucida Console" pitchFamily="49" charset="0"/>
              </a:rPr>
              <a:t> signed char int8_t;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typedef</a:t>
            </a:r>
            <a:r>
              <a:rPr lang="en-US" sz="2000" dirty="0" smtClean="0">
                <a:latin typeface="Lucida Console" pitchFamily="49" charset="0"/>
              </a:rPr>
              <a:t> signed short int16_t;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typedef</a:t>
            </a:r>
            <a:r>
              <a:rPr lang="en-US" sz="2000" dirty="0" smtClean="0">
                <a:latin typeface="Lucida Console" pitchFamily="49" charset="0"/>
              </a:rPr>
              <a:t> signed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int32_t;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typedef</a:t>
            </a:r>
            <a:r>
              <a:rPr lang="en-US" sz="2000" dirty="0" smtClean="0">
                <a:latin typeface="Lucida Console" pitchFamily="49" charset="0"/>
              </a:rPr>
              <a:t> signed long int64_t;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Constants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7.1 (R)	Octal constants (other than zero) and octal escape sequences shall not be used.</a:t>
            </a:r>
          </a:p>
          <a:p>
            <a:pPr lvl="1"/>
            <a:r>
              <a:rPr lang="en-US" dirty="0" smtClean="0"/>
              <a:t>Any integer constant beginning with a </a:t>
            </a:r>
            <a:r>
              <a:rPr lang="en-US" sz="2000" dirty="0" smtClean="0">
                <a:latin typeface="Lucida Console" pitchFamily="49" charset="0"/>
              </a:rPr>
              <a:t>0</a:t>
            </a:r>
            <a:r>
              <a:rPr lang="en-US" dirty="0" smtClean="0"/>
              <a:t> is treated as octal.  So, for instance, </a:t>
            </a:r>
            <a:r>
              <a:rPr lang="en-US" sz="2000" dirty="0" smtClean="0">
                <a:latin typeface="Lucida Console" pitchFamily="49" charset="0"/>
              </a:rPr>
              <a:t>052</a:t>
            </a:r>
            <a:r>
              <a:rPr lang="en-US" dirty="0" smtClean="0"/>
              <a:t> signifies decimal </a:t>
            </a:r>
            <a:r>
              <a:rPr lang="en-US" sz="2000" dirty="0" smtClean="0">
                <a:latin typeface="Lucida Console" pitchFamily="49" charset="0"/>
              </a:rPr>
              <a:t>42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 Declarations and definitions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8.5 (R)	There shall be no definitions of objects or functions in a header file.</a:t>
            </a:r>
          </a:p>
          <a:p>
            <a:pPr lvl="1"/>
            <a:r>
              <a:rPr lang="en-US" dirty="0" smtClean="0"/>
              <a:t>Header files contain </a:t>
            </a:r>
            <a:r>
              <a:rPr lang="en-US" i="1" dirty="0" smtClean="0"/>
              <a:t>declarations</a:t>
            </a:r>
            <a:r>
              <a:rPr lang="en-US" dirty="0" smtClean="0"/>
              <a:t> of functions – i.e. prototypes (“there will be a function with such-and-such name, return type, parameters”).  But they shall not contain the </a:t>
            </a:r>
            <a:r>
              <a:rPr lang="en-US" i="1" dirty="0" smtClean="0"/>
              <a:t>definitions</a:t>
            </a:r>
            <a:r>
              <a:rPr lang="en-US" dirty="0" smtClean="0"/>
              <a:t> of any functions – i.e. the statements that determine what the functions do.</a:t>
            </a:r>
          </a:p>
          <a:p>
            <a:pPr lvl="1"/>
            <a:r>
              <a:rPr lang="en-US" dirty="0" smtClean="0"/>
              <a:t>Clear distinction: </a:t>
            </a:r>
            <a:r>
              <a:rPr lang="en-US" sz="2000" dirty="0" smtClean="0">
                <a:latin typeface="Lucida Console" pitchFamily="49" charset="0"/>
              </a:rPr>
              <a:t>.c</a:t>
            </a:r>
            <a:r>
              <a:rPr lang="en-US" dirty="0" smtClean="0"/>
              <a:t> files contain executable source code; </a:t>
            </a:r>
            <a:r>
              <a:rPr lang="en-US" sz="2000" dirty="0" smtClean="0">
                <a:latin typeface="Lucida Console" pitchFamily="49" charset="0"/>
              </a:rPr>
              <a:t>.h</a:t>
            </a:r>
            <a:r>
              <a:rPr lang="en-US" dirty="0" smtClean="0"/>
              <a:t> files only contain declarations.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 Declarations and definitions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8.8 (R)	An external object or function shall be declared in one and only one file.</a:t>
            </a:r>
          </a:p>
          <a:p>
            <a:pPr lvl="1"/>
            <a:r>
              <a:rPr lang="en-US" dirty="0" smtClean="0"/>
              <a:t>Normally this will mean declaring an external identifier in a header file, that will be included in any file where the identifier is defined or used.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sz="2000" dirty="0" err="1" smtClean="0">
                <a:latin typeface="Lucida Console" pitchFamily="49" charset="0"/>
              </a:rPr>
              <a:t>featureX.h</a:t>
            </a:r>
            <a:r>
              <a:rPr lang="en-US" sz="2000" dirty="0" smtClean="0">
                <a:latin typeface="Lucida Console" pitchFamily="49" charset="0"/>
              </a:rPr>
              <a:t>:		extern int16_t a;</a:t>
            </a:r>
          </a:p>
          <a:p>
            <a:pPr lvl="1"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 lvl="1">
              <a:buNone/>
            </a:pPr>
            <a:r>
              <a:rPr lang="en-US" sz="2000" dirty="0" err="1" smtClean="0">
                <a:latin typeface="Lucida Console" pitchFamily="49" charset="0"/>
              </a:rPr>
              <a:t>useFeatureX.c</a:t>
            </a:r>
            <a:r>
              <a:rPr lang="en-US" sz="2000" dirty="0" smtClean="0">
                <a:latin typeface="Lucida Console" pitchFamily="49" charset="0"/>
              </a:rPr>
              <a:t>:		#include &lt;</a:t>
            </a:r>
            <a:r>
              <a:rPr lang="en-US" sz="2000" dirty="0" err="1" smtClean="0">
                <a:latin typeface="Lucida Console" pitchFamily="49" charset="0"/>
              </a:rPr>
              <a:t>featureX.h</a:t>
            </a:r>
            <a:r>
              <a:rPr lang="en-US" sz="2000" dirty="0" smtClean="0">
                <a:latin typeface="Lucida Console" pitchFamily="49" charset="0"/>
              </a:rPr>
              <a:t>&gt;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			int16_t a = 0;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MISRA Development Guidelines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MISRA: Motor Industry Software Reliability Association</a:t>
            </a:r>
          </a:p>
          <a:p>
            <a:r>
              <a:rPr lang="en-US" dirty="0" smtClean="0"/>
              <a:t>Guidelines for activities across the entire software process:</a:t>
            </a:r>
          </a:p>
          <a:p>
            <a:pPr lvl="1"/>
            <a:r>
              <a:rPr lang="en-US" dirty="0" smtClean="0"/>
              <a:t>Project planning</a:t>
            </a:r>
          </a:p>
          <a:p>
            <a:pPr lvl="1"/>
            <a:r>
              <a:rPr lang="en-US" dirty="0" smtClean="0"/>
              <a:t>Integrity</a:t>
            </a:r>
          </a:p>
          <a:p>
            <a:pPr lvl="1"/>
            <a:r>
              <a:rPr lang="en-US" dirty="0" smtClean="0"/>
              <a:t>Requirements specification</a:t>
            </a:r>
          </a:p>
          <a:p>
            <a:pPr lvl="1"/>
            <a:r>
              <a:rPr lang="en-US" dirty="0" smtClean="0"/>
              <a:t>Design</a:t>
            </a:r>
          </a:p>
          <a:p>
            <a:pPr lvl="1"/>
            <a:r>
              <a:rPr lang="en-US" dirty="0" smtClean="0"/>
              <a:t>Programming</a:t>
            </a:r>
          </a:p>
          <a:p>
            <a:pPr lvl="1"/>
            <a:r>
              <a:rPr lang="en-US" dirty="0" smtClean="0"/>
              <a:t>Testing</a:t>
            </a:r>
          </a:p>
          <a:p>
            <a:pPr lvl="1"/>
            <a:r>
              <a:rPr lang="en-US" dirty="0" smtClean="0"/>
              <a:t>Product support</a:t>
            </a:r>
          </a:p>
          <a:p>
            <a:r>
              <a:rPr lang="en-US" dirty="0" smtClean="0"/>
              <a:t>Built on top of </a:t>
            </a:r>
            <a:r>
              <a:rPr lang="en-US" b="1" dirty="0" smtClean="0">
                <a:solidFill>
                  <a:srgbClr val="7030A0"/>
                </a:solidFill>
              </a:rPr>
              <a:t>ISO 9001</a:t>
            </a:r>
            <a:r>
              <a:rPr lang="en-US" dirty="0" smtClean="0"/>
              <a:t> (international standard for quality management), with extra rules for ensuring </a:t>
            </a:r>
            <a:r>
              <a:rPr lang="en-US" i="1" dirty="0" smtClean="0"/>
              <a:t>safety</a:t>
            </a:r>
            <a:r>
              <a:rPr lang="en-US" dirty="0" smtClean="0"/>
              <a:t> – beyond ordinary “quality”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 Declarations and definitions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8.12 (R)	When an array is declared with external linkage, its size shall be stated explicitly or defined implicitly by initialization.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extern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array1[10];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extern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array2[];	/* Not compliant */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extern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array3[] = {0, 10, 15};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 Initialization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9.1 (R)	All automatic variables shall have been assigned a value before being used.</a:t>
            </a:r>
          </a:p>
          <a:p>
            <a:pPr lvl="1"/>
            <a:r>
              <a:rPr lang="en-US" dirty="0" smtClean="0"/>
              <a:t>Intent: all variables shall have been written to before they are read.</a:t>
            </a:r>
          </a:p>
          <a:p>
            <a:pPr lvl="1"/>
            <a:r>
              <a:rPr lang="en-US" dirty="0" smtClean="0"/>
              <a:t>This doesn’t imply that all variables must be initialized at declaration.  In fact, this is impossible in some cases: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LINK {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data; 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LINK *next;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} </a:t>
            </a:r>
            <a:r>
              <a:rPr lang="en-US" sz="2000" dirty="0" err="1" smtClean="0">
                <a:latin typeface="Lucida Console" pitchFamily="49" charset="0"/>
              </a:rPr>
              <a:t>sa</a:t>
            </a:r>
            <a:r>
              <a:rPr lang="en-US" sz="2000" dirty="0" smtClean="0">
                <a:latin typeface="Lucida Console" pitchFamily="49" charset="0"/>
              </a:rPr>
              <a:t> = {17}, </a:t>
            </a:r>
            <a:r>
              <a:rPr lang="en-US" sz="2000" dirty="0" err="1" smtClean="0">
                <a:latin typeface="Lucida Console" pitchFamily="49" charset="0"/>
              </a:rPr>
              <a:t>sb</a:t>
            </a:r>
            <a:r>
              <a:rPr lang="en-US" sz="2000" dirty="0" smtClean="0">
                <a:latin typeface="Lucida Console" pitchFamily="49" charset="0"/>
              </a:rPr>
              <a:t> = {42, &amp;</a:t>
            </a:r>
            <a:r>
              <a:rPr lang="en-US" sz="2000" dirty="0" err="1" smtClean="0">
                <a:latin typeface="Lucida Console" pitchFamily="49" charset="0"/>
              </a:rPr>
              <a:t>sa</a:t>
            </a:r>
            <a:r>
              <a:rPr lang="en-US" sz="2000" dirty="0" smtClean="0">
                <a:latin typeface="Lucida Console" pitchFamily="49" charset="0"/>
              </a:rPr>
              <a:t>};</a:t>
            </a:r>
          </a:p>
          <a:p>
            <a:pPr lvl="1">
              <a:buNone/>
            </a:pPr>
            <a:r>
              <a:rPr lang="en-US" sz="2000" dirty="0" err="1" smtClean="0">
                <a:latin typeface="Lucida Console" pitchFamily="49" charset="0"/>
              </a:rPr>
              <a:t>sa.next</a:t>
            </a:r>
            <a:r>
              <a:rPr lang="en-US" sz="2000" dirty="0" smtClean="0">
                <a:latin typeface="Lucida Console" pitchFamily="49" charset="0"/>
              </a:rPr>
              <a:t> = &amp;</a:t>
            </a:r>
            <a:r>
              <a:rPr lang="en-US" sz="2000" dirty="0" err="1" smtClean="0">
                <a:latin typeface="Lucida Console" pitchFamily="49" charset="0"/>
              </a:rPr>
              <a:t>sb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 lvl="1">
              <a:buNone/>
            </a:pPr>
            <a:endParaRPr lang="en-US" sz="2000" dirty="0" smtClean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 Initialization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9.2 (R)	Braces shall be used to indicate and match the structure in the non-zero initialization of arrays and structures.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int16_t y[3][2] = {1, 2, 3, 4, 5, 6};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/* not compliant */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int16_t y[3][2] = </a:t>
            </a:r>
            <a:r>
              <a:rPr lang="en-US" sz="2000" dirty="0" smtClean="0">
                <a:latin typeface="Lucida Console" pitchFamily="49" charset="0"/>
              </a:rPr>
              <a:t>{{1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 smtClean="0">
                <a:latin typeface="Lucida Console" pitchFamily="49" charset="0"/>
              </a:rPr>
              <a:t>2}, {3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 smtClean="0">
                <a:latin typeface="Lucida Console" pitchFamily="49" charset="0"/>
              </a:rPr>
              <a:t>4}, {5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 smtClean="0">
                <a:latin typeface="Lucida Console" pitchFamily="49" charset="0"/>
              </a:rPr>
              <a:t>6}};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/* compliant */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10. Arithmetic type conversions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Integral promotion</a:t>
            </a:r>
          </a:p>
          <a:p>
            <a:pPr lvl="1"/>
            <a:r>
              <a:rPr lang="en-US" dirty="0" smtClean="0"/>
              <a:t>Arithmetic operations are always conducted on integer values of type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or </a:t>
            </a:r>
            <a:r>
              <a:rPr lang="en-US" sz="2000" dirty="0" smtClean="0">
                <a:latin typeface="Lucida Console" pitchFamily="49" charset="0"/>
              </a:rPr>
              <a:t>long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Operands of any other integer type (</a:t>
            </a:r>
            <a:r>
              <a:rPr lang="en-US" sz="2000" dirty="0" smtClean="0">
                <a:latin typeface="Lucida Console" pitchFamily="49" charset="0"/>
              </a:rPr>
              <a:t>char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short</a:t>
            </a:r>
            <a:r>
              <a:rPr lang="en-US" dirty="0" smtClean="0"/>
              <a:t>, </a:t>
            </a:r>
            <a:r>
              <a:rPr lang="en-US" dirty="0" err="1" smtClean="0"/>
              <a:t>bitfield</a:t>
            </a:r>
            <a:r>
              <a:rPr lang="en-US" dirty="0" smtClean="0"/>
              <a:t>, </a:t>
            </a:r>
            <a:r>
              <a:rPr lang="en-US" sz="2400" dirty="0" err="1" smtClean="0">
                <a:latin typeface="Lucida Console" pitchFamily="49" charset="0"/>
              </a:rPr>
              <a:t>enum</a:t>
            </a:r>
            <a:r>
              <a:rPr lang="en-US" dirty="0" smtClean="0"/>
              <a:t>) are always converted to type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before an arithmetic operation.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10. Arithmetic type conversions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Dangerous type conversions</a:t>
            </a:r>
          </a:p>
          <a:p>
            <a:pPr lvl="1"/>
            <a:r>
              <a:rPr lang="en-US" dirty="0" smtClean="0"/>
              <a:t>Loss of value: Conversion to a type where the magnitude of the value cannot be represented</a:t>
            </a:r>
          </a:p>
          <a:p>
            <a:pPr lvl="1"/>
            <a:r>
              <a:rPr lang="en-US" dirty="0" smtClean="0"/>
              <a:t>Loss of sign: Conversion from a signed type to an unsigned type resulting in loss of sign</a:t>
            </a:r>
          </a:p>
          <a:p>
            <a:pPr lvl="1"/>
            <a:r>
              <a:rPr lang="en-US" dirty="0" smtClean="0"/>
              <a:t>Loss of precision: Conversion from a floating point type to an integer type with consequent loss of precision</a:t>
            </a:r>
          </a:p>
          <a:p>
            <a:r>
              <a:rPr lang="en-US" dirty="0" smtClean="0"/>
              <a:t>Guaranteed safe conversions</a:t>
            </a:r>
          </a:p>
          <a:p>
            <a:pPr lvl="1"/>
            <a:r>
              <a:rPr lang="en-US" dirty="0" smtClean="0"/>
              <a:t>Conversion of an integral value to a wider type of the same </a:t>
            </a:r>
            <a:r>
              <a:rPr lang="en-US" dirty="0" err="1" smtClean="0"/>
              <a:t>signedness</a:t>
            </a:r>
            <a:endParaRPr lang="en-US" dirty="0" smtClean="0"/>
          </a:p>
          <a:p>
            <a:pPr lvl="1"/>
            <a:r>
              <a:rPr lang="en-US" dirty="0" smtClean="0"/>
              <a:t>Conversion of a floating type to a wider floating type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10. Arithmetic type conversions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Always possible to multiply two 8-bit values and access a 16-bit result (if the magnitude requires it)</a:t>
            </a:r>
          </a:p>
          <a:p>
            <a:pPr lvl="1"/>
            <a:r>
              <a:rPr lang="en-US" dirty="0" smtClean="0"/>
              <a:t>But – When multiplying two 16-bit values, it is </a:t>
            </a:r>
            <a:r>
              <a:rPr lang="en-US" i="1" dirty="0" smtClean="0"/>
              <a:t>not</a:t>
            </a:r>
            <a:r>
              <a:rPr lang="en-US" dirty="0" smtClean="0"/>
              <a:t> always possible to access a 32-bit result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uint16_t u16a = 40000;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uint16_t u16b = 30000;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uint32_t u32x = u16a + u16b;	/* result? */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en-US" dirty="0" smtClean="0"/>
              <a:t>If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is implemented as 32 bits, result will be </a:t>
            </a:r>
            <a:r>
              <a:rPr lang="en-US" sz="2000" dirty="0" smtClean="0">
                <a:latin typeface="Lucida Console" pitchFamily="49" charset="0"/>
              </a:rPr>
              <a:t>70000</a:t>
            </a:r>
            <a:r>
              <a:rPr lang="en-US" dirty="0" smtClean="0"/>
              <a:t>.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en-US" dirty="0" smtClean="0"/>
              <a:t>But if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is implemented as 16 bits, result will be </a:t>
            </a:r>
            <a:r>
              <a:rPr lang="en-US" sz="2000" dirty="0" smtClean="0">
                <a:latin typeface="Lucida Console" pitchFamily="49" charset="0"/>
              </a:rPr>
              <a:t>(70000%65536)</a:t>
            </a:r>
            <a:r>
              <a:rPr lang="en-US" dirty="0" smtClean="0"/>
              <a:t>, or </a:t>
            </a:r>
            <a:r>
              <a:rPr lang="en-US" sz="2000" dirty="0" smtClean="0">
                <a:latin typeface="Lucida Console" pitchFamily="49" charset="0"/>
              </a:rPr>
              <a:t>4464</a:t>
            </a:r>
            <a:r>
              <a:rPr lang="en-US" dirty="0" smtClean="0"/>
              <a:t>.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en-US" dirty="0" smtClean="0"/>
              <a:t>Note: The type of </a:t>
            </a:r>
            <a:r>
              <a:rPr lang="en-US" sz="2000" dirty="0" smtClean="0">
                <a:latin typeface="Lucida Console" pitchFamily="49" charset="0"/>
              </a:rPr>
              <a:t>u32x</a:t>
            </a:r>
            <a:r>
              <a:rPr lang="en-US" dirty="0" smtClean="0"/>
              <a:t> has no effect here – the addition is performed </a:t>
            </a:r>
            <a:r>
              <a:rPr lang="en-US" i="1" dirty="0" smtClean="0"/>
              <a:t>first</a:t>
            </a:r>
            <a:r>
              <a:rPr lang="en-US" dirty="0" smtClean="0"/>
              <a:t> (with possible loss of value), </a:t>
            </a:r>
            <a:r>
              <a:rPr lang="en-US" i="1" dirty="0" smtClean="0"/>
              <a:t>then</a:t>
            </a:r>
            <a:r>
              <a:rPr lang="en-US" dirty="0" smtClean="0"/>
              <a:t> conversion to a 32-bit value happens before assignment. </a:t>
            </a:r>
            <a:endParaRPr lang="en-US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10. Arithmetic type conversions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610600" cy="4937760"/>
          </a:xfrm>
        </p:spPr>
        <p:txBody>
          <a:bodyPr/>
          <a:lstStyle/>
          <a:p>
            <a:r>
              <a:rPr lang="en-US" dirty="0" smtClean="0"/>
              <a:t>10.1 (R)	The value of an expression of integer type shall not be implicitly converted to a different underlying type if:</a:t>
            </a:r>
          </a:p>
          <a:p>
            <a:pPr lvl="1"/>
            <a:r>
              <a:rPr lang="en-US" dirty="0" smtClean="0"/>
              <a:t>it is not a conversion to a wider integer type of the same </a:t>
            </a:r>
            <a:r>
              <a:rPr lang="en-US" dirty="0" err="1" smtClean="0"/>
              <a:t>signedness</a:t>
            </a:r>
            <a:r>
              <a:rPr lang="en-US" dirty="0" smtClean="0"/>
              <a:t>, or</a:t>
            </a:r>
          </a:p>
          <a:p>
            <a:pPr lvl="1"/>
            <a:r>
              <a:rPr lang="en-US" dirty="0" smtClean="0"/>
              <a:t>the expression is complex, or</a:t>
            </a:r>
          </a:p>
          <a:p>
            <a:pPr lvl="1"/>
            <a:r>
              <a:rPr lang="en-US" dirty="0" smtClean="0"/>
              <a:t>the expression is not constant and is a function argument, or</a:t>
            </a:r>
          </a:p>
          <a:p>
            <a:pPr lvl="1"/>
            <a:r>
              <a:rPr lang="en-US" dirty="0" smtClean="0"/>
              <a:t>the expression is not constant and is a return expression.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i="1" dirty="0" smtClean="0">
                <a:solidFill>
                  <a:srgbClr val="7030A0"/>
                </a:solidFill>
              </a:rPr>
              <a:t>complex expression</a:t>
            </a:r>
            <a:r>
              <a:rPr lang="en-US" dirty="0" smtClean="0"/>
              <a:t> is anything that is not one of the following: a constant expression; an </a:t>
            </a:r>
            <a:r>
              <a:rPr lang="en-US" dirty="0" err="1" smtClean="0"/>
              <a:t>lvalue</a:t>
            </a:r>
            <a:r>
              <a:rPr lang="en-US" dirty="0" smtClean="0"/>
              <a:t>; or the return value of a function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10. Arithmetic type conversions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Consequences of 10.1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No implicit conversions:</a:t>
            </a:r>
          </a:p>
          <a:p>
            <a:pPr lvl="1"/>
            <a:r>
              <a:rPr lang="en-US" dirty="0" smtClean="0"/>
              <a:t>between signed and unsigned types</a:t>
            </a:r>
          </a:p>
          <a:p>
            <a:pPr lvl="1"/>
            <a:r>
              <a:rPr lang="en-US" dirty="0" smtClean="0"/>
              <a:t>between integer and floating types</a:t>
            </a:r>
          </a:p>
          <a:p>
            <a:pPr lvl="1"/>
            <a:r>
              <a:rPr lang="en-US" dirty="0" smtClean="0"/>
              <a:t>from wider to narrower types</a:t>
            </a:r>
          </a:p>
          <a:p>
            <a:pPr lvl="1"/>
            <a:r>
              <a:rPr lang="en-US" dirty="0" smtClean="0"/>
              <a:t>of function arguments</a:t>
            </a:r>
          </a:p>
          <a:p>
            <a:pPr lvl="1"/>
            <a:r>
              <a:rPr lang="en-US" dirty="0" smtClean="0"/>
              <a:t>of function return expressions</a:t>
            </a:r>
          </a:p>
          <a:p>
            <a:pPr lvl="1"/>
            <a:r>
              <a:rPr lang="en-US" dirty="0" smtClean="0"/>
              <a:t>of complex expressions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52600" y="2667000"/>
            <a:ext cx="2514600" cy="533400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752600" y="2743200"/>
            <a:ext cx="1676400" cy="381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52600" y="3429000"/>
            <a:ext cx="2514600" cy="533400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752600" y="3505200"/>
            <a:ext cx="1676400" cy="381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int32_t </a:t>
            </a:r>
            <a:r>
              <a:rPr lang="en-US" sz="2000" dirty="0" err="1" smtClean="0">
                <a:latin typeface="Lucida Console" pitchFamily="49" charset="0"/>
              </a:rPr>
              <a:t>foo</a:t>
            </a:r>
            <a:r>
              <a:rPr lang="en-US" sz="2000" dirty="0" smtClean="0">
                <a:latin typeface="Lucida Console" pitchFamily="49" charset="0"/>
              </a:rPr>
              <a:t>(void)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int16_t s16a;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int8_t s8a, s8b;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return s8a + s8b + s16a;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return s16a + s8a + s8b;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10. Arithmetic type conversions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9" name="Line Callout 1 8"/>
          <p:cNvSpPr/>
          <p:nvPr/>
        </p:nvSpPr>
        <p:spPr>
          <a:xfrm>
            <a:off x="4572000" y="1295400"/>
            <a:ext cx="4419600" cy="1524000"/>
          </a:xfrm>
          <a:prstGeom prst="borderCallout1">
            <a:avLst>
              <a:gd name="adj1" fmla="val 51229"/>
              <a:gd name="adj2" fmla="val 1596"/>
              <a:gd name="adj3" fmla="val 93697"/>
              <a:gd name="adj4" fmla="val -378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+</a:t>
            </a:r>
            <a:r>
              <a:rPr lang="en-US" dirty="0" smtClean="0"/>
              <a:t> associates left-to-right</a:t>
            </a:r>
          </a:p>
          <a:p>
            <a:pPr algn="ctr"/>
            <a:r>
              <a:rPr lang="en-US" dirty="0" smtClean="0"/>
              <a:t>first addition performed in </a:t>
            </a:r>
            <a:r>
              <a:rPr lang="en-US" sz="2000" dirty="0" smtClean="0">
                <a:latin typeface="Lucida Console" pitchFamily="49" charset="0"/>
              </a:rPr>
              <a:t>int8_t</a:t>
            </a:r>
          </a:p>
          <a:p>
            <a:pPr algn="ctr"/>
            <a:r>
              <a:rPr lang="en-US" dirty="0" smtClean="0"/>
              <a:t>second addition performed in </a:t>
            </a:r>
            <a:r>
              <a:rPr lang="en-US" sz="2000" dirty="0" smtClean="0">
                <a:latin typeface="Lucida Console" pitchFamily="49" charset="0"/>
              </a:rPr>
              <a:t>int16_t</a:t>
            </a:r>
          </a:p>
          <a:p>
            <a:pPr algn="ctr"/>
            <a:r>
              <a:rPr lang="en-US" sz="2000" dirty="0" smtClean="0"/>
              <a:t>type conversion needed,</a:t>
            </a:r>
          </a:p>
          <a:p>
            <a:pPr algn="ctr"/>
            <a:r>
              <a:rPr lang="en-US" sz="2000" dirty="0" smtClean="0"/>
              <a:t>so non-compliant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2" name="Line Callout 1 11"/>
          <p:cNvSpPr/>
          <p:nvPr/>
        </p:nvSpPr>
        <p:spPr>
          <a:xfrm>
            <a:off x="4419600" y="4038600"/>
            <a:ext cx="4572000" cy="1066800"/>
          </a:xfrm>
          <a:prstGeom prst="borderCallout1">
            <a:avLst>
              <a:gd name="adj1" fmla="val 52816"/>
              <a:gd name="adj2" fmla="val 63"/>
              <a:gd name="adj3" fmla="val -15827"/>
              <a:gd name="adj4" fmla="val -355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first addition performed in </a:t>
            </a:r>
            <a:r>
              <a:rPr lang="en-US" sz="2000" dirty="0" smtClean="0">
                <a:latin typeface="Lucida Console" pitchFamily="49" charset="0"/>
              </a:rPr>
              <a:t>int16_t</a:t>
            </a:r>
          </a:p>
          <a:p>
            <a:pPr algn="ctr"/>
            <a:r>
              <a:rPr lang="en-US" dirty="0" smtClean="0"/>
              <a:t>second addition performed in </a:t>
            </a:r>
            <a:r>
              <a:rPr lang="en-US" sz="2000" dirty="0" smtClean="0">
                <a:latin typeface="Lucida Console" pitchFamily="49" charset="0"/>
              </a:rPr>
              <a:t>int16_t</a:t>
            </a:r>
          </a:p>
          <a:p>
            <a:pPr algn="ctr"/>
            <a:r>
              <a:rPr lang="en-US" sz="2000" dirty="0" smtClean="0"/>
              <a:t>So, addition expression is compliant...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3" name="Line Callout 1 12"/>
          <p:cNvSpPr/>
          <p:nvPr/>
        </p:nvSpPr>
        <p:spPr>
          <a:xfrm>
            <a:off x="4419600" y="5257800"/>
            <a:ext cx="4495800" cy="1066800"/>
          </a:xfrm>
          <a:prstGeom prst="borderCallout1">
            <a:avLst>
              <a:gd name="adj1" fmla="val 52816"/>
              <a:gd name="adj2" fmla="val 63"/>
              <a:gd name="adj3" fmla="val -125351"/>
              <a:gd name="adj4" fmla="val -709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... except that it is a return expression!</a:t>
            </a:r>
          </a:p>
          <a:p>
            <a:pPr algn="ctr"/>
            <a:r>
              <a:rPr lang="en-US" dirty="0" smtClean="0"/>
              <a:t> </a:t>
            </a:r>
            <a:r>
              <a:rPr lang="en-US" dirty="0" smtClean="0"/>
              <a:t>I</a:t>
            </a:r>
            <a:r>
              <a:rPr lang="en-US" dirty="0" smtClean="0"/>
              <a:t>mplicit conversion to </a:t>
            </a:r>
            <a:r>
              <a:rPr lang="en-US" sz="2000" dirty="0" smtClean="0">
                <a:latin typeface="Lucida Console" pitchFamily="49" charset="0"/>
              </a:rPr>
              <a:t>int32_t</a:t>
            </a:r>
            <a:r>
              <a:rPr lang="en-US" dirty="0" smtClean="0"/>
              <a:t> makes it non-compliant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11. Pointer type conversions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Pointers can be classified as:</a:t>
            </a:r>
          </a:p>
          <a:p>
            <a:pPr lvl="1"/>
            <a:r>
              <a:rPr lang="en-US" dirty="0" smtClean="0"/>
              <a:t>pointer to object</a:t>
            </a:r>
          </a:p>
          <a:p>
            <a:pPr lvl="1"/>
            <a:r>
              <a:rPr lang="en-US" dirty="0" smtClean="0"/>
              <a:t>pointer to function</a:t>
            </a:r>
          </a:p>
          <a:p>
            <a:pPr lvl="1"/>
            <a:r>
              <a:rPr lang="en-US" dirty="0" smtClean="0"/>
              <a:t>pointer to </a:t>
            </a:r>
            <a:r>
              <a:rPr lang="en-US" sz="2000" dirty="0" smtClean="0">
                <a:latin typeface="Lucida Console" pitchFamily="49" charset="0"/>
              </a:rPr>
              <a:t>void</a:t>
            </a:r>
          </a:p>
          <a:p>
            <a:pPr lvl="1"/>
            <a:r>
              <a:rPr lang="en-US" dirty="0" smtClean="0"/>
              <a:t>the null pointer</a:t>
            </a:r>
          </a:p>
          <a:p>
            <a:r>
              <a:rPr lang="en-US" dirty="0" smtClean="0"/>
              <a:t>11.1 (R)	Conversions shall not be performed between a pointer to a function and any type other than an integral type.</a:t>
            </a:r>
          </a:p>
          <a:p>
            <a:pPr lvl="1"/>
            <a:r>
              <a:rPr lang="en-US" dirty="0" smtClean="0"/>
              <a:t>e.g. Don’t convert a function pointer to a pointer to a different type of function.</a:t>
            </a:r>
          </a:p>
          <a:p>
            <a:r>
              <a:rPr lang="en-US" dirty="0" smtClean="0"/>
              <a:t>11.2 (R)	Conversions shall not be performed between a pointer to object and any type other than an integral type, another pointer to object type or a pointer to </a:t>
            </a:r>
            <a:r>
              <a:rPr lang="en-US" sz="2200" dirty="0" smtClean="0">
                <a:latin typeface="Lucida Console" pitchFamily="49" charset="0"/>
              </a:rPr>
              <a:t>void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Software vs. other automotive components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6545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Software is primarily a design, with no manufacturing variation, wear, corrosion or ageing aspects.</a:t>
            </a:r>
          </a:p>
          <a:p>
            <a:r>
              <a:rPr lang="en-US" dirty="0" smtClean="0"/>
              <a:t>It has a much greater capacity to contain complexity.</a:t>
            </a:r>
          </a:p>
          <a:p>
            <a:r>
              <a:rPr lang="en-US" dirty="0" smtClean="0"/>
              <a:t>It is perceived to be easy to change.</a:t>
            </a:r>
          </a:p>
          <a:p>
            <a:r>
              <a:rPr lang="en-US" dirty="0" smtClean="0"/>
              <a:t>Software errors are systematic, not random.</a:t>
            </a:r>
          </a:p>
          <a:p>
            <a:r>
              <a:rPr lang="en-US" dirty="0" smtClean="0"/>
              <a:t>It is intangible.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11. Pointer type conversions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11.3 (A)	A cast should not be performed between a pointer type and an integral type.</a:t>
            </a:r>
          </a:p>
          <a:p>
            <a:pPr lvl="1"/>
            <a:r>
              <a:rPr lang="en-US" dirty="0" smtClean="0"/>
              <a:t>Compare with 11.1, 11.2 – note that this rule is </a:t>
            </a:r>
            <a:r>
              <a:rPr lang="en-US" i="1" dirty="0" smtClean="0"/>
              <a:t>advisory</a:t>
            </a:r>
          </a:p>
          <a:p>
            <a:r>
              <a:rPr lang="en-US" dirty="0" smtClean="0"/>
              <a:t>11.4 (A)	A cast should not be performed between a pointer to object type and a different pointer to object type.</a:t>
            </a:r>
          </a:p>
          <a:p>
            <a:r>
              <a:rPr lang="en-US" dirty="0" smtClean="0"/>
              <a:t>11.5 (R)	A cast shall not be performed that removes any </a:t>
            </a:r>
            <a:r>
              <a:rPr lang="en-US" sz="2000" dirty="0" smtClean="0">
                <a:latin typeface="Lucida Console" pitchFamily="49" charset="0"/>
              </a:rPr>
              <a:t>const</a:t>
            </a:r>
            <a:r>
              <a:rPr lang="en-US" dirty="0" smtClean="0"/>
              <a:t> or </a:t>
            </a:r>
            <a:r>
              <a:rPr lang="en-US" sz="2000" dirty="0" smtClean="0">
                <a:latin typeface="Lucida Console" pitchFamily="49" charset="0"/>
              </a:rPr>
              <a:t>volatile</a:t>
            </a:r>
            <a:r>
              <a:rPr lang="en-US" dirty="0" smtClean="0"/>
              <a:t> qualification from the type addressed by a pointer.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12. Expressions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12.1 (A)	Limited dependence should be placed on C’s operator precedence rules in expressions.</a:t>
            </a:r>
          </a:p>
          <a:p>
            <a:endParaRPr lang="en-US" dirty="0" smtClean="0"/>
          </a:p>
          <a:p>
            <a:r>
              <a:rPr lang="en-US" dirty="0" smtClean="0"/>
              <a:t>Suggestion: Parentheses may be omitted</a:t>
            </a:r>
          </a:p>
          <a:p>
            <a:pPr lvl="1"/>
            <a:r>
              <a:rPr lang="en-US" dirty="0" smtClean="0"/>
              <a:t>on right-hand side of assignment expression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(unless the right-hand side itself contains an assignment)</a:t>
            </a:r>
          </a:p>
          <a:p>
            <a:pPr lvl="1"/>
            <a:r>
              <a:rPr lang="en-US" dirty="0" smtClean="0"/>
              <a:t>with unary operators</a:t>
            </a:r>
          </a:p>
          <a:p>
            <a:pPr lvl="1"/>
            <a:r>
              <a:rPr lang="en-US" dirty="0" smtClean="0"/>
              <a:t>in sequences of operations where the operators are all the same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12. Expressions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12.2 (R)	The value of an expression shall be the same under any order of evaluation that the standard permits.</a:t>
            </a:r>
          </a:p>
          <a:p>
            <a:pPr lvl="1"/>
            <a:r>
              <a:rPr lang="en-US" dirty="0" smtClean="0"/>
              <a:t>Don’t rely on side effects happening in a particular order</a:t>
            </a:r>
            <a:endParaRPr lang="en-US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13. Control statement expressions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13.3 (R)	Floating-point expressions shall not be tested for equality or inequality.</a:t>
            </a:r>
          </a:p>
          <a:p>
            <a:endParaRPr lang="en-US" dirty="0" smtClean="0"/>
          </a:p>
          <a:p>
            <a:r>
              <a:rPr lang="en-US" dirty="0" smtClean="0"/>
              <a:t>Instead, write library functions that implement the comparison operations – taking into account the floating-point granularity and the magnitude of the numbers being compared.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13. Control statement expressions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13.5 (R)	The three expressions of a </a:t>
            </a:r>
            <a:r>
              <a:rPr lang="en-US" sz="2000" dirty="0" smtClean="0">
                <a:latin typeface="Lucida Console" pitchFamily="49" charset="0"/>
              </a:rPr>
              <a:t>for</a:t>
            </a:r>
            <a:r>
              <a:rPr lang="en-US" dirty="0" smtClean="0"/>
              <a:t> statement shall be concerned only with loop control.</a:t>
            </a:r>
            <a:endParaRPr lang="en-US" dirty="0" smtClean="0"/>
          </a:p>
          <a:p>
            <a:pPr lvl="1"/>
            <a:r>
              <a:rPr lang="en-US" dirty="0" smtClean="0"/>
              <a:t>First expression: Initializing the loop counter</a:t>
            </a:r>
          </a:p>
          <a:p>
            <a:pPr lvl="1"/>
            <a:r>
              <a:rPr lang="en-US" dirty="0" smtClean="0"/>
              <a:t>Second expression: testing the loop counter and optionally other control variables</a:t>
            </a:r>
          </a:p>
          <a:p>
            <a:pPr lvl="1"/>
            <a:r>
              <a:rPr lang="en-US" dirty="0" smtClean="0"/>
              <a:t>Third expression: Increment/decrement of the loop counter</a:t>
            </a:r>
          </a:p>
          <a:p>
            <a:r>
              <a:rPr lang="en-US" dirty="0" smtClean="0"/>
              <a:t>13.6 (R)	Numeric variables being used within a </a:t>
            </a:r>
            <a:r>
              <a:rPr lang="en-US" sz="2000" dirty="0" smtClean="0">
                <a:latin typeface="Lucida Console" pitchFamily="49" charset="0"/>
              </a:rPr>
              <a:t>for</a:t>
            </a:r>
            <a:r>
              <a:rPr lang="en-US" dirty="0" smtClean="0"/>
              <a:t> loop for iteration counting shall not be modified in the body of the loop.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14. Control flow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14.1 (R)	There shall be no unreachable code.</a:t>
            </a:r>
          </a:p>
          <a:p>
            <a:pPr lvl="1"/>
            <a:r>
              <a:rPr lang="en-US" dirty="0" smtClean="0"/>
              <a:t>This refers to code </a:t>
            </a:r>
            <a:r>
              <a:rPr lang="en-US" i="1" dirty="0" smtClean="0"/>
              <a:t>that can be identified at compile time</a:t>
            </a:r>
            <a:r>
              <a:rPr lang="en-US" dirty="0" smtClean="0"/>
              <a:t> as unreachable.</a:t>
            </a:r>
          </a:p>
          <a:p>
            <a:pPr lvl="1"/>
            <a:r>
              <a:rPr lang="en-US" dirty="0" smtClean="0"/>
              <a:t>In general, the </a:t>
            </a:r>
            <a:r>
              <a:rPr lang="en-US" dirty="0" err="1" smtClean="0"/>
              <a:t>reachability</a:t>
            </a:r>
            <a:r>
              <a:rPr lang="en-US" dirty="0" smtClean="0"/>
              <a:t> problem is </a:t>
            </a:r>
            <a:r>
              <a:rPr lang="en-US" dirty="0" err="1" smtClean="0"/>
              <a:t>undecidable</a:t>
            </a:r>
            <a:r>
              <a:rPr lang="en-US" dirty="0" smtClean="0"/>
              <a:t>!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But many cases of unreachable code are easy to detect.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switch(event)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case A:	</a:t>
            </a:r>
            <a:r>
              <a:rPr lang="en-US" sz="2000" dirty="0" err="1" smtClean="0">
                <a:latin typeface="Lucida Console" pitchFamily="49" charset="0"/>
              </a:rPr>
              <a:t>do_a</a:t>
            </a:r>
            <a:r>
              <a:rPr lang="en-US" sz="2000" dirty="0" smtClean="0">
                <a:latin typeface="Lucida Console" pitchFamily="49" charset="0"/>
              </a:rPr>
              <a:t>();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	break;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	</a:t>
            </a:r>
            <a:r>
              <a:rPr lang="en-US" sz="2000" dirty="0" err="1" smtClean="0">
                <a:latin typeface="Lucida Console" pitchFamily="49" charset="0"/>
              </a:rPr>
              <a:t>do_more</a:t>
            </a:r>
            <a:r>
              <a:rPr lang="en-US" sz="2000" dirty="0" smtClean="0">
                <a:latin typeface="Lucida Console" pitchFamily="49" charset="0"/>
              </a:rPr>
              <a:t>();		/* unreachable */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...</a:t>
            </a:r>
            <a:endParaRPr lang="en-US" sz="2000" dirty="0" smtClean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14. Control flow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14.7 (R)	A function shall have a single point of exit at the end of the function.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14. Control flow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14.8 (R)	The statement forming the body of a </a:t>
            </a:r>
            <a:r>
              <a:rPr lang="en-US" sz="2000" dirty="0" smtClean="0">
                <a:latin typeface="Lucida Console" pitchFamily="49" charset="0"/>
              </a:rPr>
              <a:t>switch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while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do...while</a:t>
            </a:r>
            <a:r>
              <a:rPr lang="en-US" dirty="0" smtClean="0"/>
              <a:t> or </a:t>
            </a:r>
            <a:r>
              <a:rPr lang="en-US" sz="2000" dirty="0" smtClean="0">
                <a:latin typeface="Lucida Console" pitchFamily="49" charset="0"/>
              </a:rPr>
              <a:t>for</a:t>
            </a:r>
            <a:r>
              <a:rPr lang="en-US" dirty="0" smtClean="0"/>
              <a:t> statement shall be a compound statement.</a:t>
            </a:r>
          </a:p>
          <a:p>
            <a:r>
              <a:rPr lang="en-US" dirty="0" smtClean="0"/>
              <a:t>14.9 (R)	An </a:t>
            </a:r>
            <a:r>
              <a:rPr lang="en-US" sz="2000" dirty="0" smtClean="0">
                <a:latin typeface="Lucida Console" pitchFamily="49" charset="0"/>
              </a:rPr>
              <a:t>if</a:t>
            </a:r>
            <a:r>
              <a:rPr lang="en-US" dirty="0" smtClean="0"/>
              <a:t> construct shall be followed by a compound statement.  The </a:t>
            </a:r>
            <a:r>
              <a:rPr lang="en-US" sz="2000" dirty="0" smtClean="0">
                <a:latin typeface="Lucida Console" pitchFamily="49" charset="0"/>
              </a:rPr>
              <a:t>else</a:t>
            </a:r>
            <a:r>
              <a:rPr lang="en-US" dirty="0" smtClean="0"/>
              <a:t> keyword shall be followed by either a compound statement, or another </a:t>
            </a:r>
            <a:r>
              <a:rPr lang="en-US" sz="2000" dirty="0" smtClean="0">
                <a:latin typeface="Lucida Console" pitchFamily="49" charset="0"/>
              </a:rPr>
              <a:t>if</a:t>
            </a:r>
            <a:r>
              <a:rPr lang="en-US" dirty="0" smtClean="0"/>
              <a:t> statement.</a:t>
            </a:r>
          </a:p>
          <a:p>
            <a:r>
              <a:rPr lang="en-US" dirty="0" smtClean="0"/>
              <a:t>14.10 (R)	All </a:t>
            </a:r>
            <a:r>
              <a:rPr lang="en-US" sz="2000" dirty="0" smtClean="0">
                <a:latin typeface="Lucida Console" pitchFamily="49" charset="0"/>
              </a:rPr>
              <a:t>if...else</a:t>
            </a:r>
            <a:r>
              <a:rPr lang="en-US" dirty="0" smtClean="0"/>
              <a:t> constructs shall be terminated with an </a:t>
            </a:r>
            <a:r>
              <a:rPr lang="en-US" sz="2000" dirty="0" smtClean="0">
                <a:latin typeface="Lucida Console" pitchFamily="49" charset="0"/>
              </a:rPr>
              <a:t>else</a:t>
            </a:r>
            <a:r>
              <a:rPr lang="en-US" dirty="0" smtClean="0"/>
              <a:t> clause.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14. Control flow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1219200"/>
            <a:ext cx="9144000" cy="4937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while (</a:t>
            </a:r>
            <a:r>
              <a:rPr lang="en-US" sz="2000" dirty="0" err="1" smtClean="0">
                <a:latin typeface="Lucida Console" pitchFamily="49" charset="0"/>
              </a:rPr>
              <a:t>new_data_available</a:t>
            </a:r>
            <a:r>
              <a:rPr lang="en-US" sz="2000" dirty="0" smtClean="0">
                <a:latin typeface="Lucida Console" pitchFamily="49" charset="0"/>
              </a:rPr>
              <a:t>)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process_data</a:t>
            </a:r>
            <a:r>
              <a:rPr lang="en-US" sz="2000" dirty="0" smtClean="0">
                <a:latin typeface="Lucida Console" pitchFamily="49" charset="0"/>
              </a:rPr>
              <a:t>();	/* Incorrectly not enclosed in braces */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solidFill>
                  <a:srgbClr val="7030A0"/>
                </a:solidFill>
                <a:latin typeface="Lucida Console" pitchFamily="49" charset="0"/>
              </a:rPr>
              <a:t>service_watchdog</a:t>
            </a:r>
            <a:r>
              <a:rPr lang="en-US" sz="2000" dirty="0" smtClean="0">
                <a:solidFill>
                  <a:srgbClr val="7030A0"/>
                </a:solidFill>
                <a:latin typeface="Lucida Console" pitchFamily="49" charset="0"/>
              </a:rPr>
              <a:t>();</a:t>
            </a:r>
            <a:r>
              <a:rPr lang="en-US" sz="2000" dirty="0" smtClean="0">
                <a:latin typeface="Lucida Console" pitchFamily="49" charset="0"/>
              </a:rPr>
              <a:t> /* Added later –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			despite indentation, this is </a:t>
            </a:r>
            <a:r>
              <a:rPr lang="en-US" sz="2000" i="1" dirty="0" smtClean="0">
                <a:latin typeface="Lucida Console" pitchFamily="49" charset="0"/>
              </a:rPr>
              <a:t>not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			part of the while body */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while (</a:t>
            </a:r>
            <a:r>
              <a:rPr lang="en-US" sz="2000" dirty="0" err="1" smtClean="0">
                <a:latin typeface="Lucida Console" pitchFamily="49" charset="0"/>
              </a:rPr>
              <a:t>new_data_available</a:t>
            </a:r>
            <a:r>
              <a:rPr lang="en-US" sz="2000" dirty="0" smtClean="0">
                <a:latin typeface="Lucida Console" pitchFamily="49" charset="0"/>
              </a:rPr>
              <a:t>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process_data</a:t>
            </a:r>
            <a:r>
              <a:rPr lang="en-US" sz="2000" dirty="0" smtClean="0">
                <a:latin typeface="Lucida Console" pitchFamily="49" charset="0"/>
              </a:rPr>
              <a:t>();	/* Problem avoided */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15. </a:t>
            </a:r>
            <a:r>
              <a:rPr lang="en-US" dirty="0" smtClean="0">
                <a:latin typeface="Lucida Console" pitchFamily="49" charset="0"/>
              </a:rPr>
              <a:t>switch</a:t>
            </a:r>
            <a:r>
              <a:rPr lang="en-US" dirty="0" smtClean="0"/>
              <a:t> statements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Many potential problems with this construct...  Supplement C’s loose syntax with rules for safety</a:t>
            </a:r>
          </a:p>
          <a:p>
            <a:r>
              <a:rPr lang="en-US" dirty="0" smtClean="0"/>
              <a:t>15.1 (R)	A </a:t>
            </a:r>
            <a:r>
              <a:rPr lang="en-US" sz="2000" dirty="0" smtClean="0">
                <a:latin typeface="Lucida Console" pitchFamily="49" charset="0"/>
              </a:rPr>
              <a:t>switch</a:t>
            </a:r>
            <a:r>
              <a:rPr lang="en-US" dirty="0" smtClean="0"/>
              <a:t> label shall only be used when the most closely-enclosing compound statement is the body of a </a:t>
            </a:r>
            <a:r>
              <a:rPr lang="en-US" sz="2000" dirty="0" smtClean="0">
                <a:latin typeface="Lucida Console" pitchFamily="49" charset="0"/>
              </a:rPr>
              <a:t>switch</a:t>
            </a:r>
            <a:r>
              <a:rPr lang="en-US" dirty="0" smtClean="0"/>
              <a:t> statement.</a:t>
            </a:r>
          </a:p>
          <a:p>
            <a:r>
              <a:rPr lang="en-US" dirty="0" smtClean="0"/>
              <a:t>15.2 (R)	An unconditional </a:t>
            </a:r>
            <a:r>
              <a:rPr lang="en-US" sz="2000" dirty="0" smtClean="0">
                <a:latin typeface="Lucida Console" pitchFamily="49" charset="0"/>
              </a:rPr>
              <a:t>break</a:t>
            </a:r>
            <a:r>
              <a:rPr lang="en-US" dirty="0" smtClean="0"/>
              <a:t> statement shall terminate every non-empty </a:t>
            </a:r>
            <a:r>
              <a:rPr lang="en-US" sz="2000" dirty="0" smtClean="0">
                <a:latin typeface="Lucida Console" pitchFamily="49" charset="0"/>
              </a:rPr>
              <a:t>switch</a:t>
            </a:r>
            <a:r>
              <a:rPr lang="en-US" dirty="0" smtClean="0"/>
              <a:t> clause.</a:t>
            </a:r>
          </a:p>
          <a:p>
            <a:r>
              <a:rPr lang="en-US" dirty="0" smtClean="0"/>
              <a:t>15.3 (R)	The final clause of a </a:t>
            </a:r>
            <a:r>
              <a:rPr lang="en-US" sz="2000" dirty="0" smtClean="0">
                <a:latin typeface="Lucida Console" pitchFamily="49" charset="0"/>
              </a:rPr>
              <a:t>switch</a:t>
            </a:r>
            <a:r>
              <a:rPr lang="en-US" dirty="0" smtClean="0"/>
              <a:t> statement shall be the </a:t>
            </a:r>
            <a:r>
              <a:rPr lang="en-US" sz="2000" dirty="0" smtClean="0">
                <a:latin typeface="Lucida Console" pitchFamily="49" charset="0"/>
              </a:rPr>
              <a:t>default</a:t>
            </a:r>
            <a:r>
              <a:rPr lang="en-US" dirty="0" smtClean="0"/>
              <a:t> clause.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Automotive applications vs. applications in other industrial sectors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High production volumes – Components subject to wear – Difficult to ensure regular maintenance</a:t>
            </a:r>
          </a:p>
          <a:p>
            <a:r>
              <a:rPr lang="en-US" dirty="0" smtClean="0"/>
              <a:t>Therefore automotive software has an emphasis on</a:t>
            </a:r>
          </a:p>
          <a:p>
            <a:pPr lvl="1"/>
            <a:r>
              <a:rPr lang="en-US" i="1" dirty="0" smtClean="0"/>
              <a:t>data driven</a:t>
            </a:r>
            <a:r>
              <a:rPr lang="en-US" dirty="0" smtClean="0"/>
              <a:t> algorithms</a:t>
            </a:r>
          </a:p>
          <a:p>
            <a:pPr lvl="2"/>
            <a:r>
              <a:rPr lang="en-US" dirty="0" smtClean="0"/>
              <a:t>The code processes data in continuous streams</a:t>
            </a:r>
          </a:p>
          <a:p>
            <a:pPr lvl="2"/>
            <a:r>
              <a:rPr lang="en-US" dirty="0" smtClean="0"/>
              <a:t>Code should be flexible, able to handle a variety of data</a:t>
            </a:r>
          </a:p>
          <a:p>
            <a:pPr lvl="2"/>
            <a:r>
              <a:rPr lang="en-US" dirty="0" smtClean="0"/>
              <a:t>Avoid specialized code for each data type</a:t>
            </a:r>
          </a:p>
          <a:p>
            <a:pPr lvl="1"/>
            <a:r>
              <a:rPr lang="en-US" i="1" dirty="0" smtClean="0"/>
              <a:t>parameter optimization</a:t>
            </a:r>
          </a:p>
          <a:p>
            <a:pPr lvl="2"/>
            <a:r>
              <a:rPr lang="en-US" dirty="0" smtClean="0"/>
              <a:t>Find the “right” combination of inputs to maximize/minimize output</a:t>
            </a:r>
          </a:p>
          <a:p>
            <a:pPr lvl="1"/>
            <a:r>
              <a:rPr lang="en-US" i="1" dirty="0" smtClean="0"/>
              <a:t>adaptive control</a:t>
            </a:r>
          </a:p>
          <a:p>
            <a:pPr lvl="2"/>
            <a:r>
              <a:rPr lang="en-US" dirty="0" smtClean="0"/>
              <a:t>Control laws are not fixed; rather, they adapt to changes over time (e.g. fuel levels) and sudden events (e.g. change in road surface)</a:t>
            </a:r>
          </a:p>
          <a:p>
            <a:pPr lvl="1"/>
            <a:r>
              <a:rPr lang="en-US" i="1" dirty="0" smtClean="0"/>
              <a:t>on-board diagnostics</a:t>
            </a:r>
            <a:endParaRPr lang="en-US" i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16. Functions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16.2 (R)	Functions shall not call themselves, either directly or indirectly.</a:t>
            </a:r>
          </a:p>
          <a:p>
            <a:pPr lvl="1"/>
            <a:r>
              <a:rPr lang="en-US" dirty="0" smtClean="0"/>
              <a:t>No recursion – danger of exceeding available stack space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17. Pointers and arrays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17.4 (R)	Array indexing shall be the only allowed form of pointer arithmetic.</a:t>
            </a:r>
          </a:p>
          <a:p>
            <a:pPr lvl="1"/>
            <a:r>
              <a:rPr lang="en-US" dirty="0" smtClean="0"/>
              <a:t>Clearer, less error prone than pointer manipulation.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18. Structures and unions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18.4 (R)	Unions shall not be used.</a:t>
            </a:r>
          </a:p>
          <a:p>
            <a:pPr lvl="1"/>
            <a:r>
              <a:rPr lang="en-US" dirty="0" smtClean="0"/>
              <a:t>Risk of misinterpreting the data within the union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19. Preprocessing directives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6545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19.1 (A)	</a:t>
            </a:r>
            <a:r>
              <a:rPr lang="en-US" sz="2000" dirty="0" smtClean="0">
                <a:latin typeface="Lucida Console" pitchFamily="49" charset="0"/>
              </a:rPr>
              <a:t>#include</a:t>
            </a:r>
            <a:r>
              <a:rPr lang="en-US" dirty="0" smtClean="0"/>
              <a:t> statements in a file should only be preceded by other preprocessor directives or comments.</a:t>
            </a:r>
          </a:p>
          <a:p>
            <a:pPr lvl="1"/>
            <a:r>
              <a:rPr lang="en-US" dirty="0" smtClean="0"/>
              <a:t>In principle, header files may be included anywhere, but including them at the beginning is in keeping with the “declaration/definition” distinction between </a:t>
            </a:r>
            <a:r>
              <a:rPr lang="en-US" sz="2000" dirty="0" smtClean="0">
                <a:latin typeface="Lucida Console" pitchFamily="49" charset="0"/>
              </a:rPr>
              <a:t>.h</a:t>
            </a:r>
            <a:r>
              <a:rPr lang="en-US" dirty="0" smtClean="0"/>
              <a:t> and </a:t>
            </a:r>
            <a:r>
              <a:rPr lang="en-US" sz="2000" dirty="0" smtClean="0">
                <a:latin typeface="Lucida Console" pitchFamily="49" charset="0"/>
              </a:rPr>
              <a:t>.c</a:t>
            </a:r>
            <a:r>
              <a:rPr lang="en-US" dirty="0" smtClean="0"/>
              <a:t> files.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19. Preprocessing directives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6545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19.4 (R)	C macros shall only expand to a braced </a:t>
            </a:r>
            <a:r>
              <a:rPr lang="en-US" dirty="0" err="1" smtClean="0"/>
              <a:t>initializer</a:t>
            </a:r>
            <a:r>
              <a:rPr lang="en-US" dirty="0" smtClean="0"/>
              <a:t>, a constant, a parenthesized expression, a type qualifier, a storage class </a:t>
            </a:r>
            <a:r>
              <a:rPr lang="en-US" dirty="0" err="1" smtClean="0"/>
              <a:t>specifier</a:t>
            </a:r>
            <a:r>
              <a:rPr lang="en-US" dirty="0" smtClean="0"/>
              <a:t>, or a do-while-zero construct.</a:t>
            </a:r>
          </a:p>
          <a:p>
            <a:pPr lvl="1"/>
            <a:r>
              <a:rPr lang="en-US" dirty="0" smtClean="0"/>
              <a:t>A do-while-zero construct is the only way to have complete statements within a macro: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READ_TIME_32() \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do { \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DISABLE_INTERRUPTS(); \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time_now</a:t>
            </a:r>
            <a:r>
              <a:rPr lang="en-US" sz="2000" dirty="0" smtClean="0">
                <a:latin typeface="Lucida Console" pitchFamily="49" charset="0"/>
              </a:rPr>
              <a:t> = (uint32_t)TIMER_HI &lt;&lt; 16; \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time_now</a:t>
            </a:r>
            <a:r>
              <a:rPr lang="en-US" sz="2000" dirty="0" smtClean="0">
                <a:latin typeface="Lucida Console" pitchFamily="49" charset="0"/>
              </a:rPr>
              <a:t> = </a:t>
            </a:r>
            <a:r>
              <a:rPr lang="en-US" sz="2000" dirty="0" err="1" smtClean="0">
                <a:latin typeface="Lucida Console" pitchFamily="49" charset="0"/>
              </a:rPr>
              <a:t>time_now</a:t>
            </a:r>
            <a:r>
              <a:rPr lang="en-US" sz="2000" dirty="0" smtClean="0">
                <a:latin typeface="Lucida Console" pitchFamily="49" charset="0"/>
              </a:rPr>
              <a:t> | (uint32_t)TIMER_LO; \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ENABLE_INTERRUPTS(); \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} while (0)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19. Preprocessing directives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clearly non-compliant example!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Obfuscation main 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using () 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the { 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preprocessor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is </a:t>
            </a: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000" dirty="0" smtClean="0">
                <a:latin typeface="Lucida Console" pitchFamily="49" charset="0"/>
              </a:rPr>
              <a:t>; 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too for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easy (</a:t>
            </a: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000" dirty="0" smtClean="0">
                <a:latin typeface="Lucida Console" pitchFamily="49" charset="0"/>
              </a:rPr>
              <a:t>=97;i&lt;123;++</a:t>
            </a: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000" dirty="0" smtClean="0">
                <a:latin typeface="Lucida Console" pitchFamily="49" charset="0"/>
              </a:rPr>
              <a:t>) 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but </a:t>
            </a:r>
            <a:r>
              <a:rPr lang="en-US" sz="2000" dirty="0" err="1" smtClean="0">
                <a:latin typeface="Lucida Console" pitchFamily="49" charset="0"/>
              </a:rPr>
              <a:t>putchar</a:t>
            </a:r>
            <a:r>
              <a:rPr lang="en-US" sz="2000" dirty="0" smtClean="0">
                <a:latin typeface="Lucida Console" pitchFamily="49" charset="0"/>
              </a:rPr>
              <a:t> 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here (</a:t>
            </a: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000" dirty="0" smtClean="0">
                <a:latin typeface="Lucida Console" pitchFamily="49" charset="0"/>
              </a:rPr>
              <a:t>); 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you but 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have (0x0a) 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it ;} 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Obfuscation using the preprocessor is too easy but here you have it</a:t>
            </a:r>
          </a:p>
          <a:p>
            <a:pPr>
              <a:buNone/>
            </a:pPr>
            <a:r>
              <a:rPr lang="en-US" sz="1300" dirty="0" smtClean="0">
                <a:latin typeface="Lucida Console" pitchFamily="49" charset="0"/>
              </a:rPr>
              <a:t>/* http://forums.hostrocket.com/archive/index.php/t-13265.html */</a:t>
            </a:r>
          </a:p>
          <a:p>
            <a:pPr>
              <a:buNone/>
            </a:pP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19. Preprocessing directives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19.15 (R)	Precautions shall be taken in order to prevent the contents of a header file being included twice.</a:t>
            </a:r>
          </a:p>
          <a:p>
            <a:pPr lvl="1"/>
            <a:r>
              <a:rPr lang="en-US" dirty="0" smtClean="0"/>
              <a:t>This situation can easily arise with even a moderately complex hierarchy of nested header files.</a:t>
            </a:r>
          </a:p>
          <a:p>
            <a:pPr lvl="1"/>
            <a:r>
              <a:rPr lang="en-US" dirty="0" smtClean="0"/>
              <a:t>One solution: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ahdr.h</a:t>
            </a:r>
            <a:r>
              <a:rPr lang="en-US" sz="2000" dirty="0" smtClean="0">
                <a:latin typeface="Lucida Console" pitchFamily="49" charset="0"/>
              </a:rPr>
              <a:t>:	#</a:t>
            </a:r>
            <a:r>
              <a:rPr lang="en-US" sz="2000" dirty="0" err="1" smtClean="0">
                <a:latin typeface="Lucida Console" pitchFamily="49" charset="0"/>
              </a:rPr>
              <a:t>ifndef</a:t>
            </a:r>
            <a:r>
              <a:rPr lang="en-US" sz="2000" dirty="0" smtClean="0">
                <a:latin typeface="Lucida Console" pitchFamily="49" charset="0"/>
              </a:rPr>
              <a:t> AHDR_H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	#define AHDR_H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	/* These lines will be excluded if the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	   file has already been included */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	#</a:t>
            </a:r>
            <a:r>
              <a:rPr lang="en-US" sz="2000" dirty="0" err="1" smtClean="0">
                <a:latin typeface="Lucida Console" pitchFamily="49" charset="0"/>
              </a:rPr>
              <a:t>endif</a:t>
            </a:r>
            <a:endParaRPr lang="en-US" sz="2000" dirty="0" smtClean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20. Standard libraries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Many standard functions and macros cannot be used:</a:t>
            </a:r>
          </a:p>
          <a:p>
            <a:pPr lvl="1"/>
            <a:r>
              <a:rPr lang="en-US" dirty="0" smtClean="0"/>
              <a:t>Dynamic heap memory allocation:	20.4 (R)</a:t>
            </a:r>
          </a:p>
          <a:p>
            <a:pPr lvl="1"/>
            <a:r>
              <a:rPr lang="en-US" dirty="0" smtClean="0"/>
              <a:t>Standard input library &lt;</a:t>
            </a:r>
            <a:r>
              <a:rPr lang="en-US" dirty="0" err="1" smtClean="0"/>
              <a:t>stdio.h</a:t>
            </a:r>
            <a:r>
              <a:rPr lang="en-US" dirty="0" smtClean="0"/>
              <a:t>&gt;:	20.9 (R)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21. Run-time failures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21.1 (R)	Minimization of run-time failures shall be ensured by the use of at least one of:</a:t>
            </a:r>
          </a:p>
          <a:p>
            <a:pPr lvl="1"/>
            <a:r>
              <a:rPr lang="en-US" dirty="0" smtClean="0"/>
              <a:t>static analysis tools/techniques;</a:t>
            </a:r>
          </a:p>
          <a:p>
            <a:pPr lvl="1"/>
            <a:r>
              <a:rPr lang="en-US" dirty="0" smtClean="0"/>
              <a:t>dynamic analysis tools/techniques;</a:t>
            </a:r>
          </a:p>
          <a:p>
            <a:pPr lvl="1"/>
            <a:r>
              <a:rPr lang="en-US" dirty="0" smtClean="0"/>
              <a:t>explicit coding of checks to handle run-time faults.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9748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610600" cy="493776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Development Guidelines for Vehicle Based Software. Motor Industry Software Reliability Association, Nov. 1994.  PDF Version 1.1, Jan. 2001.  Available (for free) at </a:t>
            </a:r>
            <a:r>
              <a:rPr lang="en-US" sz="2000" dirty="0" smtClean="0">
                <a:hlinkClick r:id="rId2"/>
              </a:rPr>
              <a:t>http://www.misra.org.uk</a:t>
            </a:r>
            <a:endParaRPr lang="en-US" sz="2000" dirty="0" smtClean="0"/>
          </a:p>
          <a:p>
            <a:r>
              <a:rPr lang="en-US" sz="2000" dirty="0" smtClean="0"/>
              <a:t>MISRA Report 2: Integrity.  Motor Industry Software Reliability Association, Feb. 1995. Available (for free) at </a:t>
            </a:r>
            <a:r>
              <a:rPr lang="en-US" sz="2000" dirty="0" smtClean="0">
                <a:hlinkClick r:id="rId2"/>
              </a:rPr>
              <a:t>http://www.misra.org.uk</a:t>
            </a:r>
            <a:endParaRPr lang="en-US" sz="2000" dirty="0" smtClean="0"/>
          </a:p>
          <a:p>
            <a:r>
              <a:rPr lang="en-US" sz="2000" dirty="0" smtClean="0"/>
              <a:t>MISRA-C:2004 - Guidelines for the use of the C language in critical systems. Motor Industry Software Reliability Association, October 2004, ISBN 0 9524156 4 X.   Available at </a:t>
            </a:r>
            <a:r>
              <a:rPr lang="en-US" sz="2000" dirty="0" smtClean="0">
                <a:hlinkClick r:id="rId2"/>
              </a:rPr>
              <a:t>http://www.misra.org.uk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Automotive applications vs. applications in other industrial sectors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Passenger car drivers receive </a:t>
            </a:r>
            <a:r>
              <a:rPr lang="en-US" i="1" dirty="0" smtClean="0"/>
              <a:t>little or no training</a:t>
            </a:r>
            <a:r>
              <a:rPr lang="en-US" dirty="0" smtClean="0"/>
              <a:t> compared with other users of computer-based products and services.</a:t>
            </a:r>
          </a:p>
          <a:p>
            <a:r>
              <a:rPr lang="en-US" dirty="0" smtClean="0"/>
              <a:t>Therefore, automotive software requires an emphasis on failure management techniques based on the </a:t>
            </a:r>
            <a:r>
              <a:rPr lang="en-US" i="1" dirty="0" smtClean="0"/>
              <a:t>controllability</a:t>
            </a:r>
            <a:r>
              <a:rPr lang="en-US" dirty="0" smtClean="0"/>
              <a:t> of the vehicle.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Automotive applications vs. applications in other industrial sectors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Traditional automotive test environments use </a:t>
            </a:r>
            <a:r>
              <a:rPr lang="en-US" i="1" dirty="0" smtClean="0"/>
              <a:t>real</a:t>
            </a:r>
            <a:r>
              <a:rPr lang="en-US" dirty="0" smtClean="0"/>
              <a:t> vehicles and components, as well as simulations.</a:t>
            </a:r>
          </a:p>
          <a:p>
            <a:r>
              <a:rPr lang="en-US" dirty="0" smtClean="0"/>
              <a:t>These are available to </a:t>
            </a:r>
            <a:r>
              <a:rPr lang="en-US" i="1" dirty="0" smtClean="0"/>
              <a:t>test systems and software extensively and safely</a:t>
            </a:r>
            <a:r>
              <a:rPr lang="en-US" dirty="0" smtClean="0"/>
              <a:t> before they reach the customer.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Integrity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8229600" cy="4937760"/>
          </a:xfrm>
        </p:spPr>
        <p:txBody>
          <a:bodyPr/>
          <a:lstStyle/>
          <a:p>
            <a:r>
              <a:rPr lang="en-US" dirty="0" smtClean="0"/>
              <a:t>Software Integrity Level (SIL) assigned to each software (sub)component</a:t>
            </a:r>
          </a:p>
          <a:p>
            <a:pPr lvl="1"/>
            <a:r>
              <a:rPr lang="en-US" dirty="0" smtClean="0"/>
              <a:t>Based on </a:t>
            </a:r>
            <a:r>
              <a:rPr lang="en-US" b="1" dirty="0" smtClean="0">
                <a:solidFill>
                  <a:srgbClr val="7030A0"/>
                </a:solidFill>
              </a:rPr>
              <a:t>controllability</a:t>
            </a:r>
            <a:r>
              <a:rPr lang="en-US" dirty="0" smtClean="0"/>
              <a:t>: the ability of the vehicle occupants (not necessarily the driver) to control the safety of the situation following a failure</a:t>
            </a:r>
          </a:p>
          <a:p>
            <a:pPr lvl="2"/>
            <a:r>
              <a:rPr lang="en-US" dirty="0" smtClean="0"/>
              <a:t>e.g. failure of power window and door lock controllers may prevent passenger from exiting car after an accident</a:t>
            </a:r>
          </a:p>
          <a:p>
            <a:pPr lvl="1"/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3962400"/>
          <a:ext cx="5943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32004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Controllability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Acceptable</a:t>
                      </a:r>
                      <a:r>
                        <a:rPr lang="en-US" baseline="0" dirty="0" smtClean="0"/>
                        <a:t> failure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Uncontrollable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Extremely improbable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Difficult to control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Very remote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Debilitating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Remote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Distracting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Unlikely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Nuisance only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Reasonably possible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 drives choices throughout process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Languages &amp; compilers</a:t>
            </a:r>
          </a:p>
          <a:p>
            <a:pPr lvl="1"/>
            <a:r>
              <a:rPr lang="en-US" dirty="0" smtClean="0"/>
              <a:t>SIL 0: (default to ISO 9001 standard)</a:t>
            </a:r>
          </a:p>
          <a:p>
            <a:pPr lvl="1"/>
            <a:r>
              <a:rPr lang="en-US" dirty="0" smtClean="0"/>
              <a:t>SIL 1: “standardized structured language”</a:t>
            </a:r>
          </a:p>
          <a:p>
            <a:pPr lvl="1"/>
            <a:r>
              <a:rPr lang="en-US" dirty="0" smtClean="0"/>
              <a:t>SIL 2/3: “restricted subset of a standardized structured language; Validated or tested compilers (if available)”</a:t>
            </a:r>
          </a:p>
          <a:p>
            <a:pPr lvl="1"/>
            <a:r>
              <a:rPr lang="en-US" dirty="0" smtClean="0"/>
              <a:t>SIL 4: “independently certified compilers with proven formal syntax &amp; semantics (when available)”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 drives choices throughout process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</a:p>
          <a:p>
            <a:pPr lvl="1"/>
            <a:r>
              <a:rPr lang="en-US" dirty="0" smtClean="0"/>
              <a:t>SIL 0: (default to ISO 9001 standard)</a:t>
            </a:r>
          </a:p>
          <a:p>
            <a:pPr lvl="1"/>
            <a:r>
              <a:rPr lang="en-US" dirty="0" smtClean="0"/>
              <a:t>SIL 1: “Show fitness for purpose; Test all safety requirements; Repeatable test plan”</a:t>
            </a:r>
          </a:p>
          <a:p>
            <a:pPr lvl="1"/>
            <a:r>
              <a:rPr lang="en-US" dirty="0" smtClean="0"/>
              <a:t>SIL 2: “Black box testing”</a:t>
            </a:r>
          </a:p>
          <a:p>
            <a:pPr lvl="1"/>
            <a:r>
              <a:rPr lang="en-US" dirty="0" smtClean="0"/>
              <a:t>SIL 3: “White box module testing – defined coverage; Stress testing against </a:t>
            </a:r>
            <a:r>
              <a:rPr lang="en-US" dirty="0" err="1" smtClean="0"/>
              <a:t>livelock</a:t>
            </a:r>
            <a:r>
              <a:rPr lang="en-US" dirty="0" smtClean="0"/>
              <a:t> &amp; deadlock; Syntactic static analysis”</a:t>
            </a:r>
          </a:p>
          <a:p>
            <a:pPr lvl="1"/>
            <a:r>
              <a:rPr lang="en-US" dirty="0" smtClean="0"/>
              <a:t>SIL 4: “100% white box module testing; 100% requirements testing; 100% integration testing; Semantic static analysis”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6721</TotalTime>
  <Words>1826</Words>
  <Application>Microsoft Office PowerPoint</Application>
  <PresentationFormat>On-screen Show (4:3)</PresentationFormat>
  <Paragraphs>442</Paragraphs>
  <Slides>49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Origin</vt:lpstr>
      <vt:lpstr>Software Safety Standards and Guidelines</vt:lpstr>
      <vt:lpstr>MISRA Development Guidelines</vt:lpstr>
      <vt:lpstr>Software vs. other automotive components</vt:lpstr>
      <vt:lpstr>Automotive applications vs. applications in other industrial sectors</vt:lpstr>
      <vt:lpstr>Automotive applications vs. applications in other industrial sectors</vt:lpstr>
      <vt:lpstr>Automotive applications vs. applications in other industrial sectors</vt:lpstr>
      <vt:lpstr>Integrity</vt:lpstr>
      <vt:lpstr>SIL drives choices throughout process</vt:lpstr>
      <vt:lpstr>SIL drives choices throughout process</vt:lpstr>
      <vt:lpstr>MISRA guidelines for C programming</vt:lpstr>
      <vt:lpstr>1. Environment</vt:lpstr>
      <vt:lpstr>2. Language extensions</vt:lpstr>
      <vt:lpstr>3. Documentation</vt:lpstr>
      <vt:lpstr>5. Identifiers</vt:lpstr>
      <vt:lpstr>6. Types</vt:lpstr>
      <vt:lpstr>6. Types</vt:lpstr>
      <vt:lpstr>7. Constants</vt:lpstr>
      <vt:lpstr>8. Declarations and definitions</vt:lpstr>
      <vt:lpstr>8. Declarations and definitions</vt:lpstr>
      <vt:lpstr>8. Declarations and definitions</vt:lpstr>
      <vt:lpstr>9. Initialization</vt:lpstr>
      <vt:lpstr>9. Initialization</vt:lpstr>
      <vt:lpstr>10. Arithmetic type conversions</vt:lpstr>
      <vt:lpstr>10. Arithmetic type conversions</vt:lpstr>
      <vt:lpstr>10. Arithmetic type conversions</vt:lpstr>
      <vt:lpstr>10. Arithmetic type conversions</vt:lpstr>
      <vt:lpstr>10. Arithmetic type conversions</vt:lpstr>
      <vt:lpstr>10. Arithmetic type conversions</vt:lpstr>
      <vt:lpstr>11. Pointer type conversions</vt:lpstr>
      <vt:lpstr>11. Pointer type conversions</vt:lpstr>
      <vt:lpstr>12. Expressions</vt:lpstr>
      <vt:lpstr>12. Expressions</vt:lpstr>
      <vt:lpstr>13. Control statement expressions</vt:lpstr>
      <vt:lpstr>13. Control statement expressions</vt:lpstr>
      <vt:lpstr>14. Control flow</vt:lpstr>
      <vt:lpstr>14. Control flow</vt:lpstr>
      <vt:lpstr>14. Control flow</vt:lpstr>
      <vt:lpstr>14. Control flow</vt:lpstr>
      <vt:lpstr>15. switch statements</vt:lpstr>
      <vt:lpstr>16. Functions</vt:lpstr>
      <vt:lpstr>17. Pointers and arrays</vt:lpstr>
      <vt:lpstr>18. Structures and unions</vt:lpstr>
      <vt:lpstr>19. Preprocessing directives</vt:lpstr>
      <vt:lpstr>19. Preprocessing directives</vt:lpstr>
      <vt:lpstr>19. Preprocessing directives</vt:lpstr>
      <vt:lpstr>19. Preprocessing directives</vt:lpstr>
      <vt:lpstr>20. Standard libraries</vt:lpstr>
      <vt:lpstr>21. Run-time failures</vt:lpstr>
      <vt:lpstr>References</vt:lpstr>
    </vt:vector>
  </TitlesOfParts>
  <Company>Utility Muffin Research Kitchen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Safety Basics</dc:title>
  <dc:creator>Charles Wallace</dc:creator>
  <cp:lastModifiedBy>Charles Wallace</cp:lastModifiedBy>
  <cp:revision>142</cp:revision>
  <dcterms:created xsi:type="dcterms:W3CDTF">2007-06-13T23:23:09Z</dcterms:created>
  <dcterms:modified xsi:type="dcterms:W3CDTF">2007-08-11T21:43:26Z</dcterms:modified>
</cp:coreProperties>
</file>