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2" r:id="rId6"/>
    <p:sldId id="263" r:id="rId7"/>
    <p:sldId id="261" r:id="rId8"/>
    <p:sldId id="264" r:id="rId9"/>
    <p:sldId id="265" r:id="rId10"/>
    <p:sldId id="267" r:id="rId11"/>
    <p:sldId id="25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4" autoAdjust="0"/>
    <p:restoredTop sz="94718" autoAdjust="0"/>
  </p:normalViewPr>
  <p:slideViewPr>
    <p:cSldViewPr>
      <p:cViewPr varScale="1">
        <p:scale>
          <a:sx n="58" d="100"/>
          <a:sy n="58" d="100"/>
        </p:scale>
        <p:origin x="-49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7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DD683-B1D9-4688-BE03-9060E671CECB}" type="datetimeFigureOut">
              <a:rPr lang="en-US" smtClean="0"/>
              <a:pPr/>
              <a:t>7/23/2007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7BB6D-3315-4F6D-AFF9-2A06E6890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7BB6D-3315-4F6D-AFF9-2A06E689005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B6EA665-0BF5-44E1-84FD-623C6C44A29F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ECA21-0204-4365-876A-CF8BBECB1652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0998-7FBA-44C6-963A-4C10D2FD3284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9982-EC95-4064-AF80-57363458B1E6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1CC4390-51D5-49DB-B931-F467BB0A8F22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502F-E0A6-4AB1-9A45-9C7DBFBE9278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758D3-5CA3-456B-851B-584F99D3428A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57DB-9717-4B8E-B9AA-F4640D6AF7D8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E74F-9ACF-4996-8C90-A1E575662B52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103F-B0EC-424A-88EF-ACCDA18C9FB4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E0C8-CFFA-4ACE-A808-19B388E9C073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1A6D9E3-416D-46AE-B3B6-5E34F8078C11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 strings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(Reek, Ch. 9)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654552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strtok</a:t>
            </a:r>
            <a:r>
              <a:rPr lang="en-US" dirty="0" smtClean="0"/>
              <a:t> in action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for (	token = </a:t>
            </a:r>
            <a:r>
              <a:rPr lang="en-US" sz="2000" dirty="0" err="1" smtClean="0">
                <a:latin typeface="Lucida Console" pitchFamily="49" charset="0"/>
              </a:rPr>
              <a:t>strtok</a:t>
            </a:r>
            <a:r>
              <a:rPr lang="en-US" sz="2000" dirty="0" smtClean="0">
                <a:latin typeface="Lucida Console" pitchFamily="49" charset="0"/>
              </a:rPr>
              <a:t>(line, whitespace);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token != NULL;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token = </a:t>
            </a:r>
            <a:r>
              <a:rPr lang="en-US" sz="2000" dirty="0" err="1" smtClean="0">
                <a:latin typeface="Lucida Console" pitchFamily="49" charset="0"/>
              </a:rPr>
              <a:t>strtok</a:t>
            </a:r>
            <a:r>
              <a:rPr lang="en-US" sz="2000" dirty="0" smtClean="0">
                <a:latin typeface="Lucida Console" pitchFamily="49" charset="0"/>
              </a:rPr>
              <a:t>(NULL, whitespace))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printf</a:t>
            </a:r>
            <a:r>
              <a:rPr lang="en-US" sz="2000" dirty="0" smtClean="0">
                <a:latin typeface="Lucida Console" pitchFamily="49" charset="0"/>
              </a:rPr>
              <a:t>(″Next token is %s\n″, token);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524000" y="4267200"/>
            <a:ext cx="609600" cy="3810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7800" y="4629090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line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33400" y="3048000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371600" y="3048000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d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209800" y="3048000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o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048000" y="3048000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g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886200" y="3048000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4724400" y="3048000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c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562600" y="3048000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a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400800" y="3048000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t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239000" y="3048000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8077200" y="3048000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NUL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238500" y="4339038"/>
            <a:ext cx="609600" cy="3810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</p:txBody>
      </p:sp>
      <p:cxnSp>
        <p:nvCxnSpPr>
          <p:cNvPr id="32" name="Curved Connector 6"/>
          <p:cNvCxnSpPr>
            <a:stCxn id="31" idx="0"/>
            <a:endCxn id="21" idx="2"/>
          </p:cNvCxnSpPr>
          <p:nvPr/>
        </p:nvCxnSpPr>
        <p:spPr>
          <a:xfrm rot="16200000" flipV="1">
            <a:off x="2192931" y="2988669"/>
            <a:ext cx="910038" cy="1790700"/>
          </a:xfrm>
          <a:prstGeom prst="curvedConnector3">
            <a:avLst>
              <a:gd name="adj1" fmla="val 50000"/>
            </a:avLst>
          </a:prstGeom>
          <a:ln w="25400" cmpd="sng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971800" y="4643838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token</a:t>
            </a:r>
            <a:endParaRPr lang="en-US" sz="2000" dirty="0">
              <a:latin typeface="Lucida Console" pitchFamily="49" charset="0"/>
            </a:endParaRPr>
          </a:p>
        </p:txBody>
      </p:sp>
      <p:cxnSp>
        <p:nvCxnSpPr>
          <p:cNvPr id="37" name="Curved Connector 6"/>
          <p:cNvCxnSpPr>
            <a:stCxn id="31" idx="0"/>
            <a:endCxn id="26" idx="2"/>
          </p:cNvCxnSpPr>
          <p:nvPr/>
        </p:nvCxnSpPr>
        <p:spPr>
          <a:xfrm rot="5400000" flipH="1" flipV="1">
            <a:off x="3869331" y="3102969"/>
            <a:ext cx="910038" cy="1562100"/>
          </a:xfrm>
          <a:prstGeom prst="curvedConnector3">
            <a:avLst>
              <a:gd name="adj1" fmla="val 50000"/>
            </a:avLst>
          </a:prstGeom>
          <a:ln w="25400" cmpd="sng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3886200" y="3048000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NUL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7239000" y="3048000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NUL</a:t>
            </a:r>
          </a:p>
        </p:txBody>
      </p:sp>
      <p:cxnSp>
        <p:nvCxnSpPr>
          <p:cNvPr id="53" name="Curved Connector 6"/>
          <p:cNvCxnSpPr>
            <a:stCxn id="6" idx="0"/>
            <a:endCxn id="17" idx="2"/>
          </p:cNvCxnSpPr>
          <p:nvPr/>
        </p:nvCxnSpPr>
        <p:spPr>
          <a:xfrm rot="16200000" flipV="1">
            <a:off x="952500" y="3390900"/>
            <a:ext cx="838200" cy="914400"/>
          </a:xfrm>
          <a:prstGeom prst="curvedConnector3">
            <a:avLst>
              <a:gd name="adj1" fmla="val 50000"/>
            </a:avLst>
          </a:prstGeom>
          <a:ln w="25400" cmpd="sng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ounded Rectangle 59"/>
          <p:cNvSpPr/>
          <p:nvPr/>
        </p:nvSpPr>
        <p:spPr>
          <a:xfrm>
            <a:off x="3259392" y="4343400"/>
            <a:ext cx="609600" cy="3810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Lucida Console" pitchFamily="49" charset="0"/>
              </a:rPr>
              <a:t>NUL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 animBg="1"/>
      <p:bldP spid="6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implementation of </a:t>
            </a:r>
            <a:r>
              <a:rPr lang="en-US" dirty="0" err="1" smtClean="0">
                <a:latin typeface="Lucida Console" pitchFamily="49" charset="0"/>
              </a:rPr>
              <a:t>strtok</a:t>
            </a:r>
            <a:endParaRPr lang="en-US" dirty="0">
              <a:latin typeface="Lucida Console" pitchFamily="49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1800" dirty="0" smtClean="0">
                <a:latin typeface="Lucida Console" pitchFamily="49" charset="0"/>
              </a:rPr>
              <a:t>char* </a:t>
            </a:r>
            <a:r>
              <a:rPr lang="en-US" sz="1800" dirty="0" err="1" smtClean="0">
                <a:latin typeface="Lucida Console" pitchFamily="49" charset="0"/>
              </a:rPr>
              <a:t>strtok</a:t>
            </a:r>
            <a:r>
              <a:rPr lang="en-US" sz="1800" dirty="0" smtClean="0">
                <a:latin typeface="Lucida Console" pitchFamily="49" charset="0"/>
              </a:rPr>
              <a:t>(char *s, const char *</a:t>
            </a:r>
            <a:r>
              <a:rPr lang="en-US" sz="1800" dirty="0" err="1" smtClean="0">
                <a:latin typeface="Lucida Console" pitchFamily="49" charset="0"/>
              </a:rPr>
              <a:t>delim</a:t>
            </a:r>
            <a:r>
              <a:rPr lang="en-US" sz="1800" dirty="0" smtClean="0">
                <a:latin typeface="Lucida Console" pitchFamily="49" charset="0"/>
              </a:rPr>
              <a:t>) {</a:t>
            </a:r>
          </a:p>
          <a:p>
            <a:pPr>
              <a:buNone/>
            </a:pPr>
            <a:r>
              <a:rPr lang="en-US" sz="1800" dirty="0" smtClean="0">
                <a:latin typeface="Lucida Console" pitchFamily="49" charset="0"/>
              </a:rPr>
              <a:t>    static char *old = NULL;</a:t>
            </a:r>
          </a:p>
          <a:p>
            <a:pPr>
              <a:buNone/>
            </a:pPr>
            <a:r>
              <a:rPr lang="en-US" sz="1800" dirty="0" smtClean="0">
                <a:latin typeface="Lucida Console" pitchFamily="49" charset="0"/>
              </a:rPr>
              <a:t>    char *token;</a:t>
            </a:r>
          </a:p>
          <a:p>
            <a:pPr>
              <a:buNone/>
            </a:pPr>
            <a:r>
              <a:rPr lang="en-US" sz="1800" dirty="0" smtClean="0">
                <a:latin typeface="Lucida Console" pitchFamily="49" charset="0"/>
              </a:rPr>
              <a:t>    if (! s) { s = old; if (! s) return NULL; }</a:t>
            </a:r>
          </a:p>
          <a:p>
            <a:pPr>
              <a:buNone/>
            </a:pPr>
            <a:r>
              <a:rPr lang="en-US" sz="1800" dirty="0" smtClean="0">
                <a:latin typeface="Lucida Console" pitchFamily="49" charset="0"/>
              </a:rPr>
              <a:t>    if (s) {</a:t>
            </a:r>
          </a:p>
          <a:p>
            <a:pPr>
              <a:buNone/>
            </a:pPr>
            <a:r>
              <a:rPr lang="en-US" sz="1800" dirty="0" smtClean="0">
                <a:latin typeface="Lucida Console" pitchFamily="49" charset="0"/>
              </a:rPr>
              <a:t>      s += </a:t>
            </a:r>
            <a:r>
              <a:rPr lang="en-US" sz="1800" dirty="0" err="1" smtClean="0">
                <a:latin typeface="Lucida Console" pitchFamily="49" charset="0"/>
              </a:rPr>
              <a:t>strspn</a:t>
            </a:r>
            <a:r>
              <a:rPr lang="en-US" sz="1800" dirty="0" smtClean="0">
                <a:latin typeface="Lucida Console" pitchFamily="49" charset="0"/>
              </a:rPr>
              <a:t>(s, </a:t>
            </a:r>
            <a:r>
              <a:rPr lang="en-US" sz="1800" dirty="0" err="1" smtClean="0">
                <a:latin typeface="Lucida Console" pitchFamily="49" charset="0"/>
              </a:rPr>
              <a:t>delim</a:t>
            </a:r>
            <a:r>
              <a:rPr lang="en-US" sz="1800" dirty="0" smtClean="0">
                <a:latin typeface="Lucida Console" pitchFamily="49" charset="0"/>
              </a:rPr>
              <a:t>);</a:t>
            </a:r>
          </a:p>
          <a:p>
            <a:pPr>
              <a:buNone/>
            </a:pPr>
            <a:r>
              <a:rPr lang="en-US" sz="1800" dirty="0" smtClean="0">
                <a:latin typeface="Lucida Console" pitchFamily="49" charset="0"/>
              </a:rPr>
              <a:t>      if (*s == 0) { old = NULL; return NULL; }</a:t>
            </a:r>
          </a:p>
          <a:p>
            <a:pPr>
              <a:buNone/>
            </a:pPr>
            <a:r>
              <a:rPr lang="en-US" sz="1800" dirty="0" smtClean="0">
                <a:latin typeface="Lucida Console" pitchFamily="49" charset="0"/>
              </a:rPr>
              <a:t>    }</a:t>
            </a:r>
          </a:p>
          <a:p>
            <a:pPr>
              <a:buNone/>
            </a:pPr>
            <a:r>
              <a:rPr lang="en-US" sz="1800" dirty="0" smtClean="0">
                <a:latin typeface="Lucida Console" pitchFamily="49" charset="0"/>
              </a:rPr>
              <a:t>    token = s;</a:t>
            </a:r>
          </a:p>
          <a:p>
            <a:pPr>
              <a:buNone/>
            </a:pPr>
            <a:r>
              <a:rPr lang="en-US" sz="1800" dirty="0" smtClean="0">
                <a:latin typeface="Lucida Console" pitchFamily="49" charset="0"/>
              </a:rPr>
              <a:t>    s = </a:t>
            </a:r>
            <a:r>
              <a:rPr lang="en-US" sz="1800" dirty="0" err="1" smtClean="0">
                <a:latin typeface="Lucida Console" pitchFamily="49" charset="0"/>
              </a:rPr>
              <a:t>strpbrk</a:t>
            </a:r>
            <a:r>
              <a:rPr lang="en-US" sz="1800" dirty="0" smtClean="0">
                <a:latin typeface="Lucida Console" pitchFamily="49" charset="0"/>
              </a:rPr>
              <a:t>(s, </a:t>
            </a:r>
            <a:r>
              <a:rPr lang="en-US" sz="1800" dirty="0" err="1" smtClean="0">
                <a:latin typeface="Lucida Console" pitchFamily="49" charset="0"/>
              </a:rPr>
              <a:t>delim</a:t>
            </a:r>
            <a:r>
              <a:rPr lang="en-US" sz="1800" dirty="0" smtClean="0">
                <a:latin typeface="Lucida Console" pitchFamily="49" charset="0"/>
              </a:rPr>
              <a:t>);</a:t>
            </a:r>
          </a:p>
          <a:p>
            <a:pPr>
              <a:buNone/>
            </a:pPr>
            <a:r>
              <a:rPr lang="en-US" sz="1800" dirty="0" smtClean="0">
                <a:latin typeface="Lucida Console" pitchFamily="49" charset="0"/>
              </a:rPr>
              <a:t>    if (s == NULL) old = NULL;</a:t>
            </a:r>
          </a:p>
          <a:p>
            <a:pPr>
              <a:buNone/>
            </a:pPr>
            <a:r>
              <a:rPr lang="en-US" sz="1800" dirty="0" smtClean="0">
                <a:latin typeface="Lucida Console" pitchFamily="49" charset="0"/>
              </a:rPr>
              <a:t>    else { *s = 0; old = s + 1; }</a:t>
            </a:r>
          </a:p>
          <a:p>
            <a:pPr>
              <a:buNone/>
            </a:pPr>
            <a:r>
              <a:rPr lang="en-US" sz="1800" dirty="0" smtClean="0">
                <a:latin typeface="Lucida Console" pitchFamily="49" charset="0"/>
              </a:rPr>
              <a:t>    return token;</a:t>
            </a:r>
          </a:p>
          <a:p>
            <a:pPr>
              <a:buNone/>
            </a:pPr>
            <a:r>
              <a:rPr lang="en-US" sz="1800" dirty="0" smtClean="0">
                <a:latin typeface="Lucida Console" pitchFamily="49" charset="0"/>
              </a:rPr>
              <a:t>}</a:t>
            </a:r>
          </a:p>
        </p:txBody>
      </p:sp>
      <p:sp>
        <p:nvSpPr>
          <p:cNvPr id="6" name="Line Callout 1 5"/>
          <p:cNvSpPr/>
          <p:nvPr/>
        </p:nvSpPr>
        <p:spPr>
          <a:xfrm>
            <a:off x="5791200" y="1551296"/>
            <a:ext cx="3200400" cy="762000"/>
          </a:xfrm>
          <a:prstGeom prst="borderCallout1">
            <a:avLst>
              <a:gd name="adj1" fmla="val 22332"/>
              <a:gd name="adj2" fmla="val -231"/>
              <a:gd name="adj3" fmla="val 26530"/>
              <a:gd name="adj4" fmla="val -4387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Lucida Console" pitchFamily="49" charset="0"/>
              </a:rPr>
              <a:t>old</a:t>
            </a:r>
            <a:r>
              <a:rPr lang="en-US" dirty="0" smtClean="0"/>
              <a:t> contains the remains</a:t>
            </a:r>
          </a:p>
          <a:p>
            <a:pPr algn="ctr"/>
            <a:r>
              <a:rPr lang="en-US" dirty="0" smtClean="0"/>
              <a:t>of an earlier </a:t>
            </a:r>
            <a:r>
              <a:rPr lang="en-US" dirty="0" smtClean="0">
                <a:latin typeface="Lucida Console" pitchFamily="49" charset="0"/>
              </a:rPr>
              <a:t>s</a:t>
            </a:r>
            <a:r>
              <a:rPr lang="en-US" dirty="0" smtClean="0"/>
              <a:t> value</a:t>
            </a:r>
          </a:p>
          <a:p>
            <a:pPr algn="ctr"/>
            <a:r>
              <a:rPr lang="en-US" dirty="0" smtClean="0"/>
              <a:t>(note use of </a:t>
            </a:r>
            <a:r>
              <a:rPr lang="en-US" dirty="0" smtClean="0">
                <a:latin typeface="Lucida Console" pitchFamily="49" charset="0"/>
              </a:rPr>
              <a:t>static</a:t>
            </a:r>
            <a:r>
              <a:rPr lang="en-US" dirty="0" smtClean="0"/>
              <a:t>)</a:t>
            </a:r>
          </a:p>
        </p:txBody>
      </p:sp>
      <p:sp>
        <p:nvSpPr>
          <p:cNvPr id="7" name="Line Callout 1 6"/>
          <p:cNvSpPr/>
          <p:nvPr/>
        </p:nvSpPr>
        <p:spPr>
          <a:xfrm>
            <a:off x="5638800" y="2667000"/>
            <a:ext cx="3429000" cy="609600"/>
          </a:xfrm>
          <a:prstGeom prst="borderCallout1">
            <a:avLst>
              <a:gd name="adj1" fmla="val 49198"/>
              <a:gd name="adj2" fmla="val -231"/>
              <a:gd name="adj3" fmla="val -3918"/>
              <a:gd name="adj4" fmla="val -84076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Lucida Console" pitchFamily="49" charset="0"/>
              </a:rPr>
              <a:t>NULL</a:t>
            </a:r>
            <a:r>
              <a:rPr lang="en-US" dirty="0" smtClean="0"/>
              <a:t> has been passed in for </a:t>
            </a:r>
            <a:r>
              <a:rPr lang="en-US" dirty="0" smtClean="0">
                <a:latin typeface="Lucida Console" pitchFamily="49" charset="0"/>
              </a:rPr>
              <a:t>s</a:t>
            </a:r>
            <a:r>
              <a:rPr lang="en-US" dirty="0" smtClean="0"/>
              <a:t>,</a:t>
            </a:r>
          </a:p>
          <a:p>
            <a:pPr algn="ctr"/>
            <a:r>
              <a:rPr lang="en-US" dirty="0" smtClean="0"/>
              <a:t>so consult </a:t>
            </a:r>
            <a:r>
              <a:rPr lang="en-US" dirty="0" smtClean="0">
                <a:latin typeface="Lucida Console" pitchFamily="49" charset="0"/>
              </a:rPr>
              <a:t>old</a:t>
            </a:r>
          </a:p>
        </p:txBody>
      </p:sp>
      <p:sp>
        <p:nvSpPr>
          <p:cNvPr id="8" name="Line Callout 1 7"/>
          <p:cNvSpPr/>
          <p:nvPr/>
        </p:nvSpPr>
        <p:spPr>
          <a:xfrm>
            <a:off x="4114800" y="3733800"/>
            <a:ext cx="4876800" cy="762000"/>
          </a:xfrm>
          <a:prstGeom prst="borderCallout1">
            <a:avLst>
              <a:gd name="adj1" fmla="val 76064"/>
              <a:gd name="adj2" fmla="val -231"/>
              <a:gd name="adj3" fmla="val -59440"/>
              <a:gd name="adj4" fmla="val -35942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Lucida Console" pitchFamily="49" charset="0"/>
              </a:rPr>
              <a:t>strspn</a:t>
            </a:r>
            <a:r>
              <a:rPr lang="en-US" dirty="0" smtClean="0"/>
              <a:t> returns number of delimiters</a:t>
            </a:r>
          </a:p>
          <a:p>
            <a:pPr algn="ctr"/>
            <a:r>
              <a:rPr lang="en-US" dirty="0" smtClean="0"/>
              <a:t>at beginning of s – skip past these characters</a:t>
            </a:r>
          </a:p>
        </p:txBody>
      </p:sp>
      <p:sp>
        <p:nvSpPr>
          <p:cNvPr id="9" name="Line Callout 1 8"/>
          <p:cNvSpPr/>
          <p:nvPr/>
        </p:nvSpPr>
        <p:spPr>
          <a:xfrm>
            <a:off x="3886200" y="5388592"/>
            <a:ext cx="5181600" cy="914400"/>
          </a:xfrm>
          <a:prstGeom prst="borderCallout1">
            <a:avLst>
              <a:gd name="adj1" fmla="val 67108"/>
              <a:gd name="adj2" fmla="val -231"/>
              <a:gd name="adj3" fmla="val -80037"/>
              <a:gd name="adj4" fmla="val -33769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strpbrk</a:t>
            </a:r>
            <a:r>
              <a:rPr lang="en-US" dirty="0" smtClean="0"/>
              <a:t> gives the position of the next delimiter.</a:t>
            </a:r>
          </a:p>
          <a:p>
            <a:pPr algn="ctr"/>
            <a:r>
              <a:rPr lang="en-US" dirty="0" smtClean="0">
                <a:latin typeface="Lucida Console" pitchFamily="49" charset="0"/>
              </a:rPr>
              <a:t>s</a:t>
            </a:r>
            <a:r>
              <a:rPr lang="en-US" dirty="0" smtClean="0"/>
              <a:t> is updated to this position, but </a:t>
            </a:r>
            <a:r>
              <a:rPr lang="en-US" dirty="0" smtClean="0">
                <a:latin typeface="Lucida Console" pitchFamily="49" charset="0"/>
              </a:rPr>
              <a:t>token</a:t>
            </a:r>
            <a:r>
              <a:rPr lang="en-US" dirty="0" smtClean="0"/>
              <a:t> still points to the token to return.</a:t>
            </a:r>
            <a:endParaRPr lang="en-US" dirty="0" smtClean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operations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0" y="1219200"/>
            <a:ext cx="9144000" cy="4937760"/>
          </a:xfrm>
        </p:spPr>
        <p:txBody>
          <a:bodyPr/>
          <a:lstStyle/>
          <a:p>
            <a:r>
              <a:rPr lang="en-US" dirty="0" smtClean="0"/>
              <a:t>Like string operations, work on sequences of bytes</a:t>
            </a:r>
          </a:p>
          <a:p>
            <a:pPr lvl="1"/>
            <a:r>
              <a:rPr lang="en-US" dirty="0" smtClean="0"/>
              <a:t>but do not terminate when </a:t>
            </a:r>
            <a:r>
              <a:rPr lang="en-US" sz="2000" dirty="0" smtClean="0">
                <a:latin typeface="Lucida Console" pitchFamily="49" charset="0"/>
              </a:rPr>
              <a:t>NUL</a:t>
            </a:r>
            <a:r>
              <a:rPr lang="en-US" dirty="0" smtClean="0"/>
              <a:t> encountered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void *</a:t>
            </a:r>
            <a:r>
              <a:rPr lang="en-US" sz="2000" dirty="0" err="1" smtClean="0">
                <a:latin typeface="Lucida Console" pitchFamily="49" charset="0"/>
              </a:rPr>
              <a:t>memcpy</a:t>
            </a:r>
            <a:r>
              <a:rPr lang="en-US" sz="2000" dirty="0" smtClean="0">
                <a:latin typeface="Lucida Console" pitchFamily="49" charset="0"/>
              </a:rPr>
              <a:t>(void *</a:t>
            </a:r>
            <a:r>
              <a:rPr lang="en-US" sz="2000" dirty="0" err="1" smtClean="0">
                <a:latin typeface="Lucida Console" pitchFamily="49" charset="0"/>
              </a:rPr>
              <a:t>dst</a:t>
            </a:r>
            <a:r>
              <a:rPr lang="en-US" sz="2000" dirty="0" smtClean="0">
                <a:latin typeface="Lucida Console" pitchFamily="49" charset="0"/>
              </a:rPr>
              <a:t>, void const *</a:t>
            </a:r>
            <a:r>
              <a:rPr lang="en-US" sz="2000" dirty="0" err="1" smtClean="0">
                <a:latin typeface="Lucida Console" pitchFamily="49" charset="0"/>
              </a:rPr>
              <a:t>src</a:t>
            </a:r>
            <a:r>
              <a:rPr lang="en-US" sz="2000" dirty="0" smtClean="0">
                <a:latin typeface="Lucida Console" pitchFamily="49" charset="0"/>
              </a:rPr>
              <a:t>, </a:t>
            </a:r>
            <a:r>
              <a:rPr lang="en-US" sz="2000" dirty="0" err="1" smtClean="0">
                <a:latin typeface="Lucida Console" pitchFamily="49" charset="0"/>
              </a:rPr>
              <a:t>size_t</a:t>
            </a:r>
            <a:r>
              <a:rPr lang="en-US" sz="2000" dirty="0" smtClean="0">
                <a:latin typeface="Lucida Console" pitchFamily="49" charset="0"/>
              </a:rPr>
              <a:t> length);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void *</a:t>
            </a:r>
            <a:r>
              <a:rPr lang="en-US" sz="2000" dirty="0" err="1" smtClean="0">
                <a:latin typeface="Lucida Console" pitchFamily="49" charset="0"/>
              </a:rPr>
              <a:t>memcmp</a:t>
            </a:r>
            <a:r>
              <a:rPr lang="en-US" sz="2000" dirty="0" smtClean="0">
                <a:latin typeface="Lucida Console" pitchFamily="49" charset="0"/>
              </a:rPr>
              <a:t>(void const *a, void const *b, </a:t>
            </a:r>
            <a:r>
              <a:rPr lang="en-US" sz="2000" dirty="0" err="1" smtClean="0">
                <a:latin typeface="Lucida Console" pitchFamily="49" charset="0"/>
              </a:rPr>
              <a:t>size_t</a:t>
            </a:r>
            <a:r>
              <a:rPr lang="en-US" sz="2000" dirty="0" smtClean="0">
                <a:latin typeface="Lucida Console" pitchFamily="49" charset="0"/>
              </a:rPr>
              <a:t> length);</a:t>
            </a:r>
          </a:p>
          <a:p>
            <a:r>
              <a:rPr lang="en-US" dirty="0" smtClean="0"/>
              <a:t>Note: </a:t>
            </a:r>
            <a:r>
              <a:rPr lang="en-US" sz="2000" dirty="0" err="1" smtClean="0">
                <a:latin typeface="Lucida Console" pitchFamily="49" charset="0"/>
              </a:rPr>
              <a:t>memmove</a:t>
            </a:r>
            <a:r>
              <a:rPr lang="en-US" dirty="0" smtClean="0"/>
              <a:t> works like </a:t>
            </a:r>
            <a:r>
              <a:rPr lang="en-US" sz="2000" dirty="0" err="1" smtClean="0">
                <a:latin typeface="Lucida Console" pitchFamily="49" charset="0"/>
              </a:rPr>
              <a:t>memcpy</a:t>
            </a:r>
            <a:r>
              <a:rPr lang="en-US" dirty="0" smtClean="0"/>
              <a:t>, but allows overlapping source, destination regions</a:t>
            </a:r>
          </a:p>
          <a:p>
            <a:r>
              <a:rPr lang="en-US" dirty="0" smtClean="0"/>
              <a:t>Remember, these operations work on </a:t>
            </a:r>
            <a:r>
              <a:rPr lang="en-US" i="1" dirty="0" smtClean="0"/>
              <a:t>bytes</a:t>
            </a:r>
          </a:p>
          <a:p>
            <a:pPr lvl="1"/>
            <a:r>
              <a:rPr lang="en-US" dirty="0" smtClean="0"/>
              <a:t>If you want to copy </a:t>
            </a:r>
            <a:r>
              <a:rPr lang="en-US" sz="2000" dirty="0" smtClean="0">
                <a:latin typeface="Lucida Console" pitchFamily="49" charset="0"/>
              </a:rPr>
              <a:t>N</a:t>
            </a:r>
            <a:r>
              <a:rPr lang="en-US" dirty="0" smtClean="0"/>
              <a:t> items of type </a:t>
            </a:r>
            <a:r>
              <a:rPr lang="en-US" sz="2000" dirty="0" smtClean="0">
                <a:latin typeface="Lucida Console" pitchFamily="49" charset="0"/>
              </a:rPr>
              <a:t>T</a:t>
            </a:r>
            <a:r>
              <a:rPr lang="en-US" dirty="0" smtClean="0"/>
              <a:t>, get the length right:</a:t>
            </a: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memcpy</a:t>
            </a:r>
            <a:r>
              <a:rPr lang="en-US" sz="2000" dirty="0" smtClean="0">
                <a:latin typeface="Lucida Console" pitchFamily="49" charset="0"/>
              </a:rPr>
              <a:t>(to, from, N * </a:t>
            </a:r>
            <a:r>
              <a:rPr lang="en-US" sz="2000" dirty="0" err="1" smtClean="0">
                <a:latin typeface="Lucida Console" pitchFamily="49" charset="0"/>
              </a:rPr>
              <a:t>sizeof</a:t>
            </a:r>
            <a:r>
              <a:rPr lang="en-US" sz="2000" dirty="0" smtClean="0">
                <a:latin typeface="Lucida Console" pitchFamily="49" charset="0"/>
              </a:rPr>
              <a:t>(T)) 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strings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05800" cy="4937760"/>
          </a:xfrm>
        </p:spPr>
        <p:txBody>
          <a:bodyPr/>
          <a:lstStyle/>
          <a:p>
            <a:r>
              <a:rPr lang="en-US" dirty="0" smtClean="0"/>
              <a:t>Sequence of zero or more characters, terminated by </a:t>
            </a:r>
            <a:r>
              <a:rPr lang="en-US" sz="2000" dirty="0" smtClean="0">
                <a:latin typeface="Lucida Console" pitchFamily="49" charset="0"/>
              </a:rPr>
              <a:t>NUL</a:t>
            </a:r>
            <a:r>
              <a:rPr lang="en-US" dirty="0" smtClean="0"/>
              <a:t> (literally, the integer value </a:t>
            </a:r>
            <a:r>
              <a:rPr lang="en-US" sz="2000" dirty="0" smtClean="0">
                <a:latin typeface="Lucida Console" pitchFamily="49" charset="0"/>
              </a:rPr>
              <a:t>0</a:t>
            </a:r>
            <a:r>
              <a:rPr lang="en-US" dirty="0" smtClean="0"/>
              <a:t>)</a:t>
            </a:r>
          </a:p>
          <a:p>
            <a:r>
              <a:rPr lang="en-US" sz="2000" dirty="0" smtClean="0">
                <a:latin typeface="Lucida Console" pitchFamily="49" charset="0"/>
              </a:rPr>
              <a:t>NUL</a:t>
            </a:r>
            <a:r>
              <a:rPr lang="en-US" dirty="0" smtClean="0"/>
              <a:t> terminates a string, but isn’t part of it</a:t>
            </a:r>
          </a:p>
          <a:p>
            <a:pPr lvl="1"/>
            <a:r>
              <a:rPr lang="en-US" dirty="0" smtClean="0"/>
              <a:t>important for </a:t>
            </a:r>
            <a:r>
              <a:rPr lang="en-US" sz="2000" dirty="0" err="1" smtClean="0">
                <a:latin typeface="Lucida Console" pitchFamily="49" charset="0"/>
              </a:rPr>
              <a:t>strlen</a:t>
            </a:r>
            <a:r>
              <a:rPr lang="en-US" sz="2000" dirty="0" smtClean="0">
                <a:latin typeface="Lucida Console" pitchFamily="49" charset="0"/>
              </a:rPr>
              <a:t>()</a:t>
            </a:r>
            <a:r>
              <a:rPr lang="en-US" dirty="0" smtClean="0"/>
              <a:t> – length doesn’t include the </a:t>
            </a:r>
            <a:r>
              <a:rPr lang="en-US" sz="2000" dirty="0" smtClean="0">
                <a:latin typeface="Lucida Console" pitchFamily="49" charset="0"/>
              </a:rPr>
              <a:t>NUL</a:t>
            </a:r>
          </a:p>
          <a:p>
            <a:r>
              <a:rPr lang="en-US" dirty="0" smtClean="0"/>
              <a:t>Strings are accessed through pointers/array names</a:t>
            </a:r>
          </a:p>
          <a:p>
            <a:r>
              <a:rPr lang="en-US" sz="2000" dirty="0" err="1" smtClean="0">
                <a:latin typeface="Lucida Console" pitchFamily="49" charset="0"/>
              </a:rPr>
              <a:t>string.h</a:t>
            </a:r>
            <a:r>
              <a:rPr lang="en-US" dirty="0" smtClean="0"/>
              <a:t> contains prototypes of many useful functions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literals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Evaluating </a:t>
            </a:r>
            <a:r>
              <a:rPr lang="en-US" sz="2000" dirty="0" smtClean="0">
                <a:latin typeface="Lucida Console" pitchFamily="49" charset="0"/>
              </a:rPr>
              <a:t>″dog″</a:t>
            </a:r>
            <a:r>
              <a:rPr lang="en-US" dirty="0" smtClean="0"/>
              <a:t> results in memory allocated for three characters </a:t>
            </a:r>
            <a:r>
              <a:rPr lang="en-US" sz="2000" dirty="0" smtClean="0">
                <a:latin typeface="Lucida Console" pitchFamily="49" charset="0"/>
              </a:rPr>
              <a:t>′d ′</a:t>
            </a:r>
            <a:r>
              <a:rPr lang="en-US" dirty="0" smtClean="0"/>
              <a:t>, </a:t>
            </a:r>
            <a:r>
              <a:rPr lang="en-US" sz="2000" dirty="0" smtClean="0">
                <a:latin typeface="Lucida Console" pitchFamily="49" charset="0"/>
              </a:rPr>
              <a:t>′ o ′</a:t>
            </a:r>
            <a:r>
              <a:rPr lang="en-US" dirty="0" smtClean="0"/>
              <a:t>, </a:t>
            </a:r>
            <a:r>
              <a:rPr lang="en-US" sz="2000" dirty="0" smtClean="0">
                <a:latin typeface="Lucida Console" pitchFamily="49" charset="0"/>
              </a:rPr>
              <a:t>′ g ′</a:t>
            </a:r>
            <a:r>
              <a:rPr lang="en-US" dirty="0" smtClean="0"/>
              <a:t>, plus terminating </a:t>
            </a:r>
            <a:r>
              <a:rPr lang="en-US" sz="2000" dirty="0" smtClean="0">
                <a:latin typeface="Lucida Console" pitchFamily="49" charset="0"/>
              </a:rPr>
              <a:t>NUL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 *m = ″dog″;</a:t>
            </a:r>
          </a:p>
          <a:p>
            <a:r>
              <a:rPr lang="en-US" dirty="0" smtClean="0"/>
              <a:t>Note: If </a:t>
            </a:r>
            <a:r>
              <a:rPr lang="en-US" sz="2000" dirty="0" smtClean="0">
                <a:latin typeface="Lucida Console" pitchFamily="49" charset="0"/>
              </a:rPr>
              <a:t>m</a:t>
            </a:r>
            <a:r>
              <a:rPr lang="en-US" dirty="0" smtClean="0"/>
              <a:t> is an array name, subtle difference: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 m[10] = ″dog″;</a:t>
            </a:r>
          </a:p>
          <a:p>
            <a:endParaRPr lang="en-US" dirty="0"/>
          </a:p>
        </p:txBody>
      </p:sp>
      <p:sp>
        <p:nvSpPr>
          <p:cNvPr id="6" name="Line Callout 1 5"/>
          <p:cNvSpPr/>
          <p:nvPr/>
        </p:nvSpPr>
        <p:spPr>
          <a:xfrm>
            <a:off x="533400" y="4267200"/>
            <a:ext cx="3810000" cy="533400"/>
          </a:xfrm>
          <a:prstGeom prst="borderCallout1">
            <a:avLst>
              <a:gd name="adj1" fmla="val 840"/>
              <a:gd name="adj2" fmla="val 31070"/>
              <a:gd name="adj3" fmla="val -125454"/>
              <a:gd name="adj4" fmla="val 2363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 bytes are allocated for this array</a:t>
            </a:r>
          </a:p>
        </p:txBody>
      </p:sp>
      <p:sp>
        <p:nvSpPr>
          <p:cNvPr id="7" name="Line Callout 1 6"/>
          <p:cNvSpPr/>
          <p:nvPr/>
        </p:nvSpPr>
        <p:spPr>
          <a:xfrm>
            <a:off x="4648200" y="4648200"/>
            <a:ext cx="3810000" cy="1447800"/>
          </a:xfrm>
          <a:prstGeom prst="borderCallout1">
            <a:avLst>
              <a:gd name="adj1" fmla="val 840"/>
              <a:gd name="adj2" fmla="val 31070"/>
              <a:gd name="adj3" fmla="val -72665"/>
              <a:gd name="adj4" fmla="val -4191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is not a string literal;</a:t>
            </a:r>
          </a:p>
          <a:p>
            <a:pPr algn="ctr"/>
            <a:r>
              <a:rPr lang="en-US" dirty="0" smtClean="0"/>
              <a:t>It’s an array </a:t>
            </a:r>
            <a:r>
              <a:rPr lang="en-US" dirty="0" err="1" smtClean="0"/>
              <a:t>initializer</a:t>
            </a:r>
            <a:r>
              <a:rPr lang="en-US" dirty="0" smtClean="0"/>
              <a:t> in disguise!</a:t>
            </a:r>
          </a:p>
          <a:p>
            <a:pPr algn="ctr"/>
            <a:r>
              <a:rPr lang="en-US" dirty="0" smtClean="0"/>
              <a:t>Equivalent to </a:t>
            </a:r>
            <a:r>
              <a:rPr lang="en-US" dirty="0" smtClean="0">
                <a:latin typeface="Lucida Console" pitchFamily="49" charset="0"/>
              </a:rPr>
              <a:t>{′</a:t>
            </a:r>
            <a:r>
              <a:rPr lang="en-US" dirty="0" err="1" smtClean="0">
                <a:latin typeface="Lucida Console" pitchFamily="49" charset="0"/>
              </a:rPr>
              <a:t>d′,′o′,′g</a:t>
            </a:r>
            <a:r>
              <a:rPr lang="en-US" dirty="0" smtClean="0">
                <a:latin typeface="Lucida Console" pitchFamily="49" charset="0"/>
              </a:rPr>
              <a:t>′,′\0′}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manipulation functions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Read some “source” string(s), possibly write to some “destination” location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 *</a:t>
            </a:r>
            <a:r>
              <a:rPr lang="en-US" sz="2000" dirty="0" err="1" smtClean="0">
                <a:latin typeface="Lucida Console" pitchFamily="49" charset="0"/>
              </a:rPr>
              <a:t>strcpy</a:t>
            </a:r>
            <a:r>
              <a:rPr lang="en-US" sz="2000" dirty="0" smtClean="0">
                <a:latin typeface="Lucida Console" pitchFamily="49" charset="0"/>
              </a:rPr>
              <a:t>(char *</a:t>
            </a:r>
            <a:r>
              <a:rPr lang="en-US" sz="2000" dirty="0" err="1" smtClean="0">
                <a:latin typeface="Lucida Console" pitchFamily="49" charset="0"/>
              </a:rPr>
              <a:t>dst</a:t>
            </a:r>
            <a:r>
              <a:rPr lang="en-US" sz="2000" dirty="0" smtClean="0">
                <a:latin typeface="Lucida Console" pitchFamily="49" charset="0"/>
              </a:rPr>
              <a:t>, char const *</a:t>
            </a:r>
            <a:r>
              <a:rPr lang="en-US" sz="2000" dirty="0" err="1" smtClean="0">
                <a:latin typeface="Lucida Console" pitchFamily="49" charset="0"/>
              </a:rPr>
              <a:t>src</a:t>
            </a:r>
            <a:r>
              <a:rPr lang="en-US" sz="2000" dirty="0" smtClean="0">
                <a:latin typeface="Lucida Console" pitchFamily="49" charset="0"/>
              </a:rPr>
              <a:t>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 *</a:t>
            </a:r>
            <a:r>
              <a:rPr lang="en-US" sz="2000" dirty="0" err="1" smtClean="0">
                <a:latin typeface="Lucida Console" pitchFamily="49" charset="0"/>
              </a:rPr>
              <a:t>strcat</a:t>
            </a:r>
            <a:r>
              <a:rPr lang="en-US" sz="2000" dirty="0" smtClean="0">
                <a:latin typeface="Lucida Console" pitchFamily="49" charset="0"/>
              </a:rPr>
              <a:t> (char *</a:t>
            </a:r>
            <a:r>
              <a:rPr lang="en-US" sz="2000" dirty="0" err="1" smtClean="0">
                <a:latin typeface="Lucida Console" pitchFamily="49" charset="0"/>
              </a:rPr>
              <a:t>dst</a:t>
            </a:r>
            <a:r>
              <a:rPr lang="en-US" sz="2000" dirty="0" smtClean="0">
                <a:latin typeface="Lucida Console" pitchFamily="49" charset="0"/>
              </a:rPr>
              <a:t>, char const *</a:t>
            </a:r>
            <a:r>
              <a:rPr lang="en-US" sz="2000" dirty="0" err="1" smtClean="0">
                <a:latin typeface="Lucida Console" pitchFamily="49" charset="0"/>
              </a:rPr>
              <a:t>src</a:t>
            </a:r>
            <a:r>
              <a:rPr lang="en-US" sz="2000" dirty="0" smtClean="0">
                <a:latin typeface="Lucida Console" pitchFamily="49" charset="0"/>
              </a:rPr>
              <a:t>);</a:t>
            </a:r>
          </a:p>
          <a:p>
            <a:r>
              <a:rPr lang="en-US" dirty="0" smtClean="0"/>
              <a:t>Programmer’s responsibility to ensure that:</a:t>
            </a:r>
          </a:p>
          <a:p>
            <a:pPr lvl="1"/>
            <a:r>
              <a:rPr lang="en-US" dirty="0" smtClean="0"/>
              <a:t>destination region large enough to hold result</a:t>
            </a:r>
          </a:p>
          <a:p>
            <a:pPr lvl="1"/>
            <a:r>
              <a:rPr lang="en-US" dirty="0" smtClean="0"/>
              <a:t>source, destination regions don’t overlap</a:t>
            </a:r>
          </a:p>
          <a:p>
            <a:pPr lvl="2"/>
            <a:r>
              <a:rPr lang="en-US" dirty="0" smtClean="0"/>
              <a:t>“undefined” behavior in this case –</a:t>
            </a:r>
          </a:p>
          <a:p>
            <a:pPr lvl="1">
              <a:buNone/>
            </a:pPr>
            <a:r>
              <a:rPr lang="en-US" sz="2000" dirty="0" smtClean="0"/>
              <a:t>		according to C spec, anything could happen!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 m[10] = ″dog″;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strcpy</a:t>
            </a:r>
            <a:r>
              <a:rPr lang="en-US" sz="2000" dirty="0" smtClean="0">
                <a:latin typeface="Lucida Console" pitchFamily="49" charset="0"/>
              </a:rPr>
              <a:t>(m+1, m);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6" name="Line Callout 1 5"/>
          <p:cNvSpPr/>
          <p:nvPr/>
        </p:nvSpPr>
        <p:spPr>
          <a:xfrm>
            <a:off x="3657600" y="4953000"/>
            <a:ext cx="4800600" cy="1143000"/>
          </a:xfrm>
          <a:prstGeom prst="borderCallout1">
            <a:avLst>
              <a:gd name="adj1" fmla="val 53377"/>
              <a:gd name="adj2" fmla="val 196"/>
              <a:gd name="adj3" fmla="val 83844"/>
              <a:gd name="adj4" fmla="val -1786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Assuming that the implementation of </a:t>
            </a:r>
            <a:r>
              <a:rPr lang="en-US" sz="2000" dirty="0" err="1" smtClean="0">
                <a:latin typeface="Lucida Console" pitchFamily="49" charset="0"/>
              </a:rPr>
              <a:t>strcpy</a:t>
            </a:r>
            <a:r>
              <a:rPr lang="en-US" dirty="0" smtClean="0"/>
              <a:t> starts copying left-to-right without checking for the presence of a terminating </a:t>
            </a:r>
            <a:r>
              <a:rPr lang="en-US" sz="2000" dirty="0" smtClean="0">
                <a:latin typeface="Lucida Console" pitchFamily="49" charset="0"/>
              </a:rPr>
              <a:t>NUL</a:t>
            </a:r>
            <a:r>
              <a:rPr lang="en-US" dirty="0" smtClean="0"/>
              <a:t> first, what will happen?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Lucida Console" pitchFamily="49" charset="0"/>
              </a:rPr>
              <a:t>strlen</a:t>
            </a:r>
            <a:r>
              <a:rPr lang="en-US" dirty="0" smtClean="0">
                <a:latin typeface="Lucida Console" pitchFamily="49" charset="0"/>
              </a:rPr>
              <a:t>()</a:t>
            </a:r>
            <a:r>
              <a:rPr lang="en-US" dirty="0" smtClean="0"/>
              <a:t> and </a:t>
            </a:r>
            <a:r>
              <a:rPr lang="en-US" dirty="0" err="1" smtClean="0">
                <a:latin typeface="Lucida Console" pitchFamily="49" charset="0"/>
              </a:rPr>
              <a:t>size_t</a:t>
            </a:r>
            <a:endParaRPr lang="en-US" dirty="0">
              <a:latin typeface="Lucida Console" pitchFamily="49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size_t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strlen</a:t>
            </a:r>
            <a:r>
              <a:rPr lang="en-US" sz="2000" dirty="0" smtClean="0">
                <a:latin typeface="Lucida Console" pitchFamily="49" charset="0"/>
              </a:rPr>
              <a:t>(char const *string);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/* returns length of string */</a:t>
            </a:r>
          </a:p>
          <a:p>
            <a:r>
              <a:rPr lang="en-US" sz="2000" dirty="0" err="1" smtClean="0">
                <a:latin typeface="Lucida Console" pitchFamily="49" charset="0"/>
              </a:rPr>
              <a:t>size_t</a:t>
            </a:r>
            <a:r>
              <a:rPr lang="en-US" dirty="0" smtClean="0"/>
              <a:t> is an unsigned integer type, used to define sizes of strings and (other) memory blocks</a:t>
            </a:r>
          </a:p>
          <a:p>
            <a:pPr lvl="1"/>
            <a:r>
              <a:rPr lang="en-US" dirty="0" smtClean="0"/>
              <a:t>Reasonable to think of “size” as unsigned”...</a:t>
            </a:r>
          </a:p>
          <a:p>
            <a:pPr lvl="1"/>
            <a:r>
              <a:rPr lang="en-US" dirty="0" smtClean="0"/>
              <a:t>But beware! Expressions involving </a:t>
            </a:r>
            <a:r>
              <a:rPr lang="en-US" sz="2000" dirty="0" err="1" smtClean="0">
                <a:latin typeface="Lucida Console" pitchFamily="49" charset="0"/>
              </a:rPr>
              <a:t>strlen</a:t>
            </a:r>
            <a:r>
              <a:rPr lang="en-US" sz="2000" dirty="0" smtClean="0">
                <a:latin typeface="Lucida Console" pitchFamily="49" charset="0"/>
              </a:rPr>
              <a:t>()</a:t>
            </a:r>
            <a:r>
              <a:rPr lang="en-US" dirty="0" smtClean="0"/>
              <a:t> may be unsigned (perhaps unexpectedly)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if (</a:t>
            </a:r>
            <a:r>
              <a:rPr lang="en-US" sz="2000" dirty="0" err="1" smtClean="0">
                <a:latin typeface="Lucida Console" pitchFamily="49" charset="0"/>
              </a:rPr>
              <a:t>strlen</a:t>
            </a:r>
            <a:r>
              <a:rPr lang="en-US" sz="2000" dirty="0" smtClean="0">
                <a:latin typeface="Lucida Console" pitchFamily="49" charset="0"/>
              </a:rPr>
              <a:t>(x) – </a:t>
            </a:r>
            <a:r>
              <a:rPr lang="en-US" sz="2000" dirty="0" err="1" smtClean="0">
                <a:latin typeface="Lucida Console" pitchFamily="49" charset="0"/>
              </a:rPr>
              <a:t>strlen</a:t>
            </a:r>
            <a:r>
              <a:rPr lang="en-US" sz="2000" dirty="0" smtClean="0">
                <a:latin typeface="Lucida Console" pitchFamily="49" charset="0"/>
              </a:rPr>
              <a:t>(y) &gt;= 0) ...</a:t>
            </a:r>
          </a:p>
          <a:p>
            <a:r>
              <a:rPr lang="en-US" dirty="0" smtClean="0"/>
              <a:t>avoid by casting: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((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) (</a:t>
            </a:r>
            <a:r>
              <a:rPr lang="en-US" sz="2000" dirty="0" err="1" smtClean="0">
                <a:latin typeface="Lucida Console" pitchFamily="49" charset="0"/>
              </a:rPr>
              <a:t>strlen</a:t>
            </a:r>
            <a:r>
              <a:rPr lang="en-US" sz="2000" dirty="0" smtClean="0">
                <a:latin typeface="Lucida Console" pitchFamily="49" charset="0"/>
              </a:rPr>
              <a:t>(x) – </a:t>
            </a:r>
            <a:r>
              <a:rPr lang="en-US" sz="2000" dirty="0" err="1" smtClean="0">
                <a:latin typeface="Lucida Console" pitchFamily="49" charset="0"/>
              </a:rPr>
              <a:t>strlen</a:t>
            </a:r>
            <a:r>
              <a:rPr lang="en-US" sz="2000" dirty="0" smtClean="0">
                <a:latin typeface="Lucida Console" pitchFamily="49" charset="0"/>
              </a:rPr>
              <a:t>(y)) &gt;= 0)</a:t>
            </a:r>
          </a:p>
          <a:p>
            <a:pPr lvl="1"/>
            <a:r>
              <a:rPr lang="en-US" dirty="0" smtClean="0"/>
              <a:t>Problem: what if </a:t>
            </a:r>
            <a:r>
              <a:rPr lang="en-US" sz="2000" dirty="0" smtClean="0">
                <a:latin typeface="Lucida Console" pitchFamily="49" charset="0"/>
              </a:rPr>
              <a:t>x</a:t>
            </a:r>
            <a:r>
              <a:rPr lang="en-US" dirty="0" smtClean="0"/>
              <a:t> or </a:t>
            </a:r>
            <a:r>
              <a:rPr lang="en-US" sz="2000" dirty="0" smtClean="0">
                <a:latin typeface="Lucida Console" pitchFamily="49" charset="0"/>
              </a:rPr>
              <a:t>y</a:t>
            </a:r>
            <a:r>
              <a:rPr lang="en-US" dirty="0" smtClean="0"/>
              <a:t> is a very large string?</a:t>
            </a:r>
          </a:p>
          <a:p>
            <a:r>
              <a:rPr lang="en-US" dirty="0" smtClean="0"/>
              <a:t>a better alternative: </a:t>
            </a:r>
            <a:r>
              <a:rPr lang="en-US" sz="2000" dirty="0" smtClean="0">
                <a:latin typeface="Lucida Console" pitchFamily="49" charset="0"/>
              </a:rPr>
              <a:t>(</a:t>
            </a:r>
            <a:r>
              <a:rPr lang="en-US" sz="2000" dirty="0" err="1" smtClean="0">
                <a:latin typeface="Lucida Console" pitchFamily="49" charset="0"/>
              </a:rPr>
              <a:t>strlen</a:t>
            </a:r>
            <a:r>
              <a:rPr lang="en-US" sz="2000" dirty="0" smtClean="0">
                <a:latin typeface="Lucida Console" pitchFamily="49" charset="0"/>
              </a:rPr>
              <a:t>(x) &gt;= </a:t>
            </a:r>
            <a:r>
              <a:rPr lang="en-US" sz="2000" dirty="0" err="1" smtClean="0">
                <a:latin typeface="Lucida Console" pitchFamily="49" charset="0"/>
              </a:rPr>
              <a:t>strlen</a:t>
            </a:r>
            <a:r>
              <a:rPr lang="en-US" sz="2000" dirty="0" smtClean="0">
                <a:latin typeface="Lucida Console" pitchFamily="49" charset="0"/>
              </a:rPr>
              <a:t>(y))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6" name="Line Callout 1 5"/>
          <p:cNvSpPr/>
          <p:nvPr/>
        </p:nvSpPr>
        <p:spPr>
          <a:xfrm>
            <a:off x="6019800" y="4114800"/>
            <a:ext cx="1676400" cy="381000"/>
          </a:xfrm>
          <a:prstGeom prst="borderCallout1">
            <a:avLst>
              <a:gd name="adj1" fmla="val 47407"/>
              <a:gd name="adj2" fmla="val -1006"/>
              <a:gd name="adj3" fmla="val -12873"/>
              <a:gd name="adj4" fmla="val -69269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always true!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Console" pitchFamily="49" charset="0"/>
              </a:rPr>
              <a:t>strcmp</a:t>
            </a:r>
            <a:r>
              <a:rPr lang="en-US" dirty="0" smtClean="0">
                <a:latin typeface="Lucida Console" pitchFamily="49" charset="0"/>
              </a:rPr>
              <a:t>()</a:t>
            </a:r>
            <a:r>
              <a:rPr lang="en-US" dirty="0" smtClean="0">
                <a:latin typeface="+mn-lt"/>
              </a:rPr>
              <a:t> “string comparison”</a:t>
            </a:r>
            <a:endParaRPr lang="en-US" dirty="0">
              <a:latin typeface="Lucida Console" pitchFamily="49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strcmp</a:t>
            </a:r>
            <a:r>
              <a:rPr lang="en-US" sz="2000" dirty="0" smtClean="0">
                <a:latin typeface="Lucida Console" pitchFamily="49" charset="0"/>
              </a:rPr>
              <a:t>(char const *s1, char const *s2);</a:t>
            </a:r>
          </a:p>
          <a:p>
            <a:pPr lvl="1"/>
            <a:r>
              <a:rPr lang="en-US" dirty="0" smtClean="0"/>
              <a:t>returns a value less than zero if </a:t>
            </a:r>
            <a:r>
              <a:rPr lang="en-US" sz="2000" dirty="0" smtClean="0">
                <a:latin typeface="Lucida Console" pitchFamily="49" charset="0"/>
              </a:rPr>
              <a:t>s1</a:t>
            </a:r>
            <a:r>
              <a:rPr lang="en-US" dirty="0" smtClean="0"/>
              <a:t> precedes </a:t>
            </a:r>
            <a:r>
              <a:rPr lang="en-US" sz="2000" dirty="0" smtClean="0">
                <a:latin typeface="Lucida Console" pitchFamily="49" charset="0"/>
              </a:rPr>
              <a:t>s2</a:t>
            </a:r>
            <a:r>
              <a:rPr lang="en-US" dirty="0" smtClean="0"/>
              <a:t> in lexicographical order;</a:t>
            </a:r>
          </a:p>
          <a:p>
            <a:pPr lvl="1"/>
            <a:r>
              <a:rPr lang="en-US" dirty="0" smtClean="0"/>
              <a:t>returns zero if </a:t>
            </a:r>
            <a:r>
              <a:rPr lang="en-US" sz="2000" dirty="0" smtClean="0">
                <a:latin typeface="Lucida Console" pitchFamily="49" charset="0"/>
              </a:rPr>
              <a:t>s1</a:t>
            </a:r>
            <a:r>
              <a:rPr lang="en-US" dirty="0" smtClean="0"/>
              <a:t> and </a:t>
            </a:r>
            <a:r>
              <a:rPr lang="en-US" sz="2000" dirty="0" smtClean="0">
                <a:latin typeface="Lucida Console" pitchFamily="49" charset="0"/>
              </a:rPr>
              <a:t>s2</a:t>
            </a:r>
            <a:r>
              <a:rPr lang="en-US" dirty="0" smtClean="0"/>
              <a:t> are equal;</a:t>
            </a:r>
          </a:p>
          <a:p>
            <a:pPr lvl="1"/>
            <a:r>
              <a:rPr lang="en-US" dirty="0" smtClean="0"/>
              <a:t>returns a value greater than zero if </a:t>
            </a:r>
            <a:r>
              <a:rPr lang="en-US" sz="2000" dirty="0" smtClean="0">
                <a:latin typeface="Lucida Console" pitchFamily="49" charset="0"/>
              </a:rPr>
              <a:t>s1</a:t>
            </a:r>
            <a:r>
              <a:rPr lang="en-US" dirty="0" smtClean="0"/>
              <a:t> follows </a:t>
            </a:r>
            <a:r>
              <a:rPr lang="en-US" sz="2000" dirty="0" smtClean="0">
                <a:latin typeface="Lucida Console" pitchFamily="49" charset="0"/>
              </a:rPr>
              <a:t>s2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Source of a common mistake:</a:t>
            </a:r>
          </a:p>
          <a:p>
            <a:pPr lvl="1"/>
            <a:r>
              <a:rPr lang="en-US" dirty="0" smtClean="0"/>
              <a:t>seems reasonable to assume that </a:t>
            </a:r>
            <a:r>
              <a:rPr lang="en-US" sz="2000" dirty="0" err="1" smtClean="0">
                <a:latin typeface="Lucida Console" pitchFamily="49" charset="0"/>
              </a:rPr>
              <a:t>strcmp</a:t>
            </a:r>
            <a:r>
              <a:rPr lang="en-US" dirty="0" smtClean="0"/>
              <a:t> returns “true” (nonzero) if </a:t>
            </a:r>
            <a:r>
              <a:rPr lang="en-US" sz="2000" dirty="0" smtClean="0">
                <a:latin typeface="Lucida Console" pitchFamily="49" charset="0"/>
              </a:rPr>
              <a:t>s1</a:t>
            </a:r>
            <a:r>
              <a:rPr lang="en-US" dirty="0" smtClean="0"/>
              <a:t> and </a:t>
            </a:r>
            <a:r>
              <a:rPr lang="en-US" sz="2000" dirty="0" smtClean="0">
                <a:latin typeface="Lucida Console" pitchFamily="49" charset="0"/>
              </a:rPr>
              <a:t>s2</a:t>
            </a:r>
            <a:r>
              <a:rPr lang="en-US" dirty="0" smtClean="0"/>
              <a:t> are equal; “false” (zero) otherwise</a:t>
            </a:r>
          </a:p>
          <a:p>
            <a:pPr lvl="1"/>
            <a:r>
              <a:rPr lang="en-US" dirty="0" smtClean="0"/>
              <a:t>In fact, </a:t>
            </a:r>
            <a:r>
              <a:rPr lang="en-US" i="1" dirty="0" smtClean="0"/>
              <a:t>exactly the opposite</a:t>
            </a:r>
            <a:r>
              <a:rPr lang="en-US" dirty="0" smtClean="0"/>
              <a:t> is the case!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Restricted vs. unrestricted string functions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52400" y="1219200"/>
            <a:ext cx="8763000" cy="4937760"/>
          </a:xfrm>
        </p:spPr>
        <p:txBody>
          <a:bodyPr>
            <a:normAutofit/>
          </a:bodyPr>
          <a:lstStyle/>
          <a:p>
            <a:r>
              <a:rPr lang="en-US" dirty="0" smtClean="0"/>
              <a:t>Restricted versions: require an extra integer argument that bounds the operation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 *</a:t>
            </a:r>
            <a:r>
              <a:rPr lang="en-US" sz="2000" dirty="0" err="1" smtClean="0">
                <a:latin typeface="Lucida Console" pitchFamily="49" charset="0"/>
              </a:rPr>
              <a:t>strncpy</a:t>
            </a:r>
            <a:r>
              <a:rPr lang="en-US" sz="2000" dirty="0" smtClean="0">
                <a:latin typeface="Lucida Console" pitchFamily="49" charset="0"/>
              </a:rPr>
              <a:t>(char *</a:t>
            </a:r>
            <a:r>
              <a:rPr lang="en-US" sz="2000" dirty="0" err="1" smtClean="0">
                <a:latin typeface="Lucida Console" pitchFamily="49" charset="0"/>
              </a:rPr>
              <a:t>dst</a:t>
            </a:r>
            <a:r>
              <a:rPr lang="en-US" sz="2000" dirty="0" smtClean="0">
                <a:latin typeface="Lucida Console" pitchFamily="49" charset="0"/>
              </a:rPr>
              <a:t>, char const *</a:t>
            </a:r>
            <a:r>
              <a:rPr lang="en-US" sz="2000" dirty="0" err="1" smtClean="0">
                <a:latin typeface="Lucida Console" pitchFamily="49" charset="0"/>
              </a:rPr>
              <a:t>src</a:t>
            </a:r>
            <a:r>
              <a:rPr lang="en-US" sz="2000" dirty="0" smtClean="0">
                <a:latin typeface="Lucida Console" pitchFamily="49" charset="0"/>
              </a:rPr>
              <a:t>, </a:t>
            </a:r>
            <a:r>
              <a:rPr lang="en-US" sz="2000" dirty="0" err="1" smtClean="0">
                <a:latin typeface="Lucida Console" pitchFamily="49" charset="0"/>
              </a:rPr>
              <a:t>size_t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len</a:t>
            </a:r>
            <a:r>
              <a:rPr lang="en-US" sz="2000" dirty="0" smtClean="0">
                <a:latin typeface="Lucida Console" pitchFamily="49" charset="0"/>
              </a:rPr>
              <a:t>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 *</a:t>
            </a:r>
            <a:r>
              <a:rPr lang="en-US" sz="2000" dirty="0" err="1" smtClean="0">
                <a:latin typeface="Lucida Console" pitchFamily="49" charset="0"/>
              </a:rPr>
              <a:t>strncat</a:t>
            </a:r>
            <a:r>
              <a:rPr lang="en-US" sz="2000" dirty="0" smtClean="0">
                <a:latin typeface="Lucida Console" pitchFamily="49" charset="0"/>
              </a:rPr>
              <a:t>(char *</a:t>
            </a:r>
            <a:r>
              <a:rPr lang="en-US" sz="2000" dirty="0" err="1" smtClean="0">
                <a:latin typeface="Lucida Console" pitchFamily="49" charset="0"/>
              </a:rPr>
              <a:t>dst</a:t>
            </a:r>
            <a:r>
              <a:rPr lang="en-US" sz="2000" dirty="0" smtClean="0">
                <a:latin typeface="Lucida Console" pitchFamily="49" charset="0"/>
              </a:rPr>
              <a:t>, char const *</a:t>
            </a:r>
            <a:r>
              <a:rPr lang="en-US" sz="2000" dirty="0" err="1" smtClean="0">
                <a:latin typeface="Lucida Console" pitchFamily="49" charset="0"/>
              </a:rPr>
              <a:t>src</a:t>
            </a:r>
            <a:r>
              <a:rPr lang="en-US" sz="2000" dirty="0" smtClean="0">
                <a:latin typeface="Lucida Console" pitchFamily="49" charset="0"/>
              </a:rPr>
              <a:t>, </a:t>
            </a:r>
            <a:r>
              <a:rPr lang="en-US" sz="2000" dirty="0" err="1" smtClean="0">
                <a:latin typeface="Lucida Console" pitchFamily="49" charset="0"/>
              </a:rPr>
              <a:t>size_t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len</a:t>
            </a:r>
            <a:r>
              <a:rPr lang="en-US" sz="2000" dirty="0" smtClean="0">
                <a:latin typeface="Lucida Console" pitchFamily="49" charset="0"/>
              </a:rPr>
              <a:t>);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strncmp</a:t>
            </a:r>
            <a:r>
              <a:rPr lang="en-US" sz="2000" dirty="0" smtClean="0">
                <a:latin typeface="Lucida Console" pitchFamily="49" charset="0"/>
              </a:rPr>
              <a:t>(char const *s1, char const *s2, </a:t>
            </a:r>
            <a:r>
              <a:rPr lang="en-US" sz="2000" dirty="0" err="1" smtClean="0">
                <a:latin typeface="Lucida Console" pitchFamily="49" charset="0"/>
              </a:rPr>
              <a:t>size_t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len</a:t>
            </a:r>
            <a:r>
              <a:rPr lang="en-US" sz="2000" dirty="0" smtClean="0">
                <a:latin typeface="Lucida Console" pitchFamily="49" charset="0"/>
              </a:rPr>
              <a:t>);</a:t>
            </a:r>
          </a:p>
          <a:p>
            <a:pPr lvl="1"/>
            <a:r>
              <a:rPr lang="en-US" dirty="0" smtClean="0"/>
              <a:t>“safer” in that they avoid problems with missing </a:t>
            </a:r>
            <a:r>
              <a:rPr lang="en-US" sz="2000" dirty="0" smtClean="0">
                <a:latin typeface="Lucida Console" pitchFamily="49" charset="0"/>
              </a:rPr>
              <a:t>NUL</a:t>
            </a:r>
            <a:r>
              <a:rPr lang="en-US" dirty="0" smtClean="0"/>
              <a:t> terminators</a:t>
            </a:r>
          </a:p>
          <a:p>
            <a:pPr lvl="1"/>
            <a:r>
              <a:rPr lang="en-US" dirty="0" smtClean="0"/>
              <a:t>safety concern with </a:t>
            </a:r>
            <a:r>
              <a:rPr lang="en-US" sz="2000" dirty="0" err="1" smtClean="0">
                <a:latin typeface="Lucida Console" pitchFamily="49" charset="0"/>
              </a:rPr>
              <a:t>strncpy</a:t>
            </a:r>
            <a:r>
              <a:rPr lang="en-US" dirty="0" smtClean="0"/>
              <a:t>:</a:t>
            </a:r>
          </a:p>
          <a:p>
            <a:pPr lvl="1">
              <a:buNone/>
            </a:pPr>
            <a:r>
              <a:rPr lang="en-US" dirty="0" smtClean="0"/>
              <a:t>	If bound isn’t large enough, terminating </a:t>
            </a:r>
            <a:r>
              <a:rPr lang="en-US" sz="2000" dirty="0" smtClean="0">
                <a:latin typeface="Lucida Console" pitchFamily="49" charset="0"/>
              </a:rPr>
              <a:t>NUL</a:t>
            </a:r>
            <a:r>
              <a:rPr lang="en-US" dirty="0" smtClean="0"/>
              <a:t> won’t be written</a:t>
            </a:r>
          </a:p>
          <a:p>
            <a:pPr lvl="1">
              <a:buNone/>
            </a:pPr>
            <a:r>
              <a:rPr lang="en-US" dirty="0" smtClean="0"/>
              <a:t>	Safe alternative:</a:t>
            </a: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strncpy</a:t>
            </a:r>
            <a:r>
              <a:rPr lang="en-US" sz="2000" dirty="0" smtClean="0">
                <a:latin typeface="Lucida Console" pitchFamily="49" charset="0"/>
              </a:rPr>
              <a:t>(buffer, name, BSIZE);</a:t>
            </a: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	buffer[BSIZE-1] = ′\0′;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searching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 *</a:t>
            </a:r>
            <a:r>
              <a:rPr lang="en-US" sz="2000" dirty="0" err="1" smtClean="0">
                <a:latin typeface="Lucida Console" pitchFamily="49" charset="0"/>
              </a:rPr>
              <a:t>strpbrk</a:t>
            </a:r>
            <a:r>
              <a:rPr lang="en-US" sz="2000" dirty="0" smtClean="0">
                <a:latin typeface="Lucida Console" pitchFamily="49" charset="0"/>
              </a:rPr>
              <a:t>(char const *</a:t>
            </a:r>
            <a:r>
              <a:rPr lang="en-US" sz="2000" dirty="0" err="1" smtClean="0">
                <a:latin typeface="Lucida Console" pitchFamily="49" charset="0"/>
              </a:rPr>
              <a:t>str</a:t>
            </a:r>
            <a:r>
              <a:rPr lang="en-US" sz="2000" dirty="0" smtClean="0">
                <a:latin typeface="Lucida Console" pitchFamily="49" charset="0"/>
              </a:rPr>
              <a:t>, char const *group);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/* return a pointer to the first character in </a:t>
            </a:r>
            <a:r>
              <a:rPr lang="en-US" sz="2000" dirty="0" err="1" smtClean="0">
                <a:latin typeface="Lucida Console" pitchFamily="49" charset="0"/>
              </a:rPr>
              <a:t>str</a:t>
            </a: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  that matches *any* character in group;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  return NULL if there is no match */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size_t</a:t>
            </a:r>
            <a:r>
              <a:rPr lang="en-US" sz="2000" dirty="0" smtClean="0">
                <a:latin typeface="Lucida Console" pitchFamily="49" charset="0"/>
              </a:rPr>
              <a:t> *</a:t>
            </a:r>
            <a:r>
              <a:rPr lang="en-US" sz="2000" dirty="0" err="1" smtClean="0">
                <a:latin typeface="Lucida Console" pitchFamily="49" charset="0"/>
              </a:rPr>
              <a:t>strspn</a:t>
            </a:r>
            <a:r>
              <a:rPr lang="en-US" sz="2000" dirty="0" smtClean="0">
                <a:latin typeface="Lucida Console" pitchFamily="49" charset="0"/>
              </a:rPr>
              <a:t>(char const *</a:t>
            </a:r>
            <a:r>
              <a:rPr lang="en-US" sz="2000" dirty="0" err="1" smtClean="0">
                <a:latin typeface="Lucida Console" pitchFamily="49" charset="0"/>
              </a:rPr>
              <a:t>str</a:t>
            </a:r>
            <a:r>
              <a:rPr lang="en-US" sz="2000" dirty="0" smtClean="0">
                <a:latin typeface="Lucida Console" pitchFamily="49" charset="0"/>
              </a:rPr>
              <a:t>, char const *group);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/* return number of characters at beginning of </a:t>
            </a:r>
            <a:r>
              <a:rPr lang="en-US" sz="2000" dirty="0" err="1" smtClean="0">
                <a:latin typeface="Lucida Console" pitchFamily="49" charset="0"/>
              </a:rPr>
              <a:t>str</a:t>
            </a: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  that match *any* character in group */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Console" pitchFamily="49" charset="0"/>
              </a:rPr>
              <a:t>strtok</a:t>
            </a:r>
            <a:r>
              <a:rPr lang="en-US" dirty="0" smtClean="0"/>
              <a:t> “string </a:t>
            </a:r>
            <a:r>
              <a:rPr lang="en-US" dirty="0" err="1" smtClean="0"/>
              <a:t>tokenizer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05800" cy="49377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 *</a:t>
            </a:r>
            <a:r>
              <a:rPr lang="en-US" sz="2000" dirty="0" err="1" smtClean="0">
                <a:latin typeface="Lucida Console" pitchFamily="49" charset="0"/>
              </a:rPr>
              <a:t>strtok</a:t>
            </a:r>
            <a:r>
              <a:rPr lang="en-US" sz="2000" dirty="0" smtClean="0">
                <a:latin typeface="Lucida Console" pitchFamily="49" charset="0"/>
              </a:rPr>
              <a:t>(char *s, char const *</a:t>
            </a:r>
            <a:r>
              <a:rPr lang="en-US" sz="2000" dirty="0" err="1" smtClean="0">
                <a:latin typeface="Lucida Console" pitchFamily="49" charset="0"/>
              </a:rPr>
              <a:t>delim</a:t>
            </a:r>
            <a:r>
              <a:rPr lang="en-US" sz="2000" dirty="0" smtClean="0">
                <a:latin typeface="Lucida Console" pitchFamily="49" charset="0"/>
              </a:rPr>
              <a:t>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/* </a:t>
            </a:r>
            <a:r>
              <a:rPr lang="en-US" sz="2000" dirty="0" err="1" smtClean="0">
                <a:latin typeface="Lucida Console" pitchFamily="49" charset="0"/>
              </a:rPr>
              <a:t>delim</a:t>
            </a:r>
            <a:r>
              <a:rPr lang="en-US" sz="2000" dirty="0" smtClean="0">
                <a:latin typeface="Lucida Console" pitchFamily="49" charset="0"/>
              </a:rPr>
              <a:t> contains all possible ″tokens″: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  characters that separate ″tokens″.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  if </a:t>
            </a:r>
            <a:r>
              <a:rPr lang="en-US" sz="2000" dirty="0" err="1" smtClean="0">
                <a:latin typeface="Lucida Console" pitchFamily="49" charset="0"/>
              </a:rPr>
              <a:t>delim</a:t>
            </a:r>
            <a:r>
              <a:rPr lang="en-US" sz="2000" dirty="0" smtClean="0">
                <a:latin typeface="Lucida Console" pitchFamily="49" charset="0"/>
              </a:rPr>
              <a:t> non-NULL: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  	return </a:t>
            </a:r>
            <a:r>
              <a:rPr lang="en-US" sz="2000" dirty="0" err="1" smtClean="0">
                <a:latin typeface="Lucida Console" pitchFamily="49" charset="0"/>
              </a:rPr>
              <a:t>ptr</a:t>
            </a:r>
            <a:r>
              <a:rPr lang="en-US" sz="2000" dirty="0" smtClean="0">
                <a:latin typeface="Lucida Console" pitchFamily="49" charset="0"/>
              </a:rPr>
              <a:t> to beginning of first token in s,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  	and terminate token with NUL.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  if </a:t>
            </a:r>
            <a:r>
              <a:rPr lang="en-US" sz="2000" dirty="0" err="1" smtClean="0">
                <a:latin typeface="Lucida Console" pitchFamily="49" charset="0"/>
              </a:rPr>
              <a:t>delim</a:t>
            </a:r>
            <a:r>
              <a:rPr lang="en-US" sz="2000" dirty="0" smtClean="0">
                <a:latin typeface="Lucida Console" pitchFamily="49" charset="0"/>
              </a:rPr>
              <a:t> is NULL: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  	use remainder of </a:t>
            </a:r>
            <a:r>
              <a:rPr lang="en-US" sz="2000" dirty="0" err="1" smtClean="0">
                <a:latin typeface="Lucida Console" pitchFamily="49" charset="0"/>
              </a:rPr>
              <a:t>untokenized</a:t>
            </a:r>
            <a:r>
              <a:rPr lang="en-US" sz="2000" dirty="0" smtClean="0">
                <a:latin typeface="Lucida Console" pitchFamily="49" charset="0"/>
              </a:rPr>
              <a:t> string from the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  	last call to </a:t>
            </a:r>
            <a:r>
              <a:rPr lang="en-US" sz="2000" dirty="0" err="1" smtClean="0">
                <a:latin typeface="Lucida Console" pitchFamily="49" charset="0"/>
              </a:rPr>
              <a:t>strtok</a:t>
            </a:r>
            <a:r>
              <a:rPr lang="en-US" sz="2000" dirty="0" smtClean="0">
                <a:latin typeface="Lucida Console" pitchFamily="49" charset="0"/>
              </a:rPr>
              <a:t> */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>
        <a:solidFill>
          <a:schemeClr val="accent2"/>
        </a:solidFill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tailEnd type="arrow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14619</TotalTime>
  <Words>995</Words>
  <Application>Microsoft Office PowerPoint</Application>
  <PresentationFormat>On-screen Show (4:3)</PresentationFormat>
  <Paragraphs>155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Origin</vt:lpstr>
      <vt:lpstr>C strings</vt:lpstr>
      <vt:lpstr>Review of strings</vt:lpstr>
      <vt:lpstr>String literals</vt:lpstr>
      <vt:lpstr>String manipulation functions</vt:lpstr>
      <vt:lpstr>strlen() and size_t</vt:lpstr>
      <vt:lpstr>strcmp() “string comparison”</vt:lpstr>
      <vt:lpstr>Restricted vs. unrestricted string functions</vt:lpstr>
      <vt:lpstr>String searching</vt:lpstr>
      <vt:lpstr>strtok “string tokenizer”</vt:lpstr>
      <vt:lpstr>strtok in action</vt:lpstr>
      <vt:lpstr>An implementation of strtok</vt:lpstr>
      <vt:lpstr>Memory operations</vt:lpstr>
    </vt:vector>
  </TitlesOfParts>
  <Company>Utility Muffin Research Kitchen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 strings</dc:title>
  <dc:creator>Charles Wallace</dc:creator>
  <cp:lastModifiedBy>Charles Wallace</cp:lastModifiedBy>
  <cp:revision>371</cp:revision>
  <dcterms:created xsi:type="dcterms:W3CDTF">2007-06-13T23:23:09Z</dcterms:created>
  <dcterms:modified xsi:type="dcterms:W3CDTF">2007-07-23T19:09:21Z</dcterms:modified>
</cp:coreProperties>
</file>