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8" r:id="rId11"/>
    <p:sldId id="279" r:id="rId12"/>
    <p:sldId id="277" r:id="rId13"/>
    <p:sldId id="280" r:id="rId14"/>
    <p:sldId id="281" r:id="rId15"/>
    <p:sldId id="28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718" autoAdjust="0"/>
  </p:normalViewPr>
  <p:slideViewPr>
    <p:cSldViewPr>
      <p:cViewPr varScale="1">
        <p:scale>
          <a:sx n="65" d="100"/>
          <a:sy n="65" d="100"/>
        </p:scale>
        <p:origin x="-108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7/23/2007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7/23/2007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</a:t>
            </a:r>
            <a:r>
              <a:rPr lang="en-US" dirty="0" smtClean="0"/>
              <a:t>structures and unions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(Reek, Ch. </a:t>
            </a:r>
            <a:r>
              <a:rPr lang="en-US" dirty="0" smtClean="0"/>
              <a:t>10)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fields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space is a serious concern, you can select the number of bits used for each member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CHAR { unsigned </a:t>
            </a:r>
            <a:r>
              <a:rPr lang="en-US" sz="2000" dirty="0" err="1" smtClean="0">
                <a:latin typeface="Lucida Console" pitchFamily="49" charset="0"/>
              </a:rPr>
              <a:t>ch</a:t>
            </a:r>
            <a:r>
              <a:rPr lang="en-US" sz="2000" dirty="0" smtClean="0">
                <a:latin typeface="Lucida Console" pitchFamily="49" charset="0"/>
              </a:rPr>
              <a:t>: 7;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            unsigned font: 6;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            unsigned size: 19; };</a:t>
            </a:r>
          </a:p>
          <a:p>
            <a:pPr>
              <a:buNone/>
            </a:pPr>
            <a:r>
              <a:rPr lang="en-US" dirty="0" smtClean="0"/>
              <a:t>Layout possibilities (machine-dependent):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914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1" name="Rounded Rectangle 70"/>
          <p:cNvSpPr/>
          <p:nvPr/>
        </p:nvSpPr>
        <p:spPr>
          <a:xfrm>
            <a:off x="9200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2" name="Rounded Rectangle 71"/>
          <p:cNvSpPr/>
          <p:nvPr/>
        </p:nvSpPr>
        <p:spPr>
          <a:xfrm>
            <a:off x="11486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3" name="Rounded Rectangle 72"/>
          <p:cNvSpPr/>
          <p:nvPr/>
        </p:nvSpPr>
        <p:spPr>
          <a:xfrm>
            <a:off x="13772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4" name="Rounded Rectangle 73"/>
          <p:cNvSpPr/>
          <p:nvPr/>
        </p:nvSpPr>
        <p:spPr>
          <a:xfrm>
            <a:off x="16058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5" name="Rounded Rectangle 74"/>
          <p:cNvSpPr/>
          <p:nvPr/>
        </p:nvSpPr>
        <p:spPr>
          <a:xfrm>
            <a:off x="18344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6" name="Rounded Rectangle 75"/>
          <p:cNvSpPr/>
          <p:nvPr/>
        </p:nvSpPr>
        <p:spPr>
          <a:xfrm>
            <a:off x="20630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7" name="Rounded Rectangle 76"/>
          <p:cNvSpPr/>
          <p:nvPr/>
        </p:nvSpPr>
        <p:spPr>
          <a:xfrm>
            <a:off x="22916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8" name="Rounded Rectangle 77"/>
          <p:cNvSpPr/>
          <p:nvPr/>
        </p:nvSpPr>
        <p:spPr>
          <a:xfrm>
            <a:off x="25202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9" name="Rounded Rectangle 78"/>
          <p:cNvSpPr/>
          <p:nvPr/>
        </p:nvSpPr>
        <p:spPr>
          <a:xfrm>
            <a:off x="27488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0" name="Rounded Rectangle 79"/>
          <p:cNvSpPr/>
          <p:nvPr/>
        </p:nvSpPr>
        <p:spPr>
          <a:xfrm>
            <a:off x="29774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1" name="Rounded Rectangle 80"/>
          <p:cNvSpPr/>
          <p:nvPr/>
        </p:nvSpPr>
        <p:spPr>
          <a:xfrm>
            <a:off x="32060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2" name="Rounded Rectangle 81"/>
          <p:cNvSpPr/>
          <p:nvPr/>
        </p:nvSpPr>
        <p:spPr>
          <a:xfrm>
            <a:off x="34346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3" name="Rounded Rectangle 82"/>
          <p:cNvSpPr/>
          <p:nvPr/>
        </p:nvSpPr>
        <p:spPr>
          <a:xfrm>
            <a:off x="36632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4" name="Rounded Rectangle 83"/>
          <p:cNvSpPr/>
          <p:nvPr/>
        </p:nvSpPr>
        <p:spPr>
          <a:xfrm>
            <a:off x="38918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5" name="Rounded Rectangle 84"/>
          <p:cNvSpPr/>
          <p:nvPr/>
        </p:nvSpPr>
        <p:spPr>
          <a:xfrm>
            <a:off x="41204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6" name="Rounded Rectangle 85"/>
          <p:cNvSpPr/>
          <p:nvPr/>
        </p:nvSpPr>
        <p:spPr>
          <a:xfrm>
            <a:off x="43490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7" name="Rounded Rectangle 86"/>
          <p:cNvSpPr/>
          <p:nvPr/>
        </p:nvSpPr>
        <p:spPr>
          <a:xfrm>
            <a:off x="45776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8" name="Rounded Rectangle 87"/>
          <p:cNvSpPr/>
          <p:nvPr/>
        </p:nvSpPr>
        <p:spPr>
          <a:xfrm>
            <a:off x="48062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9" name="Rounded Rectangle 88"/>
          <p:cNvSpPr/>
          <p:nvPr/>
        </p:nvSpPr>
        <p:spPr>
          <a:xfrm>
            <a:off x="50348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0" name="Rounded Rectangle 89"/>
          <p:cNvSpPr/>
          <p:nvPr/>
        </p:nvSpPr>
        <p:spPr>
          <a:xfrm>
            <a:off x="52634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1" name="Rounded Rectangle 90"/>
          <p:cNvSpPr/>
          <p:nvPr/>
        </p:nvSpPr>
        <p:spPr>
          <a:xfrm>
            <a:off x="54920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2" name="Rounded Rectangle 91"/>
          <p:cNvSpPr/>
          <p:nvPr/>
        </p:nvSpPr>
        <p:spPr>
          <a:xfrm>
            <a:off x="57206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3" name="Rounded Rectangle 92"/>
          <p:cNvSpPr/>
          <p:nvPr/>
        </p:nvSpPr>
        <p:spPr>
          <a:xfrm>
            <a:off x="59492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4" name="Rounded Rectangle 93"/>
          <p:cNvSpPr/>
          <p:nvPr/>
        </p:nvSpPr>
        <p:spPr>
          <a:xfrm>
            <a:off x="61778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5" name="Rounded Rectangle 94"/>
          <p:cNvSpPr/>
          <p:nvPr/>
        </p:nvSpPr>
        <p:spPr>
          <a:xfrm>
            <a:off x="64064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6" name="Rounded Rectangle 95"/>
          <p:cNvSpPr/>
          <p:nvPr/>
        </p:nvSpPr>
        <p:spPr>
          <a:xfrm>
            <a:off x="66350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7" name="Rounded Rectangle 96"/>
          <p:cNvSpPr/>
          <p:nvPr/>
        </p:nvSpPr>
        <p:spPr>
          <a:xfrm>
            <a:off x="68636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8" name="Rounded Rectangle 97"/>
          <p:cNvSpPr/>
          <p:nvPr/>
        </p:nvSpPr>
        <p:spPr>
          <a:xfrm>
            <a:off x="70922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9" name="Rounded Rectangle 98"/>
          <p:cNvSpPr/>
          <p:nvPr/>
        </p:nvSpPr>
        <p:spPr>
          <a:xfrm>
            <a:off x="73208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0" name="Rounded Rectangle 99"/>
          <p:cNvSpPr/>
          <p:nvPr/>
        </p:nvSpPr>
        <p:spPr>
          <a:xfrm>
            <a:off x="75494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1" name="Rounded Rectangle 100"/>
          <p:cNvSpPr/>
          <p:nvPr/>
        </p:nvSpPr>
        <p:spPr>
          <a:xfrm>
            <a:off x="7778088" y="41718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2" name="Rectangle 101"/>
          <p:cNvSpPr/>
          <p:nvPr/>
        </p:nvSpPr>
        <p:spPr>
          <a:xfrm>
            <a:off x="609600" y="3943290"/>
            <a:ext cx="1605888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3" name="Rectangle 102"/>
          <p:cNvSpPr/>
          <p:nvPr/>
        </p:nvSpPr>
        <p:spPr>
          <a:xfrm>
            <a:off x="2215488" y="3943290"/>
            <a:ext cx="13716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4" name="Rectangle 103"/>
          <p:cNvSpPr/>
          <p:nvPr/>
        </p:nvSpPr>
        <p:spPr>
          <a:xfrm>
            <a:off x="3587088" y="3943290"/>
            <a:ext cx="4343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5" name="TextBox 104"/>
          <p:cNvSpPr txBox="1"/>
          <p:nvPr/>
        </p:nvSpPr>
        <p:spPr>
          <a:xfrm>
            <a:off x="1758288" y="432429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ch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863069" y="432429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font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206469" y="432429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size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08" name="Rounded Rectangle 107"/>
          <p:cNvSpPr/>
          <p:nvPr/>
        </p:nvSpPr>
        <p:spPr>
          <a:xfrm>
            <a:off x="6914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9" name="Rounded Rectangle 108"/>
          <p:cNvSpPr/>
          <p:nvPr/>
        </p:nvSpPr>
        <p:spPr>
          <a:xfrm>
            <a:off x="9200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0" name="Rounded Rectangle 109"/>
          <p:cNvSpPr/>
          <p:nvPr/>
        </p:nvSpPr>
        <p:spPr>
          <a:xfrm>
            <a:off x="11486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1" name="Rounded Rectangle 110"/>
          <p:cNvSpPr/>
          <p:nvPr/>
        </p:nvSpPr>
        <p:spPr>
          <a:xfrm>
            <a:off x="13772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2" name="Rounded Rectangle 111"/>
          <p:cNvSpPr/>
          <p:nvPr/>
        </p:nvSpPr>
        <p:spPr>
          <a:xfrm>
            <a:off x="16058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3" name="Rounded Rectangle 112"/>
          <p:cNvSpPr/>
          <p:nvPr/>
        </p:nvSpPr>
        <p:spPr>
          <a:xfrm>
            <a:off x="18344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4" name="Rounded Rectangle 113"/>
          <p:cNvSpPr/>
          <p:nvPr/>
        </p:nvSpPr>
        <p:spPr>
          <a:xfrm>
            <a:off x="20630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5" name="Rounded Rectangle 114"/>
          <p:cNvSpPr/>
          <p:nvPr/>
        </p:nvSpPr>
        <p:spPr>
          <a:xfrm>
            <a:off x="22916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6" name="Rounded Rectangle 115"/>
          <p:cNvSpPr/>
          <p:nvPr/>
        </p:nvSpPr>
        <p:spPr>
          <a:xfrm>
            <a:off x="25202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7" name="Rounded Rectangle 116"/>
          <p:cNvSpPr/>
          <p:nvPr/>
        </p:nvSpPr>
        <p:spPr>
          <a:xfrm>
            <a:off x="27488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8" name="Rounded Rectangle 117"/>
          <p:cNvSpPr/>
          <p:nvPr/>
        </p:nvSpPr>
        <p:spPr>
          <a:xfrm>
            <a:off x="29774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9" name="Rounded Rectangle 118"/>
          <p:cNvSpPr/>
          <p:nvPr/>
        </p:nvSpPr>
        <p:spPr>
          <a:xfrm>
            <a:off x="32060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0" name="Rounded Rectangle 119"/>
          <p:cNvSpPr/>
          <p:nvPr/>
        </p:nvSpPr>
        <p:spPr>
          <a:xfrm>
            <a:off x="34346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1" name="Rounded Rectangle 120"/>
          <p:cNvSpPr/>
          <p:nvPr/>
        </p:nvSpPr>
        <p:spPr>
          <a:xfrm>
            <a:off x="36632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2" name="Rounded Rectangle 121"/>
          <p:cNvSpPr/>
          <p:nvPr/>
        </p:nvSpPr>
        <p:spPr>
          <a:xfrm>
            <a:off x="38918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3" name="Rounded Rectangle 122"/>
          <p:cNvSpPr/>
          <p:nvPr/>
        </p:nvSpPr>
        <p:spPr>
          <a:xfrm>
            <a:off x="41204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4" name="Rounded Rectangle 123"/>
          <p:cNvSpPr/>
          <p:nvPr/>
        </p:nvSpPr>
        <p:spPr>
          <a:xfrm>
            <a:off x="43490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5" name="Rounded Rectangle 124"/>
          <p:cNvSpPr/>
          <p:nvPr/>
        </p:nvSpPr>
        <p:spPr>
          <a:xfrm>
            <a:off x="45776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6" name="Rounded Rectangle 125"/>
          <p:cNvSpPr/>
          <p:nvPr/>
        </p:nvSpPr>
        <p:spPr>
          <a:xfrm>
            <a:off x="48062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7" name="Rounded Rectangle 126"/>
          <p:cNvSpPr/>
          <p:nvPr/>
        </p:nvSpPr>
        <p:spPr>
          <a:xfrm>
            <a:off x="50348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8" name="Rounded Rectangle 127"/>
          <p:cNvSpPr/>
          <p:nvPr/>
        </p:nvSpPr>
        <p:spPr>
          <a:xfrm>
            <a:off x="52634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9" name="Rounded Rectangle 128"/>
          <p:cNvSpPr/>
          <p:nvPr/>
        </p:nvSpPr>
        <p:spPr>
          <a:xfrm>
            <a:off x="54920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0" name="Rounded Rectangle 129"/>
          <p:cNvSpPr/>
          <p:nvPr/>
        </p:nvSpPr>
        <p:spPr>
          <a:xfrm>
            <a:off x="57206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1" name="Rounded Rectangle 130"/>
          <p:cNvSpPr/>
          <p:nvPr/>
        </p:nvSpPr>
        <p:spPr>
          <a:xfrm>
            <a:off x="59492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2" name="Rounded Rectangle 131"/>
          <p:cNvSpPr/>
          <p:nvPr/>
        </p:nvSpPr>
        <p:spPr>
          <a:xfrm>
            <a:off x="61778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3" name="Rounded Rectangle 132"/>
          <p:cNvSpPr/>
          <p:nvPr/>
        </p:nvSpPr>
        <p:spPr>
          <a:xfrm>
            <a:off x="64064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4" name="Rounded Rectangle 133"/>
          <p:cNvSpPr/>
          <p:nvPr/>
        </p:nvSpPr>
        <p:spPr>
          <a:xfrm>
            <a:off x="66350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5" name="Rounded Rectangle 134"/>
          <p:cNvSpPr/>
          <p:nvPr/>
        </p:nvSpPr>
        <p:spPr>
          <a:xfrm>
            <a:off x="68636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6" name="Rounded Rectangle 135"/>
          <p:cNvSpPr/>
          <p:nvPr/>
        </p:nvSpPr>
        <p:spPr>
          <a:xfrm>
            <a:off x="70922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7" name="Rounded Rectangle 136"/>
          <p:cNvSpPr/>
          <p:nvPr/>
        </p:nvSpPr>
        <p:spPr>
          <a:xfrm>
            <a:off x="73208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8" name="Rounded Rectangle 137"/>
          <p:cNvSpPr/>
          <p:nvPr/>
        </p:nvSpPr>
        <p:spPr>
          <a:xfrm>
            <a:off x="75494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9" name="Rounded Rectangle 138"/>
          <p:cNvSpPr/>
          <p:nvPr/>
        </p:nvSpPr>
        <p:spPr>
          <a:xfrm>
            <a:off x="7778088" y="5238690"/>
            <a:ext cx="76200" cy="762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40" name="Rectangle 139"/>
          <p:cNvSpPr/>
          <p:nvPr/>
        </p:nvSpPr>
        <p:spPr>
          <a:xfrm>
            <a:off x="6324600" y="5007592"/>
            <a:ext cx="1605888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41" name="Rectangle 140"/>
          <p:cNvSpPr/>
          <p:nvPr/>
        </p:nvSpPr>
        <p:spPr>
          <a:xfrm>
            <a:off x="4953000" y="5010090"/>
            <a:ext cx="13716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42" name="Rectangle 141"/>
          <p:cNvSpPr/>
          <p:nvPr/>
        </p:nvSpPr>
        <p:spPr>
          <a:xfrm>
            <a:off x="609600" y="5010090"/>
            <a:ext cx="4343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43" name="TextBox 142"/>
          <p:cNvSpPr txBox="1"/>
          <p:nvPr/>
        </p:nvSpPr>
        <p:spPr>
          <a:xfrm>
            <a:off x="7473288" y="541020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ch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5600581" y="539109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font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4228981" y="539109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size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46" name="Line Callout 1 145"/>
          <p:cNvSpPr/>
          <p:nvPr/>
        </p:nvSpPr>
        <p:spPr>
          <a:xfrm>
            <a:off x="5943600" y="2133600"/>
            <a:ext cx="2971800" cy="914400"/>
          </a:xfrm>
          <a:prstGeom prst="borderCallout1">
            <a:avLst>
              <a:gd name="adj1" fmla="val 51586"/>
              <a:gd name="adj2" fmla="val -67"/>
              <a:gd name="adj3" fmla="val 87127"/>
              <a:gd name="adj4" fmla="val -2226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Note: This won’t work on machines with 16-bit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err="1" smtClean="0"/>
              <a:t>s</a:t>
            </a:r>
            <a:endParaRPr lang="en-US" dirty="0" smtClean="0"/>
          </a:p>
        </p:txBody>
      </p:sp>
      <p:sp>
        <p:nvSpPr>
          <p:cNvPr id="147" name="Line Callout 1 146"/>
          <p:cNvSpPr/>
          <p:nvPr/>
        </p:nvSpPr>
        <p:spPr>
          <a:xfrm>
            <a:off x="3657600" y="609600"/>
            <a:ext cx="3505200" cy="457200"/>
          </a:xfrm>
          <a:prstGeom prst="borderCallout1">
            <a:avLst>
              <a:gd name="adj1" fmla="val 99347"/>
              <a:gd name="adj2" fmla="val 22516"/>
              <a:gd name="adj3" fmla="val 340858"/>
              <a:gd name="adj4" fmla="val -240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Bit field members must be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err="1" smtClean="0"/>
              <a:t>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 animBg="1"/>
      <p:bldP spid="1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fields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Portability is an issue:</a:t>
            </a:r>
          </a:p>
          <a:p>
            <a:pPr lvl="1"/>
            <a:r>
              <a:rPr lang="en-US" dirty="0" smtClean="0"/>
              <a:t>Do any bit field sizes exceed the machine’s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size?</a:t>
            </a:r>
          </a:p>
          <a:p>
            <a:pPr lvl="1"/>
            <a:r>
              <a:rPr lang="en-US" dirty="0" smtClean="0"/>
              <a:t>Is there any pointer manipulation in your code that assumes a particular layout?</a:t>
            </a:r>
          </a:p>
          <a:p>
            <a:r>
              <a:rPr lang="en-US" dirty="0" smtClean="0"/>
              <a:t>Bit fields are “syntactic sugar” for more complex shifting/masking</a:t>
            </a:r>
          </a:p>
          <a:p>
            <a:pPr lvl="1"/>
            <a:r>
              <a:rPr lang="en-US" dirty="0" smtClean="0"/>
              <a:t>e.g. to get </a:t>
            </a:r>
            <a:r>
              <a:rPr lang="en-US" sz="2000" dirty="0" smtClean="0">
                <a:latin typeface="Lucida Console" pitchFamily="49" charset="0"/>
              </a:rPr>
              <a:t>font</a:t>
            </a:r>
            <a:r>
              <a:rPr lang="en-US" dirty="0" smtClean="0"/>
              <a:t> value, mask off the </a:t>
            </a:r>
            <a:r>
              <a:rPr lang="en-US" sz="2000" dirty="0" err="1" smtClean="0">
                <a:latin typeface="Lucida Console" pitchFamily="49" charset="0"/>
              </a:rPr>
              <a:t>ch</a:t>
            </a:r>
            <a:r>
              <a:rPr lang="en-US" dirty="0" smtClean="0"/>
              <a:t> and </a:t>
            </a:r>
            <a:r>
              <a:rPr lang="en-US" sz="2000" dirty="0" smtClean="0">
                <a:latin typeface="Lucida Console" pitchFamily="49" charset="0"/>
              </a:rPr>
              <a:t>size</a:t>
            </a:r>
            <a:r>
              <a:rPr lang="en-US" dirty="0" smtClean="0"/>
              <a:t> bits, then shift right by 19</a:t>
            </a:r>
          </a:p>
          <a:p>
            <a:pPr lvl="1"/>
            <a:r>
              <a:rPr lang="en-US" dirty="0" smtClean="0"/>
              <a:t>This is what </a:t>
            </a:r>
            <a:r>
              <a:rPr lang="en-US" i="1" dirty="0" smtClean="0"/>
              <a:t>actually happens</a:t>
            </a:r>
            <a:r>
              <a:rPr lang="en-US" dirty="0" smtClean="0"/>
              <a:t> in the object code –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bit fields just make it look simpler at the source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 as function arguments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Structures are scalars, so they can be returned and passed as arguments – just like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s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BIG </a:t>
            </a:r>
            <a:r>
              <a:rPr lang="en-US" sz="2000" dirty="0" err="1" smtClean="0">
                <a:latin typeface="Lucida Console" pitchFamily="49" charset="0"/>
              </a:rPr>
              <a:t>changestruct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BIG s);</a:t>
            </a:r>
          </a:p>
          <a:p>
            <a:pPr lvl="1"/>
            <a:r>
              <a:rPr lang="en-US" dirty="0" smtClean="0"/>
              <a:t>Call by value: temporary copy of structure is created</a:t>
            </a:r>
          </a:p>
          <a:p>
            <a:pPr lvl="1"/>
            <a:r>
              <a:rPr lang="en-US" dirty="0" smtClean="0"/>
              <a:t>Caution: passing large structures is inefficient</a:t>
            </a:r>
          </a:p>
          <a:p>
            <a:pPr lvl="1">
              <a:buNone/>
            </a:pPr>
            <a:r>
              <a:rPr lang="en-US" dirty="0" smtClean="0"/>
              <a:t>	– involves a lot of copying</a:t>
            </a:r>
          </a:p>
          <a:p>
            <a:r>
              <a:rPr lang="en-US" dirty="0" smtClean="0"/>
              <a:t>avoid by passing a pointer to the structure instead: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</a:t>
            </a:r>
            <a:r>
              <a:rPr lang="en-US" sz="2000" dirty="0" err="1" smtClean="0">
                <a:latin typeface="Lucida Console" pitchFamily="49" charset="0"/>
              </a:rPr>
              <a:t>changestruct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BIG *s);</a:t>
            </a:r>
          </a:p>
          <a:p>
            <a:r>
              <a:rPr lang="en-US" dirty="0" smtClean="0"/>
              <a:t>What if the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dirty="0" smtClean="0"/>
              <a:t> argument is read-only?</a:t>
            </a:r>
          </a:p>
          <a:p>
            <a:pPr lvl="1"/>
            <a:r>
              <a:rPr lang="en-US" dirty="0" smtClean="0"/>
              <a:t>Safe approach: use </a:t>
            </a:r>
            <a:r>
              <a:rPr lang="en-US" sz="2000" dirty="0" smtClean="0">
                <a:latin typeface="Lucida Console" pitchFamily="49" charset="0"/>
              </a:rPr>
              <a:t>const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</a:t>
            </a:r>
            <a:r>
              <a:rPr lang="en-US" sz="2000" dirty="0" err="1" smtClean="0">
                <a:latin typeface="Lucida Console" pitchFamily="49" charset="0"/>
              </a:rPr>
              <a:t>changestruct</a:t>
            </a:r>
            <a:r>
              <a:rPr lang="en-US" sz="2000" dirty="0" smtClean="0">
                <a:latin typeface="Lucida Console" pitchFamily="49" charset="0"/>
              </a:rPr>
              <a:t>(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BIG </a:t>
            </a:r>
            <a:r>
              <a:rPr lang="en-US" sz="2000" dirty="0" smtClean="0">
                <a:latin typeface="Lucida Console" pitchFamily="49" charset="0"/>
              </a:rPr>
              <a:t>const *s);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Like structures, but every member occupies the same region of memory!</a:t>
            </a:r>
          </a:p>
          <a:p>
            <a:pPr lvl="1"/>
            <a:r>
              <a:rPr lang="en-US" dirty="0" smtClean="0"/>
              <a:t>Structures: members are “</a:t>
            </a:r>
            <a:r>
              <a:rPr lang="en-US" dirty="0" err="1" smtClean="0"/>
              <a:t>and”ed</a:t>
            </a:r>
            <a:r>
              <a:rPr lang="en-US" dirty="0" smtClean="0"/>
              <a:t> together: “name and species and owner”</a:t>
            </a:r>
          </a:p>
          <a:p>
            <a:pPr lvl="1"/>
            <a:r>
              <a:rPr lang="en-US" dirty="0" smtClean="0"/>
              <a:t>Unions: members are “</a:t>
            </a:r>
            <a:r>
              <a:rPr lang="en-US" dirty="0" err="1" smtClean="0"/>
              <a:t>xor”ed</a:t>
            </a:r>
            <a:r>
              <a:rPr lang="en-US" dirty="0" smtClean="0"/>
              <a:t> together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union VALUE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float f;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char *s;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/* either a float </a:t>
            </a:r>
            <a:r>
              <a:rPr lang="en-US" sz="2000" dirty="0" err="1" smtClean="0">
                <a:latin typeface="Lucida Console" pitchFamily="49" charset="0"/>
              </a:rPr>
              <a:t>xor</a:t>
            </a:r>
            <a:r>
              <a:rPr lang="en-US" sz="2000" dirty="0" smtClean="0">
                <a:latin typeface="Lucida Console" pitchFamily="49" charset="0"/>
              </a:rPr>
              <a:t> an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xor</a:t>
            </a:r>
            <a:r>
              <a:rPr lang="en-US" sz="2000" dirty="0" smtClean="0">
                <a:latin typeface="Lucida Console" pitchFamily="49" charset="0"/>
              </a:rPr>
              <a:t> a string */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Up to programmer to determine how to interpret a union (i.e. which member to access)</a:t>
            </a:r>
          </a:p>
          <a:p>
            <a:r>
              <a:rPr lang="en-US" dirty="0" smtClean="0"/>
              <a:t>Often used in conjunction with a “type” variable that indicates how to interpret the union value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enum</a:t>
            </a:r>
            <a:r>
              <a:rPr lang="en-US" sz="2000" dirty="0" smtClean="0">
                <a:latin typeface="Lucida Console" pitchFamily="49" charset="0"/>
              </a:rPr>
              <a:t> TYPE { INT, FLOAT, STRING };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VARIABLE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enum</a:t>
            </a:r>
            <a:r>
              <a:rPr lang="en-US" sz="2000" dirty="0" smtClean="0">
                <a:latin typeface="Lucida Console" pitchFamily="49" charset="0"/>
              </a:rPr>
              <a:t> TYPE </a:t>
            </a:r>
            <a:r>
              <a:rPr lang="en-US" sz="2000" dirty="0" err="1" smtClean="0">
                <a:latin typeface="Lucida Console" pitchFamily="49" charset="0"/>
              </a:rPr>
              <a:t>type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 union VALUE </a:t>
            </a:r>
            <a:r>
              <a:rPr lang="en-US" sz="2000" dirty="0" err="1" smtClean="0">
                <a:latin typeface="Lucida Console" pitchFamily="49" charset="0"/>
              </a:rPr>
              <a:t>value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};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5105400" y="4267200"/>
            <a:ext cx="3124200" cy="762000"/>
          </a:xfrm>
          <a:prstGeom prst="borderCallout1">
            <a:avLst>
              <a:gd name="adj1" fmla="val 45847"/>
              <a:gd name="adj2" fmla="val -1252"/>
              <a:gd name="adj3" fmla="val 21532"/>
              <a:gd name="adj4" fmla="val -6429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Access </a:t>
            </a:r>
            <a:r>
              <a:rPr lang="en-US" sz="2000" dirty="0" smtClean="0">
                <a:latin typeface="Lucida Console" pitchFamily="49" charset="0"/>
              </a:rPr>
              <a:t>type</a:t>
            </a:r>
            <a:r>
              <a:rPr lang="en-US" dirty="0" smtClean="0"/>
              <a:t> to determine how to interpret </a:t>
            </a:r>
            <a:r>
              <a:rPr lang="en-US" sz="2000" dirty="0" smtClean="0">
                <a:latin typeface="Lucida Console" pitchFamily="49" charset="0"/>
              </a:rPr>
              <a:t>value</a:t>
            </a:r>
            <a:endParaRPr lang="en-US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size of union is the size of its largest member</a:t>
            </a:r>
          </a:p>
          <a:p>
            <a:pPr lvl="1"/>
            <a:r>
              <a:rPr lang="en-US" dirty="0" smtClean="0"/>
              <a:t>avoid unions with widely varying member sizes;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for the larger data types, consider using pointers instead</a:t>
            </a:r>
          </a:p>
          <a:p>
            <a:r>
              <a:rPr lang="en-US" dirty="0" smtClean="0"/>
              <a:t>Initialization</a:t>
            </a:r>
          </a:p>
          <a:p>
            <a:pPr lvl="1"/>
            <a:r>
              <a:rPr lang="en-US" dirty="0" smtClean="0"/>
              <a:t>Union may only be initialized to a value appropriate for the type of its first member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structures: aggregate, yet scalar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aggregate in that they hold multiple data items at one time</a:t>
            </a:r>
          </a:p>
          <a:p>
            <a:pPr lvl="1"/>
            <a:r>
              <a:rPr lang="en-US" dirty="0" smtClean="0"/>
              <a:t>named </a:t>
            </a:r>
            <a:r>
              <a:rPr lang="en-US" i="1" dirty="0" smtClean="0"/>
              <a:t>members</a:t>
            </a:r>
            <a:r>
              <a:rPr lang="en-US" dirty="0" smtClean="0"/>
              <a:t> hold data items of various types</a:t>
            </a:r>
          </a:p>
          <a:p>
            <a:pPr lvl="1"/>
            <a:r>
              <a:rPr lang="en-US" dirty="0" smtClean="0"/>
              <a:t>like the notion of class/field in C or C++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– but without the data hiding features</a:t>
            </a:r>
          </a:p>
          <a:p>
            <a:r>
              <a:rPr lang="en-US" dirty="0" smtClean="0"/>
              <a:t>scalar in that C treats each structure as a unit</a:t>
            </a:r>
          </a:p>
          <a:p>
            <a:pPr lvl="1"/>
            <a:r>
              <a:rPr lang="en-US" dirty="0" smtClean="0"/>
              <a:t>as opposed to the “array” approach: a pointer to a collection of members in memory</a:t>
            </a:r>
          </a:p>
          <a:p>
            <a:pPr lvl="1"/>
            <a:r>
              <a:rPr lang="en-US" dirty="0" smtClean="0"/>
              <a:t>entire structures (not just pointers to structures) may be passed as function arguments, assigned to variables, etc.</a:t>
            </a:r>
          </a:p>
          <a:p>
            <a:pPr lvl="1"/>
            <a:r>
              <a:rPr lang="en-US" dirty="0" smtClean="0"/>
              <a:t>Interestingly, they cannot be compared using </a:t>
            </a:r>
            <a:r>
              <a:rPr lang="en-US" sz="2000" dirty="0" smtClean="0">
                <a:latin typeface="Lucida Console" pitchFamily="49" charset="0"/>
              </a:rPr>
              <a:t>==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(rationale: too inefficient)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declarations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Combined variable and type declaration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tag {member-list} variable-list;</a:t>
            </a:r>
          </a:p>
          <a:p>
            <a:r>
              <a:rPr lang="en-US" dirty="0" smtClean="0"/>
              <a:t>Any one of the three portions can be omitted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{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a, b; char *p;} x, y;  /* omit tag */</a:t>
            </a:r>
          </a:p>
          <a:p>
            <a:pPr lvl="1"/>
            <a:r>
              <a:rPr lang="en-US" dirty="0" smtClean="0"/>
              <a:t>variables </a:t>
            </a:r>
            <a:r>
              <a:rPr lang="en-US" sz="2000" dirty="0" smtClean="0">
                <a:latin typeface="Lucida Console" pitchFamily="49" charset="0"/>
              </a:rPr>
              <a:t>x, y</a:t>
            </a:r>
            <a:r>
              <a:rPr lang="en-US" dirty="0" smtClean="0"/>
              <a:t> declared with members as described:</a:t>
            </a:r>
          </a:p>
          <a:p>
            <a:pPr lvl="1">
              <a:buNone/>
            </a:pPr>
            <a:r>
              <a:rPr lang="en-US" sz="17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members </a:t>
            </a:r>
            <a:r>
              <a:rPr lang="en-US" sz="2000" dirty="0" smtClean="0">
                <a:latin typeface="Lucida Console" pitchFamily="49" charset="0"/>
              </a:rPr>
              <a:t>a, b</a:t>
            </a:r>
            <a:r>
              <a:rPr lang="en-US" dirty="0" smtClean="0"/>
              <a:t> and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 pointer </a:t>
            </a:r>
            <a:r>
              <a:rPr lang="en-US" sz="2000" dirty="0" smtClean="0">
                <a:latin typeface="Lucida Console" pitchFamily="49" charset="0"/>
              </a:rPr>
              <a:t>p</a:t>
            </a:r>
            <a:r>
              <a:rPr lang="en-US" dirty="0" smtClean="0"/>
              <a:t>.</a:t>
            </a:r>
          </a:p>
          <a:p>
            <a:pPr lvl="1"/>
            <a:r>
              <a:rPr lang="en-US" sz="2000" dirty="0" smtClean="0">
                <a:latin typeface="Lucida Console" pitchFamily="49" charset="0"/>
              </a:rPr>
              <a:t>x</a:t>
            </a:r>
            <a:r>
              <a:rPr lang="en-US" dirty="0" smtClean="0"/>
              <a:t> and </a:t>
            </a:r>
            <a:r>
              <a:rPr lang="en-US" sz="2000" dirty="0" smtClean="0">
                <a:latin typeface="Lucida Console" pitchFamily="49" charset="0"/>
              </a:rPr>
              <a:t>y</a:t>
            </a:r>
            <a:r>
              <a:rPr lang="en-US" dirty="0" smtClean="0"/>
              <a:t> have same type, but differ from all others –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even if there is another declaration:</a:t>
            </a:r>
          </a:p>
          <a:p>
            <a:pPr lvl="1">
              <a:buNone/>
            </a:pPr>
            <a:r>
              <a:rPr lang="en-US" sz="1700" dirty="0" smtClean="0">
                <a:latin typeface="Lucida Console" pitchFamily="49" charset="0"/>
              </a:rPr>
              <a:t>	</a:t>
            </a:r>
            <a:r>
              <a:rPr lang="en-US" sz="1700" dirty="0" err="1" smtClean="0">
                <a:latin typeface="Lucida Console" pitchFamily="49" charset="0"/>
              </a:rPr>
              <a:t>struct</a:t>
            </a:r>
            <a:r>
              <a:rPr lang="en-US" sz="1700" dirty="0" smtClean="0">
                <a:latin typeface="Lucida Console" pitchFamily="49" charset="0"/>
              </a:rPr>
              <a:t> {</a:t>
            </a:r>
            <a:r>
              <a:rPr lang="en-US" sz="1700" dirty="0" err="1" smtClean="0">
                <a:latin typeface="Lucida Console" pitchFamily="49" charset="0"/>
              </a:rPr>
              <a:t>int</a:t>
            </a:r>
            <a:r>
              <a:rPr lang="en-US" sz="1700" dirty="0" smtClean="0">
                <a:latin typeface="Lucida Console" pitchFamily="49" charset="0"/>
              </a:rPr>
              <a:t> a, b; char *p;} z;</a:t>
            </a:r>
          </a:p>
          <a:p>
            <a:pPr lvl="1">
              <a:buNone/>
            </a:pPr>
            <a:r>
              <a:rPr lang="en-US" sz="1700" dirty="0" smtClean="0">
                <a:latin typeface="Lucida Console" pitchFamily="49" charset="0"/>
              </a:rPr>
              <a:t> </a:t>
            </a:r>
            <a:r>
              <a:rPr lang="en-US" sz="1700" dirty="0" smtClean="0">
                <a:latin typeface="Lucida Console" pitchFamily="49" charset="0"/>
              </a:rPr>
              <a:t> /* z has different type from x, y */</a:t>
            </a:r>
            <a:endParaRPr lang="en-US" sz="17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declarations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S {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a, b; char *</a:t>
            </a:r>
            <a:r>
              <a:rPr lang="en-US" sz="2000" dirty="0" smtClean="0">
                <a:latin typeface="Lucida Console" pitchFamily="49" charset="0"/>
              </a:rPr>
              <a:t>p;};  </a:t>
            </a:r>
            <a:r>
              <a:rPr lang="en-US" sz="2000" dirty="0" smtClean="0">
                <a:latin typeface="Lucida Console" pitchFamily="49" charset="0"/>
              </a:rPr>
              <a:t>/* omit </a:t>
            </a:r>
            <a:r>
              <a:rPr lang="en-US" sz="2000" dirty="0" smtClean="0">
                <a:latin typeface="Lucida Console" pitchFamily="49" charset="0"/>
              </a:rPr>
              <a:t>variables */</a:t>
            </a:r>
            <a:endParaRPr lang="en-US" sz="2000" dirty="0" smtClean="0">
              <a:latin typeface="Lucida Console" pitchFamily="49" charset="0"/>
            </a:endParaRPr>
          </a:p>
          <a:p>
            <a:r>
              <a:rPr lang="en-US" dirty="0" smtClean="0"/>
              <a:t>No variables are declared, but there is now a type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S</a:t>
            </a:r>
            <a:r>
              <a:rPr lang="en-US" dirty="0" smtClean="0"/>
              <a:t> that can be referred to later</a:t>
            </a:r>
            <a:endParaRPr lang="en-US" dirty="0" smtClean="0"/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S z;  /* omit members */</a:t>
            </a:r>
            <a:endParaRPr lang="en-US" sz="2000" dirty="0" smtClean="0">
              <a:latin typeface="Lucida Console" pitchFamily="49" charset="0"/>
            </a:endParaRPr>
          </a:p>
          <a:p>
            <a:pPr lvl="1"/>
            <a:r>
              <a:rPr lang="en-US" dirty="0" smtClean="0"/>
              <a:t>Given an earlier declaration of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S</a:t>
            </a:r>
            <a:r>
              <a:rPr lang="en-US" dirty="0" smtClean="0"/>
              <a:t>, this declares a variable of that type</a:t>
            </a:r>
            <a:endParaRPr lang="en-US" dirty="0" smtClean="0"/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typedef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{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a, b; char *</a:t>
            </a:r>
            <a:r>
              <a:rPr lang="en-US" sz="2000" dirty="0" smtClean="0">
                <a:latin typeface="Lucida Console" pitchFamily="49" charset="0"/>
              </a:rPr>
              <a:t>p;} S;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/* omit both tag and variables </a:t>
            </a:r>
            <a:r>
              <a:rPr lang="en-US" sz="2000" dirty="0" smtClean="0">
                <a:latin typeface="Lucida Console" pitchFamily="49" charset="0"/>
              </a:rPr>
              <a:t>*/</a:t>
            </a:r>
          </a:p>
          <a:p>
            <a:pPr lvl="1"/>
            <a:r>
              <a:rPr lang="en-US" dirty="0" smtClean="0"/>
              <a:t>This creates a simple type name </a:t>
            </a:r>
            <a:r>
              <a:rPr lang="en-US" sz="2000" dirty="0" smtClean="0">
                <a:latin typeface="Lucida Console" pitchFamily="49" charset="0"/>
              </a:rPr>
              <a:t>S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(more convenient than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S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Recursively defined structures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Obviously, you can’t have a structure that contains an instance of itself as a member – such a data item would be infinitely large</a:t>
            </a:r>
          </a:p>
          <a:p>
            <a:r>
              <a:rPr lang="en-US" dirty="0" smtClean="0"/>
              <a:t>But within a structure you can </a:t>
            </a:r>
            <a:r>
              <a:rPr lang="en-US" i="1" dirty="0" smtClean="0"/>
              <a:t>refer</a:t>
            </a:r>
            <a:r>
              <a:rPr lang="en-US" dirty="0" smtClean="0"/>
              <a:t> to structures of the same type, via pointers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TREENODE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char *label;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TREENODE *</a:t>
            </a:r>
            <a:r>
              <a:rPr lang="en-US" sz="2000" dirty="0" err="1" smtClean="0">
                <a:latin typeface="Lucida Console" pitchFamily="49" charset="0"/>
              </a:rPr>
              <a:t>leftchild</a:t>
            </a:r>
            <a:r>
              <a:rPr lang="en-US" sz="2000" dirty="0" smtClean="0">
                <a:latin typeface="Lucida Console" pitchFamily="49" charset="0"/>
              </a:rPr>
              <a:t>, *</a:t>
            </a:r>
            <a:r>
              <a:rPr lang="en-US" sz="2000" dirty="0" err="1" smtClean="0">
                <a:latin typeface="Lucida Console" pitchFamily="49" charset="0"/>
              </a:rPr>
              <a:t>rightchild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Recursively defined structures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When two structures refer to each other, one must be declared in incomplete (prototype) fashion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HUMAN;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PET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char name[NAME_LIMIT];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char species[NAME_LIMIT];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HUMAN *owner;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 </a:t>
            </a:r>
            <a:r>
              <a:rPr lang="en-US" sz="2000" dirty="0" err="1" smtClean="0">
                <a:latin typeface="Lucida Console" pitchFamily="49" charset="0"/>
              </a:rPr>
              <a:t>fido</a:t>
            </a:r>
            <a:r>
              <a:rPr lang="en-US" sz="2000" dirty="0" smtClean="0">
                <a:latin typeface="Lucida Console" pitchFamily="49" charset="0"/>
              </a:rPr>
              <a:t> = {″Fido″, ″</a:t>
            </a:r>
            <a:r>
              <a:rPr lang="en-US" sz="2000" dirty="0" err="1" smtClean="0">
                <a:latin typeface="Lucida Console" pitchFamily="49" charset="0"/>
              </a:rPr>
              <a:t>Canis</a:t>
            </a:r>
            <a:r>
              <a:rPr lang="en-US" sz="2000" dirty="0" smtClean="0">
                <a:latin typeface="Lucida Console" pitchFamily="49" charset="0"/>
              </a:rPr>
              <a:t> lupus </a:t>
            </a:r>
            <a:r>
              <a:rPr lang="en-US" sz="2000" dirty="0" err="1" smtClean="0">
                <a:latin typeface="Lucida Console" pitchFamily="49" charset="0"/>
              </a:rPr>
              <a:t>familiaris</a:t>
            </a:r>
            <a:r>
              <a:rPr lang="en-US" sz="2000" dirty="0" smtClean="0">
                <a:latin typeface="Lucida Console" pitchFamily="49" charset="0"/>
              </a:rPr>
              <a:t>″};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HUMAN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char name[NAME_LIMIT];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PET pets[PET_LIMIT];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 </a:t>
            </a:r>
            <a:r>
              <a:rPr lang="en-US" sz="2000" dirty="0" err="1" smtClean="0">
                <a:latin typeface="Lucida Console" pitchFamily="49" charset="0"/>
              </a:rPr>
              <a:t>sam</a:t>
            </a:r>
            <a:r>
              <a:rPr lang="en-US" sz="2000" dirty="0" smtClean="0">
                <a:latin typeface="Lucida Console" pitchFamily="49" charset="0"/>
              </a:rPr>
              <a:t> = {″Sam″, {</a:t>
            </a:r>
            <a:r>
              <a:rPr lang="en-US" sz="2000" dirty="0" err="1" smtClean="0">
                <a:latin typeface="Lucida Console" pitchFamily="49" charset="0"/>
              </a:rPr>
              <a:t>fido</a:t>
            </a:r>
            <a:r>
              <a:rPr lang="en-US" sz="2000" dirty="0" smtClean="0">
                <a:latin typeface="Lucida Console" pitchFamily="49" charset="0"/>
              </a:rPr>
              <a:t>}};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4953000" y="4876800"/>
            <a:ext cx="3886200" cy="1066800"/>
          </a:xfrm>
          <a:prstGeom prst="borderCallout1">
            <a:avLst>
              <a:gd name="adj1" fmla="val 840"/>
              <a:gd name="adj2" fmla="val 40833"/>
              <a:gd name="adj3" fmla="val -55091"/>
              <a:gd name="adj4" fmla="val 4981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 can’t initialize the </a:t>
            </a:r>
            <a:r>
              <a:rPr lang="en-US" sz="2000" dirty="0" smtClean="0">
                <a:latin typeface="Lucida Console" pitchFamily="49" charset="0"/>
              </a:rPr>
              <a:t>owner</a:t>
            </a:r>
            <a:r>
              <a:rPr lang="en-US" dirty="0" smtClean="0"/>
              <a:t> member at this point,</a:t>
            </a:r>
          </a:p>
          <a:p>
            <a:pPr algn="ctr"/>
            <a:r>
              <a:rPr lang="en-US" dirty="0" smtClean="0"/>
              <a:t>since it hasn’t been declared yet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63304" y="4800600"/>
            <a:ext cx="1676400" cy="381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Direct access operator </a:t>
            </a:r>
            <a:r>
              <a:rPr lang="en-US" sz="2000" dirty="0" err="1" smtClean="0">
                <a:latin typeface="Lucida Console" pitchFamily="49" charset="0"/>
              </a:rPr>
              <a:t>s.m</a:t>
            </a:r>
            <a:endParaRPr lang="en-US" sz="2000" dirty="0" smtClean="0">
              <a:latin typeface="Lucida Console" pitchFamily="49" charset="0"/>
            </a:endParaRPr>
          </a:p>
          <a:p>
            <a:pPr lvl="1"/>
            <a:r>
              <a:rPr lang="en-US" dirty="0" smtClean="0"/>
              <a:t>subscript and dot operators have same precedence and associate left-to-right, so we don’t need parentheses for </a:t>
            </a:r>
            <a:r>
              <a:rPr lang="en-US" sz="2000" dirty="0" err="1" smtClean="0">
                <a:latin typeface="Lucida Console" pitchFamily="49" charset="0"/>
              </a:rPr>
              <a:t>sam.pets</a:t>
            </a:r>
            <a:r>
              <a:rPr lang="en-US" sz="2000" dirty="0" smtClean="0">
                <a:latin typeface="Lucida Console" pitchFamily="49" charset="0"/>
              </a:rPr>
              <a:t>[0].species</a:t>
            </a:r>
          </a:p>
          <a:p>
            <a:r>
              <a:rPr lang="en-US" dirty="0" smtClean="0"/>
              <a:t>Indirect access </a:t>
            </a:r>
            <a:r>
              <a:rPr lang="en-US" sz="2000" dirty="0" smtClean="0">
                <a:latin typeface="Lucida Console" pitchFamily="49" charset="0"/>
              </a:rPr>
              <a:t>s-&gt;m</a:t>
            </a:r>
            <a:r>
              <a:rPr lang="en-US" dirty="0" smtClean="0"/>
              <a:t>: equivalent to </a:t>
            </a:r>
            <a:r>
              <a:rPr lang="en-US" sz="2000" dirty="0" smtClean="0">
                <a:latin typeface="Lucida Console" pitchFamily="49" charset="0"/>
              </a:rPr>
              <a:t>(*s).m</a:t>
            </a:r>
          </a:p>
          <a:p>
            <a:pPr lvl="1"/>
            <a:r>
              <a:rPr lang="en-US" dirty="0" smtClean="0"/>
              <a:t>Dereference a pointer to a structure, then return a member of that structure</a:t>
            </a:r>
          </a:p>
          <a:p>
            <a:pPr lvl="1"/>
            <a:r>
              <a:rPr lang="en-US" dirty="0" smtClean="0"/>
              <a:t>Dot operator has higher precedence than indirection operator , so parentheses are needed in (*s).m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(*</a:t>
            </a:r>
            <a:r>
              <a:rPr lang="en-US" sz="2000" dirty="0" err="1" smtClean="0">
                <a:latin typeface="Lucida Console" pitchFamily="49" charset="0"/>
              </a:rPr>
              <a:t>fido.owner</a:t>
            </a:r>
            <a:r>
              <a:rPr lang="en-US" sz="2000" dirty="0" smtClean="0">
                <a:latin typeface="Lucida Console" pitchFamily="49" charset="0"/>
              </a:rPr>
              <a:t>).name	</a:t>
            </a:r>
            <a:r>
              <a:rPr lang="en-US" dirty="0" smtClean="0"/>
              <a:t>	or	</a:t>
            </a:r>
            <a:r>
              <a:rPr lang="en-US" sz="2000" dirty="0" err="1" smtClean="0">
                <a:latin typeface="Lucida Console" pitchFamily="49" charset="0"/>
              </a:rPr>
              <a:t>fido.owner</a:t>
            </a:r>
            <a:r>
              <a:rPr lang="en-US" sz="2000" dirty="0" smtClean="0">
                <a:latin typeface="Lucida Console" pitchFamily="49" charset="0"/>
              </a:rPr>
              <a:t>-&gt;name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 access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Line Callout 1 6"/>
          <p:cNvSpPr/>
          <p:nvPr/>
        </p:nvSpPr>
        <p:spPr>
          <a:xfrm>
            <a:off x="76200" y="5410200"/>
            <a:ext cx="5105400" cy="838200"/>
          </a:xfrm>
          <a:prstGeom prst="borderCallout1">
            <a:avLst>
              <a:gd name="adj1" fmla="val 1967"/>
              <a:gd name="adj2" fmla="val 22804"/>
              <a:gd name="adj3" fmla="val -26801"/>
              <a:gd name="adj4" fmla="val 2779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.</a:t>
            </a:r>
            <a:r>
              <a:rPr lang="en-US" dirty="0" smtClean="0"/>
              <a:t> evaluated first: access </a:t>
            </a:r>
            <a:r>
              <a:rPr lang="en-US" sz="2000" dirty="0" smtClean="0">
                <a:latin typeface="Lucida Console" pitchFamily="49" charset="0"/>
              </a:rPr>
              <a:t>owner</a:t>
            </a:r>
            <a:r>
              <a:rPr lang="en-US" dirty="0" smtClean="0"/>
              <a:t> member</a:t>
            </a:r>
          </a:p>
          <a:p>
            <a:pPr algn="ctr"/>
            <a:r>
              <a:rPr lang="en-US" sz="2000" dirty="0" smtClean="0">
                <a:latin typeface="Lucida Console" pitchFamily="49" charset="0"/>
              </a:rPr>
              <a:t>*</a:t>
            </a:r>
            <a:r>
              <a:rPr lang="en-US" dirty="0" smtClean="0"/>
              <a:t> evaluated next: dereference pointer to </a:t>
            </a:r>
            <a:r>
              <a:rPr lang="en-US" sz="2000" dirty="0" smtClean="0">
                <a:latin typeface="Lucida Console" pitchFamily="49" charset="0"/>
              </a:rPr>
              <a:t>HUMAN</a:t>
            </a:r>
            <a:endParaRPr lang="en-US" dirty="0" smtClean="0"/>
          </a:p>
        </p:txBody>
      </p:sp>
      <p:sp>
        <p:nvSpPr>
          <p:cNvPr id="8" name="Line Callout 1 7"/>
          <p:cNvSpPr/>
          <p:nvPr/>
        </p:nvSpPr>
        <p:spPr>
          <a:xfrm>
            <a:off x="5257800" y="5562600"/>
            <a:ext cx="3810000" cy="685800"/>
          </a:xfrm>
          <a:prstGeom prst="borderCallout1">
            <a:avLst>
              <a:gd name="adj1" fmla="val 1967"/>
              <a:gd name="adj2" fmla="val 39789"/>
              <a:gd name="adj3" fmla="val -63724"/>
              <a:gd name="adj4" fmla="val 3222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.</a:t>
            </a:r>
            <a:r>
              <a:rPr lang="en-US" dirty="0" smtClean="0"/>
              <a:t> and  </a:t>
            </a:r>
            <a:r>
              <a:rPr lang="en-US" sz="2000" dirty="0" smtClean="0">
                <a:latin typeface="Lucida Console" pitchFamily="49" charset="0"/>
              </a:rPr>
              <a:t>-&gt; </a:t>
            </a:r>
            <a:r>
              <a:rPr lang="en-US" dirty="0" smtClean="0"/>
              <a:t>have</a:t>
            </a:r>
            <a:r>
              <a:rPr lang="en-US" dirty="0" smtClean="0"/>
              <a:t> equal precedence and associate left-to-right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400" dirty="0" err="1" smtClean="0">
                <a:latin typeface="Lucida Console" pitchFamily="49" charset="0"/>
              </a:rPr>
              <a:t>struct</a:t>
            </a:r>
            <a:r>
              <a:rPr lang="en-US" sz="2400" dirty="0" smtClean="0">
                <a:latin typeface="Lucida Console" pitchFamily="49" charset="0"/>
              </a:rPr>
              <a:t> COST {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amount;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            char </a:t>
            </a:r>
            <a:r>
              <a:rPr lang="en-US" sz="2400" dirty="0" err="1" smtClean="0">
                <a:latin typeface="Lucida Console" pitchFamily="49" charset="0"/>
              </a:rPr>
              <a:t>currency_type</a:t>
            </a:r>
            <a:r>
              <a:rPr lang="en-US" sz="2400" dirty="0" smtClean="0">
                <a:latin typeface="Lucida Console" pitchFamily="49" charset="0"/>
              </a:rPr>
              <a:t>[2]; }</a:t>
            </a:r>
          </a:p>
          <a:p>
            <a:pPr>
              <a:buNone/>
            </a:pPr>
            <a:r>
              <a:rPr lang="en-US" sz="2400" dirty="0" err="1" smtClean="0">
                <a:latin typeface="Lucida Console" pitchFamily="49" charset="0"/>
              </a:rPr>
              <a:t>struct</a:t>
            </a:r>
            <a:r>
              <a:rPr lang="en-US" sz="2400" dirty="0" smtClean="0">
                <a:latin typeface="Lucida Console" pitchFamily="49" charset="0"/>
              </a:rPr>
              <a:t> PART { char id[2];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            </a:t>
            </a:r>
            <a:r>
              <a:rPr lang="en-US" sz="2400" dirty="0" err="1" smtClean="0">
                <a:latin typeface="Lucida Console" pitchFamily="49" charset="0"/>
              </a:rPr>
              <a:t>struct</a:t>
            </a:r>
            <a:r>
              <a:rPr lang="en-US" sz="2400" dirty="0" smtClean="0">
                <a:latin typeface="Lucida Console" pitchFamily="49" charset="0"/>
              </a:rPr>
              <a:t> COST </a:t>
            </a:r>
            <a:r>
              <a:rPr lang="en-US" sz="2400" dirty="0" err="1" smtClean="0">
                <a:latin typeface="Lucida Console" pitchFamily="49" charset="0"/>
              </a:rPr>
              <a:t>cost</a:t>
            </a:r>
            <a:r>
              <a:rPr lang="en-US" sz="24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           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num_avail</a:t>
            </a:r>
            <a:r>
              <a:rPr lang="en-US" sz="2400" dirty="0" smtClean="0">
                <a:latin typeface="Lucida Console" pitchFamily="49" charset="0"/>
              </a:rPr>
              <a:t>; }</a:t>
            </a:r>
          </a:p>
          <a:p>
            <a:pPr>
              <a:buNone/>
            </a:pPr>
            <a:r>
              <a:rPr lang="en-US" dirty="0" smtClean="0"/>
              <a:t>layout of </a:t>
            </a:r>
            <a:r>
              <a:rPr lang="en-US" sz="2400" dirty="0" err="1" smtClean="0">
                <a:latin typeface="Lucida Console" pitchFamily="49" charset="0"/>
              </a:rPr>
              <a:t>struct</a:t>
            </a:r>
            <a:r>
              <a:rPr lang="en-US" sz="2400" dirty="0" smtClean="0">
                <a:latin typeface="Lucida Console" pitchFamily="49" charset="0"/>
              </a:rPr>
              <a:t> PART</a:t>
            </a:r>
            <a:r>
              <a:rPr lang="en-US" sz="2000" dirty="0" smtClean="0"/>
              <a:t>: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Here, the system uses 4-byte alignment of integers,</a:t>
            </a:r>
          </a:p>
          <a:p>
            <a:pPr>
              <a:buNone/>
            </a:pPr>
            <a:r>
              <a:rPr lang="en-US" dirty="0" smtClean="0"/>
              <a:t>so </a:t>
            </a:r>
            <a:r>
              <a:rPr lang="en-US" sz="2400" dirty="0" smtClean="0">
                <a:latin typeface="Lucida Console" pitchFamily="49" charset="0"/>
              </a:rPr>
              <a:t>amount</a:t>
            </a:r>
            <a:r>
              <a:rPr lang="en-US" dirty="0" smtClean="0"/>
              <a:t> and </a:t>
            </a:r>
            <a:r>
              <a:rPr lang="en-US" sz="2400" dirty="0" err="1" smtClean="0">
                <a:latin typeface="Lucida Console" pitchFamily="49" charset="0"/>
              </a:rPr>
              <a:t>num_avail</a:t>
            </a:r>
            <a:r>
              <a:rPr lang="en-US" dirty="0" smtClean="0"/>
              <a:t> must be aligned</a:t>
            </a:r>
          </a:p>
          <a:p>
            <a:pPr>
              <a:buNone/>
            </a:pPr>
            <a:r>
              <a:rPr lang="en-US" dirty="0" smtClean="0"/>
              <a:t>Four bytes wasted for each structure!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286000" y="3333690"/>
            <a:ext cx="2743200" cy="1524000"/>
          </a:xfrm>
          <a:prstGeom prst="rect">
            <a:avLst/>
          </a:prstGeom>
          <a:solidFill>
            <a:srgbClr val="9999FF">
              <a:alpha val="4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5" name="Rectangle 24"/>
          <p:cNvSpPr/>
          <p:nvPr/>
        </p:nvSpPr>
        <p:spPr>
          <a:xfrm>
            <a:off x="5943600" y="3562290"/>
            <a:ext cx="18288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6" name="Rectangle 25"/>
          <p:cNvSpPr/>
          <p:nvPr/>
        </p:nvSpPr>
        <p:spPr>
          <a:xfrm>
            <a:off x="4114800" y="3562290"/>
            <a:ext cx="914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2286000" y="3562290"/>
            <a:ext cx="18288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457200" y="3562290"/>
            <a:ext cx="914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layout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334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9906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14478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ounded Rectangle 8"/>
          <p:cNvSpPr/>
          <p:nvPr/>
        </p:nvSpPr>
        <p:spPr>
          <a:xfrm>
            <a:off x="19050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" name="Rounded Rectangle 9"/>
          <p:cNvSpPr/>
          <p:nvPr/>
        </p:nvSpPr>
        <p:spPr>
          <a:xfrm>
            <a:off x="23622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" name="Rounded Rectangle 10"/>
          <p:cNvSpPr/>
          <p:nvPr/>
        </p:nvSpPr>
        <p:spPr>
          <a:xfrm>
            <a:off x="28194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" name="Rounded Rectangle 11"/>
          <p:cNvSpPr/>
          <p:nvPr/>
        </p:nvSpPr>
        <p:spPr>
          <a:xfrm>
            <a:off x="32766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" name="Rounded Rectangle 12"/>
          <p:cNvSpPr/>
          <p:nvPr/>
        </p:nvSpPr>
        <p:spPr>
          <a:xfrm>
            <a:off x="37338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4" name="Rounded Rectangle 13"/>
          <p:cNvSpPr/>
          <p:nvPr/>
        </p:nvSpPr>
        <p:spPr>
          <a:xfrm>
            <a:off x="41910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5" name="Rounded Rectangle 14"/>
          <p:cNvSpPr/>
          <p:nvPr/>
        </p:nvSpPr>
        <p:spPr>
          <a:xfrm>
            <a:off x="46482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6" name="Rounded Rectangle 15"/>
          <p:cNvSpPr/>
          <p:nvPr/>
        </p:nvSpPr>
        <p:spPr>
          <a:xfrm>
            <a:off x="51054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7" name="Rounded Rectangle 16"/>
          <p:cNvSpPr/>
          <p:nvPr/>
        </p:nvSpPr>
        <p:spPr>
          <a:xfrm>
            <a:off x="55626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8" name="Rounded Rectangle 17"/>
          <p:cNvSpPr/>
          <p:nvPr/>
        </p:nvSpPr>
        <p:spPr>
          <a:xfrm>
            <a:off x="60198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9" name="Rounded Rectangle 18"/>
          <p:cNvSpPr/>
          <p:nvPr/>
        </p:nvSpPr>
        <p:spPr>
          <a:xfrm>
            <a:off x="64770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0" name="Rounded Rectangle 19"/>
          <p:cNvSpPr/>
          <p:nvPr/>
        </p:nvSpPr>
        <p:spPr>
          <a:xfrm>
            <a:off x="69342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1" name="Rounded Rectangle 20"/>
          <p:cNvSpPr/>
          <p:nvPr/>
        </p:nvSpPr>
        <p:spPr>
          <a:xfrm>
            <a:off x="7391400" y="363849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955357" y="394329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id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83004" y="394329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amount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55140" y="394329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num_avail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10000" y="447669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cost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867400" y="2952690"/>
            <a:ext cx="2185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currency_type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34" name="Curved Connector 33"/>
          <p:cNvCxnSpPr>
            <a:stCxn id="32" idx="1"/>
            <a:endCxn id="26" idx="0"/>
          </p:cNvCxnSpPr>
          <p:nvPr/>
        </p:nvCxnSpPr>
        <p:spPr>
          <a:xfrm rot="10800000" flipV="1">
            <a:off x="4572000" y="3152744"/>
            <a:ext cx="1295400" cy="409545"/>
          </a:xfrm>
          <a:prstGeom prst="curved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A better alternative (from a space perspective):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COST {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amount;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            char </a:t>
            </a:r>
            <a:r>
              <a:rPr lang="en-US" sz="2000" dirty="0" err="1" smtClean="0">
                <a:latin typeface="Lucida Console" pitchFamily="49" charset="0"/>
              </a:rPr>
              <a:t>currency_type</a:t>
            </a:r>
            <a:r>
              <a:rPr lang="en-US" sz="2000" dirty="0" smtClean="0">
                <a:latin typeface="Lucida Console" pitchFamily="49" charset="0"/>
              </a:rPr>
              <a:t>; }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PART { </a:t>
            </a:r>
            <a:r>
              <a:rPr lang="en-US" sz="2000" dirty="0" err="1" smtClean="0">
                <a:latin typeface="Lucida Console" pitchFamily="49" charset="0"/>
              </a:rPr>
              <a:t>struct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COST </a:t>
            </a:r>
            <a:r>
              <a:rPr lang="en-US" sz="2000" dirty="0" err="1" smtClean="0">
                <a:latin typeface="Lucida Console" pitchFamily="49" charset="0"/>
              </a:rPr>
              <a:t>cost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            char id[2];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           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num_avail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30" name="Rectangle 29"/>
          <p:cNvSpPr/>
          <p:nvPr/>
        </p:nvSpPr>
        <p:spPr>
          <a:xfrm>
            <a:off x="457200" y="4019490"/>
            <a:ext cx="2743200" cy="1524000"/>
          </a:xfrm>
          <a:prstGeom prst="rect">
            <a:avLst/>
          </a:prstGeom>
          <a:solidFill>
            <a:srgbClr val="9999FF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5" name="Rectangle 24"/>
          <p:cNvSpPr/>
          <p:nvPr/>
        </p:nvSpPr>
        <p:spPr>
          <a:xfrm>
            <a:off x="4114800" y="4248090"/>
            <a:ext cx="18288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6" name="Rectangle 25"/>
          <p:cNvSpPr/>
          <p:nvPr/>
        </p:nvSpPr>
        <p:spPr>
          <a:xfrm>
            <a:off x="2276162" y="4248090"/>
            <a:ext cx="924238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447362" y="4252452"/>
            <a:ext cx="18288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3200400" y="4248090"/>
            <a:ext cx="9144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layout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334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" name="Rounded Rectangle 6"/>
          <p:cNvSpPr/>
          <p:nvPr/>
        </p:nvSpPr>
        <p:spPr>
          <a:xfrm>
            <a:off x="9906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14478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ounded Rectangle 8"/>
          <p:cNvSpPr/>
          <p:nvPr/>
        </p:nvSpPr>
        <p:spPr>
          <a:xfrm>
            <a:off x="19050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0" name="Rounded Rectangle 9"/>
          <p:cNvSpPr/>
          <p:nvPr/>
        </p:nvSpPr>
        <p:spPr>
          <a:xfrm>
            <a:off x="23622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" name="Rounded Rectangle 10"/>
          <p:cNvSpPr/>
          <p:nvPr/>
        </p:nvSpPr>
        <p:spPr>
          <a:xfrm>
            <a:off x="28194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2" name="Rounded Rectangle 11"/>
          <p:cNvSpPr/>
          <p:nvPr/>
        </p:nvSpPr>
        <p:spPr>
          <a:xfrm>
            <a:off x="32766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3" name="Rounded Rectangle 12"/>
          <p:cNvSpPr/>
          <p:nvPr/>
        </p:nvSpPr>
        <p:spPr>
          <a:xfrm>
            <a:off x="37338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4" name="Rounded Rectangle 13"/>
          <p:cNvSpPr/>
          <p:nvPr/>
        </p:nvSpPr>
        <p:spPr>
          <a:xfrm>
            <a:off x="41910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5" name="Rounded Rectangle 14"/>
          <p:cNvSpPr/>
          <p:nvPr/>
        </p:nvSpPr>
        <p:spPr>
          <a:xfrm>
            <a:off x="46482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6" name="Rounded Rectangle 15"/>
          <p:cNvSpPr/>
          <p:nvPr/>
        </p:nvSpPr>
        <p:spPr>
          <a:xfrm>
            <a:off x="51054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7" name="Rounded Rectangle 16"/>
          <p:cNvSpPr/>
          <p:nvPr/>
        </p:nvSpPr>
        <p:spPr>
          <a:xfrm>
            <a:off x="5562600" y="4305180"/>
            <a:ext cx="304800" cy="304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3657600" y="464820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id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54204" y="462909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amount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95800" y="470529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num_avail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81200" y="516249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cost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86200" y="3714690"/>
            <a:ext cx="2185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currency_type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34" name="Curved Connector 33"/>
          <p:cNvCxnSpPr>
            <a:stCxn id="32" idx="1"/>
            <a:endCxn id="26" idx="0"/>
          </p:cNvCxnSpPr>
          <p:nvPr/>
        </p:nvCxnSpPr>
        <p:spPr>
          <a:xfrm rot="10800000" flipV="1">
            <a:off x="2738282" y="3914744"/>
            <a:ext cx="1147919" cy="333345"/>
          </a:xfrm>
          <a:prstGeom prst="curved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accent2"/>
        </a:solidFill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tailEnd type="arrow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16124</TotalTime>
  <Words>1018</Words>
  <Application>Microsoft Office PowerPoint</Application>
  <PresentationFormat>On-screen Show (4:3)</PresentationFormat>
  <Paragraphs>195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Origin</vt:lpstr>
      <vt:lpstr>C structures and unions</vt:lpstr>
      <vt:lpstr>C structures: aggregate, yet scalar</vt:lpstr>
      <vt:lpstr>Structure declarations</vt:lpstr>
      <vt:lpstr>Structure declarations</vt:lpstr>
      <vt:lpstr>Recursively defined structures</vt:lpstr>
      <vt:lpstr>Recursively defined structures</vt:lpstr>
      <vt:lpstr>Member access</vt:lpstr>
      <vt:lpstr>Memory layout</vt:lpstr>
      <vt:lpstr>Memory layout</vt:lpstr>
      <vt:lpstr>Bit fields</vt:lpstr>
      <vt:lpstr>Bit fields</vt:lpstr>
      <vt:lpstr>Structures as function arguments</vt:lpstr>
      <vt:lpstr>Unions</vt:lpstr>
      <vt:lpstr>Unions</vt:lpstr>
      <vt:lpstr>Unions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structures and unions</dc:title>
  <dc:creator>Charles Wallace</dc:creator>
  <cp:lastModifiedBy>Charles Wallace</cp:lastModifiedBy>
  <cp:revision>420</cp:revision>
  <dcterms:created xsi:type="dcterms:W3CDTF">2007-06-13T23:23:09Z</dcterms:created>
  <dcterms:modified xsi:type="dcterms:W3CDTF">2007-07-24T20:25:26Z</dcterms:modified>
</cp:coreProperties>
</file>