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embeddedFontLst>
    <p:embeddedFont>
      <p:font typeface="Raleway"/>
      <p:regular r:id="rId18"/>
      <p:bold r:id="rId19"/>
      <p:italic r:id="rId20"/>
      <p:boldItalic r:id="rId21"/>
    </p:embeddedFont>
    <p:embeddedFont>
      <p:font typeface="Lato"/>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aleway-italic.fntdata"/><Relationship Id="rId22" Type="http://schemas.openxmlformats.org/officeDocument/2006/relationships/font" Target="fonts/Lato-regular.fntdata"/><Relationship Id="rId21" Type="http://schemas.openxmlformats.org/officeDocument/2006/relationships/font" Target="fonts/Raleway-boldItalic.fntdata"/><Relationship Id="rId24" Type="http://schemas.openxmlformats.org/officeDocument/2006/relationships/font" Target="fonts/Lato-italic.fntdata"/><Relationship Id="rId23" Type="http://schemas.openxmlformats.org/officeDocument/2006/relationships/font" Target="fonts/Lato-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La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font" Target="fonts/Raleway-bold.fntdata"/><Relationship Id="rId18" Type="http://schemas.openxmlformats.org/officeDocument/2006/relationships/font" Target="fonts/Raleway-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7d80027c4f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7d80027c4f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7d80027c4f_0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7d80027c4f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7d80027c4f_0_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7d80027c4f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7d80027c4f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7d80027c4f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7d80027c4f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7d80027c4f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7d80027c4f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7d80027c4f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7d80027c4f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7d80027c4f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7d80027c4f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7d80027c4f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7d80027c4f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7d80027c4f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g7d80027c4f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7d80027c4f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7d80027c4f_0_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7d80027c4f_0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1600"/>
              </a:spcBef>
              <a:spcAft>
                <a:spcPts val="0"/>
              </a:spcAft>
              <a:buClr>
                <a:schemeClr val="lt1"/>
              </a:buClr>
              <a:buSzPts val="1100"/>
              <a:buChar char="○"/>
              <a:defRPr>
                <a:solidFill>
                  <a:schemeClr val="lt1"/>
                </a:solidFill>
              </a:defRPr>
            </a:lvl2pPr>
            <a:lvl3pPr indent="-298450" lvl="2" marL="1371600">
              <a:spcBef>
                <a:spcPts val="1600"/>
              </a:spcBef>
              <a:spcAft>
                <a:spcPts val="0"/>
              </a:spcAft>
              <a:buClr>
                <a:schemeClr val="lt1"/>
              </a:buClr>
              <a:buSzPts val="1100"/>
              <a:buChar char="■"/>
              <a:defRPr>
                <a:solidFill>
                  <a:schemeClr val="lt1"/>
                </a:solidFill>
              </a:defRPr>
            </a:lvl3pPr>
            <a:lvl4pPr indent="-298450" lvl="3" marL="1828800">
              <a:spcBef>
                <a:spcPts val="1600"/>
              </a:spcBef>
              <a:spcAft>
                <a:spcPts val="0"/>
              </a:spcAft>
              <a:buClr>
                <a:schemeClr val="lt1"/>
              </a:buClr>
              <a:buSzPts val="1100"/>
              <a:buChar char="●"/>
              <a:defRPr>
                <a:solidFill>
                  <a:schemeClr val="lt1"/>
                </a:solidFill>
              </a:defRPr>
            </a:lvl4pPr>
            <a:lvl5pPr indent="-298450" lvl="4" marL="2286000">
              <a:spcBef>
                <a:spcPts val="1600"/>
              </a:spcBef>
              <a:spcAft>
                <a:spcPts val="0"/>
              </a:spcAft>
              <a:buClr>
                <a:schemeClr val="lt1"/>
              </a:buClr>
              <a:buSzPts val="1100"/>
              <a:buChar char="○"/>
              <a:defRPr>
                <a:solidFill>
                  <a:schemeClr val="lt1"/>
                </a:solidFill>
              </a:defRPr>
            </a:lvl5pPr>
            <a:lvl6pPr indent="-298450" lvl="5" marL="2743200">
              <a:spcBef>
                <a:spcPts val="1600"/>
              </a:spcBef>
              <a:spcAft>
                <a:spcPts val="0"/>
              </a:spcAft>
              <a:buClr>
                <a:schemeClr val="lt1"/>
              </a:buClr>
              <a:buSzPts val="1100"/>
              <a:buChar char="■"/>
              <a:defRPr>
                <a:solidFill>
                  <a:schemeClr val="lt1"/>
                </a:solidFill>
              </a:defRPr>
            </a:lvl6pPr>
            <a:lvl7pPr indent="-298450" lvl="6" marL="3200400">
              <a:spcBef>
                <a:spcPts val="1600"/>
              </a:spcBef>
              <a:spcAft>
                <a:spcPts val="0"/>
              </a:spcAft>
              <a:buClr>
                <a:schemeClr val="lt1"/>
              </a:buClr>
              <a:buSzPts val="1100"/>
              <a:buChar char="●"/>
              <a:defRPr>
                <a:solidFill>
                  <a:schemeClr val="lt1"/>
                </a:solidFill>
              </a:defRPr>
            </a:lvl7pPr>
            <a:lvl8pPr indent="-298450" lvl="7" marL="3657600">
              <a:spcBef>
                <a:spcPts val="1600"/>
              </a:spcBef>
              <a:spcAft>
                <a:spcPts val="0"/>
              </a:spcAft>
              <a:buClr>
                <a:schemeClr val="lt1"/>
              </a:buClr>
              <a:buSzPts val="1100"/>
              <a:buChar char="○"/>
              <a:defRPr>
                <a:solidFill>
                  <a:schemeClr val="lt1"/>
                </a:solidFill>
              </a:defRPr>
            </a:lvl8pPr>
            <a:lvl9pPr indent="-298450" lvl="8" marL="4114800">
              <a:spcBef>
                <a:spcPts val="1600"/>
              </a:spcBef>
              <a:spcAft>
                <a:spcPts val="160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SzPts val="2800"/>
              <a:buFont typeface="Raleway"/>
              <a:buNone/>
              <a:defRPr b="1" sz="2800">
                <a:latin typeface="Raleway"/>
                <a:ea typeface="Raleway"/>
                <a:cs typeface="Raleway"/>
                <a:sym typeface="Raleway"/>
              </a:defRPr>
            </a:lvl1pPr>
            <a:lvl2pPr lvl="1">
              <a:spcBef>
                <a:spcPts val="0"/>
              </a:spcBef>
              <a:spcAft>
                <a:spcPts val="0"/>
              </a:spcAft>
              <a:buSzPts val="2800"/>
              <a:buFont typeface="Raleway"/>
              <a:buNone/>
              <a:defRPr b="1" sz="2800">
                <a:latin typeface="Raleway"/>
                <a:ea typeface="Raleway"/>
                <a:cs typeface="Raleway"/>
                <a:sym typeface="Raleway"/>
              </a:defRPr>
            </a:lvl2pPr>
            <a:lvl3pPr lvl="2">
              <a:spcBef>
                <a:spcPts val="0"/>
              </a:spcBef>
              <a:spcAft>
                <a:spcPts val="0"/>
              </a:spcAft>
              <a:buSzPts val="2800"/>
              <a:buFont typeface="Raleway"/>
              <a:buNone/>
              <a:defRPr b="1" sz="2800">
                <a:latin typeface="Raleway"/>
                <a:ea typeface="Raleway"/>
                <a:cs typeface="Raleway"/>
                <a:sym typeface="Raleway"/>
              </a:defRPr>
            </a:lvl3pPr>
            <a:lvl4pPr lvl="3">
              <a:spcBef>
                <a:spcPts val="0"/>
              </a:spcBef>
              <a:spcAft>
                <a:spcPts val="0"/>
              </a:spcAft>
              <a:buSzPts val="2800"/>
              <a:buFont typeface="Raleway"/>
              <a:buNone/>
              <a:defRPr b="1" sz="2800">
                <a:latin typeface="Raleway"/>
                <a:ea typeface="Raleway"/>
                <a:cs typeface="Raleway"/>
                <a:sym typeface="Raleway"/>
              </a:defRPr>
            </a:lvl4pPr>
            <a:lvl5pPr lvl="4">
              <a:spcBef>
                <a:spcPts val="0"/>
              </a:spcBef>
              <a:spcAft>
                <a:spcPts val="0"/>
              </a:spcAft>
              <a:buSzPts val="2800"/>
              <a:buFont typeface="Raleway"/>
              <a:buNone/>
              <a:defRPr b="1" sz="2800">
                <a:latin typeface="Raleway"/>
                <a:ea typeface="Raleway"/>
                <a:cs typeface="Raleway"/>
                <a:sym typeface="Raleway"/>
              </a:defRPr>
            </a:lvl5pPr>
            <a:lvl6pPr lvl="5">
              <a:spcBef>
                <a:spcPts val="0"/>
              </a:spcBef>
              <a:spcAft>
                <a:spcPts val="0"/>
              </a:spcAft>
              <a:buSzPts val="2800"/>
              <a:buFont typeface="Raleway"/>
              <a:buNone/>
              <a:defRPr b="1" sz="2800">
                <a:latin typeface="Raleway"/>
                <a:ea typeface="Raleway"/>
                <a:cs typeface="Raleway"/>
                <a:sym typeface="Raleway"/>
              </a:defRPr>
            </a:lvl6pPr>
            <a:lvl7pPr lvl="6">
              <a:spcBef>
                <a:spcPts val="0"/>
              </a:spcBef>
              <a:spcAft>
                <a:spcPts val="0"/>
              </a:spcAft>
              <a:buSzPts val="2800"/>
              <a:buFont typeface="Raleway"/>
              <a:buNone/>
              <a:defRPr b="1" sz="2800">
                <a:latin typeface="Raleway"/>
                <a:ea typeface="Raleway"/>
                <a:cs typeface="Raleway"/>
                <a:sym typeface="Raleway"/>
              </a:defRPr>
            </a:lvl7pPr>
            <a:lvl8pPr lvl="7">
              <a:spcBef>
                <a:spcPts val="0"/>
              </a:spcBef>
              <a:spcAft>
                <a:spcPts val="0"/>
              </a:spcAft>
              <a:buSzPts val="2800"/>
              <a:buFont typeface="Raleway"/>
              <a:buNone/>
              <a:defRPr b="1" sz="2800">
                <a:latin typeface="Raleway"/>
                <a:ea typeface="Raleway"/>
                <a:cs typeface="Raleway"/>
                <a:sym typeface="Raleway"/>
              </a:defRPr>
            </a:lvl8pPr>
            <a:lvl9pPr lvl="8">
              <a:spcBef>
                <a:spcPts val="0"/>
              </a:spcBef>
              <a:spcAft>
                <a:spcPts val="0"/>
              </a:spcAft>
              <a:buSzPts val="2800"/>
              <a:buFont typeface="Raleway"/>
              <a:buNone/>
              <a:defRPr b="1" sz="2800">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Team ACL </a:t>
            </a:r>
            <a:endParaRPr/>
          </a:p>
          <a:p>
            <a:pPr indent="0" lvl="0" marL="0" rtl="0" algn="l">
              <a:spcBef>
                <a:spcPts val="0"/>
              </a:spcBef>
              <a:spcAft>
                <a:spcPts val="0"/>
              </a:spcAft>
              <a:buNone/>
            </a:pPr>
            <a:r>
              <a:rPr lang="en"/>
              <a:t>Cognitive Walkthrough</a:t>
            </a:r>
            <a:endParaRPr/>
          </a:p>
        </p:txBody>
      </p:sp>
      <p:sp>
        <p:nvSpPr>
          <p:cNvPr id="87" name="Google Shape;87;p13"/>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ACL Risk Assessment</a:t>
            </a:r>
            <a:endParaRPr/>
          </a:p>
          <a:p>
            <a:pPr indent="0" lvl="0" marL="0" rtl="0" algn="l">
              <a:spcBef>
                <a:spcPts val="0"/>
              </a:spcBef>
              <a:spcAft>
                <a:spcPts val="0"/>
              </a:spcAft>
              <a:buNone/>
            </a:pPr>
            <a:r>
              <a:rPr lang="en"/>
              <a:t>2/13/2020</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Usability Goals &amp; Concerns</a:t>
            </a:r>
            <a:endParaRPr/>
          </a:p>
        </p:txBody>
      </p:sp>
      <p:sp>
        <p:nvSpPr>
          <p:cNvPr id="141" name="Google Shape;141;p22"/>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400"/>
              <a:t>Goals:</a:t>
            </a:r>
            <a:endParaRPr b="1" sz="1400"/>
          </a:p>
          <a:p>
            <a:pPr indent="0" lvl="0" marL="0" rtl="0" algn="l">
              <a:lnSpc>
                <a:spcPct val="100000"/>
              </a:lnSpc>
              <a:spcBef>
                <a:spcPts val="0"/>
              </a:spcBef>
              <a:spcAft>
                <a:spcPts val="0"/>
              </a:spcAft>
              <a:buNone/>
            </a:pPr>
            <a:r>
              <a:rPr b="1" lang="en" sz="1200"/>
              <a:t>Utility:</a:t>
            </a:r>
            <a:r>
              <a:rPr lang="en" sz="1200"/>
              <a:t> Be able to accurately portray the user’s risk for suffering injury to their ACL based on their answers to the survey. </a:t>
            </a:r>
            <a:endParaRPr sz="1200"/>
          </a:p>
          <a:p>
            <a:pPr indent="0" lvl="0" marL="0" rtl="0" algn="l">
              <a:lnSpc>
                <a:spcPct val="100000"/>
              </a:lnSpc>
              <a:spcBef>
                <a:spcPts val="0"/>
              </a:spcBef>
              <a:spcAft>
                <a:spcPts val="0"/>
              </a:spcAft>
              <a:buNone/>
            </a:pPr>
            <a:r>
              <a:rPr b="1" lang="en" sz="1200"/>
              <a:t>Efficiency:</a:t>
            </a:r>
            <a:r>
              <a:rPr lang="en" sz="1200"/>
              <a:t> The user should be able to easily and accurately input their answers to the questions. </a:t>
            </a:r>
            <a:endParaRPr sz="1200"/>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b="1" lang="en" sz="1400"/>
              <a:t>Concerns:</a:t>
            </a:r>
            <a:endParaRPr b="1" sz="1400"/>
          </a:p>
          <a:p>
            <a:pPr indent="0" lvl="0" marL="0" rtl="0" algn="l">
              <a:lnSpc>
                <a:spcPct val="100000"/>
              </a:lnSpc>
              <a:spcBef>
                <a:spcPts val="0"/>
              </a:spcBef>
              <a:spcAft>
                <a:spcPts val="0"/>
              </a:spcAft>
              <a:buNone/>
            </a:pPr>
            <a:r>
              <a:rPr b="1" lang="en" sz="1200"/>
              <a:t>Accessibility:</a:t>
            </a:r>
            <a:r>
              <a:rPr lang="en" sz="1200"/>
              <a:t> The form will be a “readable size” for most, but may be hard to read for those with poor eyesight. </a:t>
            </a:r>
            <a:endParaRPr sz="12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23"/>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Preliminary Instructional</a:t>
            </a:r>
            <a:endParaRPr/>
          </a:p>
        </p:txBody>
      </p:sp>
      <p:sp>
        <p:nvSpPr>
          <p:cNvPr id="147" name="Google Shape;147;p23"/>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0"/>
              </a:spcAft>
              <a:buNone/>
            </a:pPr>
            <a:r>
              <a:rPr lang="en" sz="1100">
                <a:solidFill>
                  <a:srgbClr val="000000"/>
                </a:solidFill>
                <a:latin typeface="Arial"/>
                <a:ea typeface="Arial"/>
                <a:cs typeface="Arial"/>
                <a:sym typeface="Arial"/>
              </a:rPr>
              <a:t>Users will navigate through a form answering various questions. These questions will have different ways of answering such as check boxes, drop downs, integer type boxes, and short answer type boxes. After the user inputs the requested data the application will then calculate how high their risk is of suffering an ACL injury. The layout and input should be easy enough for people of a younger audience to follow and understand, since these people are the primary audience, however, parents of these people should also be able to find this easy to follow and understand.</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2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Content Recommendations</a:t>
            </a:r>
            <a:endParaRPr/>
          </a:p>
        </p:txBody>
      </p:sp>
      <p:sp>
        <p:nvSpPr>
          <p:cNvPr id="153" name="Google Shape;153;p2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600"/>
              </a:spcBef>
              <a:spcAft>
                <a:spcPts val="0"/>
              </a:spcAft>
              <a:buNone/>
            </a:pPr>
            <a:r>
              <a:rPr lang="en"/>
              <a:t>Multiple displays of the risk assessment (charts, graphs, percentiles)</a:t>
            </a:r>
            <a:endParaRPr/>
          </a:p>
          <a:p>
            <a:pPr indent="0" lvl="0" marL="0" rtl="0" algn="l">
              <a:spcBef>
                <a:spcPts val="1600"/>
              </a:spcBef>
              <a:spcAft>
                <a:spcPts val="0"/>
              </a:spcAft>
              <a:buNone/>
            </a:pPr>
            <a:r>
              <a:rPr lang="en"/>
              <a:t>Links to sites for prevention or next steps for treatment</a:t>
            </a:r>
            <a:endParaRPr/>
          </a:p>
          <a:p>
            <a:pPr indent="0" lvl="0" marL="0" rtl="0" algn="l">
              <a:spcBef>
                <a:spcPts val="1600"/>
              </a:spcBef>
              <a:spcAft>
                <a:spcPts val="1600"/>
              </a:spcAft>
              <a:buNone/>
            </a:pPr>
            <a:r>
              <a:rPr lang="en"/>
              <a:t>Multiple UI designs for the form (font increase, background / text color)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Nominal Use Scenario of Athlete</a:t>
            </a:r>
            <a:endParaRPr/>
          </a:p>
        </p:txBody>
      </p:sp>
      <p:sp>
        <p:nvSpPr>
          <p:cNvPr id="93" name="Google Shape;93;p1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Description of Users &amp; Environment</a:t>
            </a:r>
            <a:endParaRPr/>
          </a:p>
        </p:txBody>
      </p:sp>
      <p:sp>
        <p:nvSpPr>
          <p:cNvPr id="99" name="Google Shape;99;p15"/>
          <p:cNvSpPr txBox="1"/>
          <p:nvPr>
            <p:ph idx="1" type="body"/>
          </p:nvPr>
        </p:nvSpPr>
        <p:spPr>
          <a:xfrm>
            <a:off x="729450" y="2078875"/>
            <a:ext cx="7688700" cy="282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rgbClr val="000000"/>
                </a:solidFill>
                <a:latin typeface="Arial"/>
                <a:ea typeface="Arial"/>
                <a:cs typeface="Arial"/>
                <a:sym typeface="Arial"/>
              </a:rPr>
              <a:t>Users:</a:t>
            </a:r>
            <a:endParaRPr b="1" sz="1200">
              <a:solidFill>
                <a:srgbClr val="000000"/>
              </a:solidFill>
              <a:latin typeface="Arial"/>
              <a:ea typeface="Arial"/>
              <a:cs typeface="Arial"/>
              <a:sym typeface="Arial"/>
            </a:endParaRPr>
          </a:p>
          <a:p>
            <a:pPr indent="0" lvl="0" marL="0" rtl="0" algn="l">
              <a:spcBef>
                <a:spcPts val="0"/>
              </a:spcBef>
              <a:spcAft>
                <a:spcPts val="0"/>
              </a:spcAft>
              <a:buNone/>
            </a:pPr>
            <a:r>
              <a:rPr b="1" lang="en" sz="1200">
                <a:solidFill>
                  <a:srgbClr val="000000"/>
                </a:solidFill>
                <a:latin typeface="Arial"/>
                <a:ea typeface="Arial"/>
                <a:cs typeface="Arial"/>
                <a:sym typeface="Arial"/>
              </a:rPr>
              <a:t>Parent</a:t>
            </a:r>
            <a:r>
              <a:rPr lang="en" sz="1200">
                <a:solidFill>
                  <a:srgbClr val="000000"/>
                </a:solidFill>
                <a:latin typeface="Arial"/>
                <a:ea typeface="Arial"/>
                <a:cs typeface="Arial"/>
                <a:sym typeface="Arial"/>
              </a:rPr>
              <a:t>: Parents of a child who may be at risk of ACL such as a young athlete. Their role would </a:t>
            </a:r>
            <a:endParaRPr sz="1200">
              <a:solidFill>
                <a:srgbClr val="000000"/>
              </a:solidFill>
              <a:latin typeface="Arial"/>
              <a:ea typeface="Arial"/>
              <a:cs typeface="Arial"/>
              <a:sym typeface="Arial"/>
            </a:endParaRPr>
          </a:p>
          <a:p>
            <a:pPr indent="457200" lvl="0" marL="0" rtl="0" algn="l">
              <a:spcBef>
                <a:spcPts val="0"/>
              </a:spcBef>
              <a:spcAft>
                <a:spcPts val="0"/>
              </a:spcAft>
              <a:buNone/>
            </a:pPr>
            <a:r>
              <a:rPr lang="en" sz="1200">
                <a:solidFill>
                  <a:srgbClr val="000000"/>
                </a:solidFill>
                <a:latin typeface="Arial"/>
                <a:ea typeface="Arial"/>
                <a:cs typeface="Arial"/>
                <a:sym typeface="Arial"/>
              </a:rPr>
              <a:t>be to complete the form on behalf of the ACL patient.</a:t>
            </a:r>
            <a:endParaRPr sz="1200">
              <a:solidFill>
                <a:srgbClr val="000000"/>
              </a:solidFill>
              <a:latin typeface="Arial"/>
              <a:ea typeface="Arial"/>
              <a:cs typeface="Arial"/>
              <a:sym typeface="Arial"/>
            </a:endParaRPr>
          </a:p>
          <a:p>
            <a:pPr indent="0" lvl="0" marL="0" rtl="0" algn="l">
              <a:spcBef>
                <a:spcPts val="0"/>
              </a:spcBef>
              <a:spcAft>
                <a:spcPts val="0"/>
              </a:spcAft>
              <a:buNone/>
            </a:pPr>
            <a:r>
              <a:rPr b="1" lang="en" sz="1200">
                <a:solidFill>
                  <a:srgbClr val="000000"/>
                </a:solidFill>
                <a:latin typeface="Arial"/>
                <a:ea typeface="Arial"/>
                <a:cs typeface="Arial"/>
                <a:sym typeface="Arial"/>
              </a:rPr>
              <a:t>Athlete</a:t>
            </a:r>
            <a:r>
              <a:rPr lang="en" sz="1200">
                <a:solidFill>
                  <a:srgbClr val="000000"/>
                </a:solidFill>
                <a:latin typeface="Arial"/>
                <a:ea typeface="Arial"/>
                <a:cs typeface="Arial"/>
                <a:sym typeface="Arial"/>
              </a:rPr>
              <a:t>: This is most likely a teenager or young adult. Their role would be the primary patient </a:t>
            </a:r>
            <a:endParaRPr sz="1200">
              <a:solidFill>
                <a:srgbClr val="000000"/>
              </a:solidFill>
              <a:latin typeface="Arial"/>
              <a:ea typeface="Arial"/>
              <a:cs typeface="Arial"/>
              <a:sym typeface="Arial"/>
            </a:endParaRPr>
          </a:p>
          <a:p>
            <a:pPr indent="457200" lvl="0" marL="0" rtl="0" algn="l">
              <a:spcBef>
                <a:spcPts val="0"/>
              </a:spcBef>
              <a:spcAft>
                <a:spcPts val="0"/>
              </a:spcAft>
              <a:buNone/>
            </a:pPr>
            <a:r>
              <a:rPr lang="en" sz="1200">
                <a:solidFill>
                  <a:srgbClr val="000000"/>
                </a:solidFill>
                <a:latin typeface="Arial"/>
                <a:ea typeface="Arial"/>
                <a:cs typeface="Arial"/>
                <a:sym typeface="Arial"/>
              </a:rPr>
              <a:t>looking for a calculated risk factor.</a:t>
            </a:r>
            <a:endParaRPr sz="1200">
              <a:solidFill>
                <a:srgbClr val="000000"/>
              </a:solidFill>
              <a:latin typeface="Arial"/>
              <a:ea typeface="Arial"/>
              <a:cs typeface="Arial"/>
              <a:sym typeface="Arial"/>
            </a:endParaRPr>
          </a:p>
          <a:p>
            <a:pPr indent="0" lvl="0" marL="0" rtl="0" algn="l">
              <a:spcBef>
                <a:spcPts val="0"/>
              </a:spcBef>
              <a:spcAft>
                <a:spcPts val="0"/>
              </a:spcAft>
              <a:buNone/>
            </a:pPr>
            <a:r>
              <a:rPr b="1" lang="en" sz="1200">
                <a:solidFill>
                  <a:srgbClr val="000000"/>
                </a:solidFill>
                <a:latin typeface="Arial"/>
                <a:ea typeface="Arial"/>
                <a:cs typeface="Arial"/>
                <a:sym typeface="Arial"/>
              </a:rPr>
              <a:t>Physician</a:t>
            </a:r>
            <a:r>
              <a:rPr lang="en" sz="1200">
                <a:solidFill>
                  <a:srgbClr val="000000"/>
                </a:solidFill>
                <a:latin typeface="Arial"/>
                <a:ea typeface="Arial"/>
                <a:cs typeface="Arial"/>
                <a:sym typeface="Arial"/>
              </a:rPr>
              <a:t>: Those medically in charge of an ACL patient. Their role would be the same as a </a:t>
            </a:r>
            <a:endParaRPr sz="1200">
              <a:solidFill>
                <a:srgbClr val="000000"/>
              </a:solidFill>
              <a:latin typeface="Arial"/>
              <a:ea typeface="Arial"/>
              <a:cs typeface="Arial"/>
              <a:sym typeface="Arial"/>
            </a:endParaRPr>
          </a:p>
          <a:p>
            <a:pPr indent="457200" lvl="0" marL="0" rtl="0" algn="l">
              <a:spcBef>
                <a:spcPts val="0"/>
              </a:spcBef>
              <a:spcAft>
                <a:spcPts val="0"/>
              </a:spcAft>
              <a:buNone/>
            </a:pPr>
            <a:r>
              <a:rPr lang="en" sz="1200">
                <a:solidFill>
                  <a:srgbClr val="000000"/>
                </a:solidFill>
                <a:latin typeface="Arial"/>
                <a:ea typeface="Arial"/>
                <a:cs typeface="Arial"/>
                <a:sym typeface="Arial"/>
              </a:rPr>
              <a:t>parent, but may have more in-depth knowledge of the matter and my answer more </a:t>
            </a:r>
            <a:endParaRPr sz="1200">
              <a:solidFill>
                <a:srgbClr val="000000"/>
              </a:solidFill>
              <a:latin typeface="Arial"/>
              <a:ea typeface="Arial"/>
              <a:cs typeface="Arial"/>
              <a:sym typeface="Arial"/>
            </a:endParaRPr>
          </a:p>
          <a:p>
            <a:pPr indent="0" lvl="0" marL="457200" rtl="0" algn="l">
              <a:spcBef>
                <a:spcPts val="0"/>
              </a:spcBef>
              <a:spcAft>
                <a:spcPts val="0"/>
              </a:spcAft>
              <a:buNone/>
            </a:pPr>
            <a:r>
              <a:rPr lang="en" sz="1200">
                <a:solidFill>
                  <a:srgbClr val="000000"/>
                </a:solidFill>
                <a:latin typeface="Arial"/>
                <a:ea typeface="Arial"/>
                <a:cs typeface="Arial"/>
                <a:sym typeface="Arial"/>
              </a:rPr>
              <a:t>medically accurately.</a:t>
            </a:r>
            <a:endParaRPr sz="1200">
              <a:solidFill>
                <a:srgbClr val="000000"/>
              </a:solidFill>
              <a:latin typeface="Arial"/>
              <a:ea typeface="Arial"/>
              <a:cs typeface="Arial"/>
              <a:sym typeface="Arial"/>
            </a:endParaRPr>
          </a:p>
          <a:p>
            <a:pPr indent="-457200" lvl="0" marL="457200" rtl="0" algn="l">
              <a:spcBef>
                <a:spcPts val="0"/>
              </a:spcBef>
              <a:spcAft>
                <a:spcPts val="0"/>
              </a:spcAft>
              <a:buNone/>
            </a:pPr>
            <a:r>
              <a:rPr b="1" lang="en" sz="1200">
                <a:solidFill>
                  <a:srgbClr val="000000"/>
                </a:solidFill>
                <a:latin typeface="Arial"/>
                <a:ea typeface="Arial"/>
                <a:cs typeface="Arial"/>
                <a:sym typeface="Arial"/>
              </a:rPr>
              <a:t>Coach</a:t>
            </a:r>
            <a:r>
              <a:rPr lang="en" sz="1200">
                <a:solidFill>
                  <a:srgbClr val="000000"/>
                </a:solidFill>
                <a:latin typeface="Arial"/>
                <a:ea typeface="Arial"/>
                <a:cs typeface="Arial"/>
                <a:sym typeface="Arial"/>
              </a:rPr>
              <a:t>: Coaches of athletes who are at risk of ACL injury. Coaches may be interested in learning which of their athletes are at high risk for injury and the risk factors that are the cause.</a:t>
            </a:r>
            <a:endParaRPr sz="1200">
              <a:solidFill>
                <a:srgbClr val="000000"/>
              </a:solidFill>
              <a:latin typeface="Arial"/>
              <a:ea typeface="Arial"/>
              <a:cs typeface="Arial"/>
              <a:sym typeface="Arial"/>
            </a:endParaRPr>
          </a:p>
          <a:p>
            <a:pPr indent="-457200" lvl="0" marL="457200" rtl="0" algn="l">
              <a:spcBef>
                <a:spcPts val="0"/>
              </a:spcBef>
              <a:spcAft>
                <a:spcPts val="0"/>
              </a:spcAft>
              <a:buNone/>
            </a:pPr>
            <a:r>
              <a:t/>
            </a:r>
            <a:endParaRPr sz="1200">
              <a:solidFill>
                <a:srgbClr val="000000"/>
              </a:solidFill>
              <a:latin typeface="Arial"/>
              <a:ea typeface="Arial"/>
              <a:cs typeface="Arial"/>
              <a:sym typeface="Arial"/>
            </a:endParaRPr>
          </a:p>
          <a:p>
            <a:pPr indent="-457200" lvl="0" marL="457200" rtl="0" algn="l">
              <a:spcBef>
                <a:spcPts val="0"/>
              </a:spcBef>
              <a:spcAft>
                <a:spcPts val="0"/>
              </a:spcAft>
              <a:buNone/>
            </a:pPr>
            <a:r>
              <a:rPr b="1" lang="en" sz="1200">
                <a:solidFill>
                  <a:srgbClr val="000000"/>
                </a:solidFill>
                <a:latin typeface="Arial"/>
                <a:ea typeface="Arial"/>
                <a:cs typeface="Arial"/>
                <a:sym typeface="Arial"/>
              </a:rPr>
              <a:t>Environment: </a:t>
            </a:r>
            <a:endParaRPr b="1" sz="1200">
              <a:solidFill>
                <a:srgbClr val="000000"/>
              </a:solidFill>
              <a:latin typeface="Arial"/>
              <a:ea typeface="Arial"/>
              <a:cs typeface="Arial"/>
              <a:sym typeface="Arial"/>
            </a:endParaRPr>
          </a:p>
          <a:p>
            <a:pPr indent="-457200" lvl="0" marL="457200" rtl="0" algn="l">
              <a:spcBef>
                <a:spcPts val="0"/>
              </a:spcBef>
              <a:spcAft>
                <a:spcPts val="0"/>
              </a:spcAft>
              <a:buNone/>
            </a:pPr>
            <a:r>
              <a:rPr b="1" lang="en" sz="1200">
                <a:solidFill>
                  <a:srgbClr val="000000"/>
                </a:solidFill>
                <a:latin typeface="Arial"/>
                <a:ea typeface="Arial"/>
                <a:cs typeface="Arial"/>
                <a:sym typeface="Arial"/>
              </a:rPr>
              <a:t>	</a:t>
            </a:r>
            <a:r>
              <a:rPr lang="en" sz="1200">
                <a:solidFill>
                  <a:srgbClr val="000000"/>
                </a:solidFill>
                <a:latin typeface="Arial"/>
                <a:ea typeface="Arial"/>
                <a:cs typeface="Arial"/>
                <a:sym typeface="Arial"/>
              </a:rPr>
              <a:t>Web application survey that can be used on multiple devices, computers or mobile devices.</a:t>
            </a:r>
            <a:endParaRPr sz="1200">
              <a:solidFill>
                <a:srgbClr val="000000"/>
              </a:solidFill>
              <a:latin typeface="Arial"/>
              <a:ea typeface="Arial"/>
              <a:cs typeface="Arial"/>
              <a:sym typeface="Arial"/>
            </a:endParaRPr>
          </a:p>
          <a:p>
            <a:pPr indent="-457200" lvl="0" marL="457200" rtl="0" algn="l">
              <a:spcBef>
                <a:spcPts val="0"/>
              </a:spcBef>
              <a:spcAft>
                <a:spcPts val="0"/>
              </a:spcAft>
              <a:buNone/>
            </a:pPr>
            <a:r>
              <a:t/>
            </a:r>
            <a:endParaRPr sz="1100">
              <a:solidFill>
                <a:srgbClr val="000000"/>
              </a:solidFill>
              <a:latin typeface="Arial"/>
              <a:ea typeface="Arial"/>
              <a:cs typeface="Arial"/>
              <a:sym typeface="Arial"/>
            </a:endParaRPr>
          </a:p>
          <a:p>
            <a:pPr indent="-457200" lvl="0" marL="457200" rtl="0" algn="l">
              <a:spcBef>
                <a:spcPts val="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1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Use Scenario Description</a:t>
            </a:r>
            <a:endParaRPr/>
          </a:p>
        </p:txBody>
      </p:sp>
      <p:sp>
        <p:nvSpPr>
          <p:cNvPr id="105" name="Google Shape;105;p16"/>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100">
                <a:solidFill>
                  <a:srgbClr val="000000"/>
                </a:solidFill>
                <a:latin typeface="Arial"/>
                <a:ea typeface="Arial"/>
                <a:cs typeface="Arial"/>
                <a:sym typeface="Arial"/>
              </a:rPr>
              <a:t>Nominal Task Performance</a:t>
            </a:r>
            <a:endParaRPr b="1" sz="1100">
              <a:solidFill>
                <a:srgbClr val="000000"/>
              </a:solidFill>
              <a:latin typeface="Arial"/>
              <a:ea typeface="Arial"/>
              <a:cs typeface="Arial"/>
              <a:sym typeface="Arial"/>
            </a:endParaRPr>
          </a:p>
          <a:p>
            <a:pPr indent="0" lvl="0" marL="0" rtl="0" algn="l">
              <a:spcBef>
                <a:spcPts val="0"/>
              </a:spcBef>
              <a:spcAft>
                <a:spcPts val="0"/>
              </a:spcAft>
              <a:buNone/>
            </a:pPr>
            <a:r>
              <a:t/>
            </a:r>
            <a:endParaRPr b="1" sz="1100">
              <a:solidFill>
                <a:srgbClr val="000000"/>
              </a:solidFill>
              <a:latin typeface="Arial"/>
              <a:ea typeface="Arial"/>
              <a:cs typeface="Arial"/>
              <a:sym typeface="Arial"/>
            </a:endParaRPr>
          </a:p>
          <a:p>
            <a:pPr indent="0" lvl="0" marL="0" rtl="0" algn="l">
              <a:spcBef>
                <a:spcPts val="0"/>
              </a:spcBef>
              <a:spcAft>
                <a:spcPts val="0"/>
              </a:spcAft>
              <a:buNone/>
            </a:pPr>
            <a:r>
              <a:rPr lang="en" sz="1100">
                <a:solidFill>
                  <a:srgbClr val="000000"/>
                </a:solidFill>
                <a:latin typeface="Arial"/>
                <a:ea typeface="Arial"/>
                <a:cs typeface="Arial"/>
                <a:sym typeface="Arial"/>
              </a:rPr>
              <a:t>	An athlete is taking an ACL risk survey for Dr. Petushek. A page gives them an id and a link to an external survey. They take note of the id and click the link. A sheet appears with questions and forms for them to fill out. They answer the questions truthfully, filling out text boxes where appropriate, clicking radio buttons, and selecting options from drop-down menus. Then they click ‘Submit’ and a new page appears. It displays a risk calculation and a bunch of graphics that better depict it for their understanding. Once they’re finished reading the page, they click back to Dr. Petushek’s survey, type in their id, and type in their risk value. Then they continue with his survey.</a:t>
            </a:r>
            <a:endParaRPr sz="1100">
              <a:solidFill>
                <a:srgbClr val="000000"/>
              </a:solidFill>
              <a:latin typeface="Arial"/>
              <a:ea typeface="Arial"/>
              <a:cs typeface="Arial"/>
              <a:sym typeface="Arial"/>
            </a:endParaRPr>
          </a:p>
          <a:p>
            <a:pPr indent="0" lvl="0" marL="0" rtl="0" algn="l">
              <a:spcBef>
                <a:spcPts val="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17"/>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Paper Prototype Views</a:t>
            </a:r>
            <a:endParaRPr/>
          </a:p>
        </p:txBody>
      </p:sp>
      <p:pic>
        <p:nvPicPr>
          <p:cNvPr id="111" name="Google Shape;111;p17"/>
          <p:cNvPicPr preferRelativeResize="0"/>
          <p:nvPr/>
        </p:nvPicPr>
        <p:blipFill>
          <a:blip r:embed="rId3">
            <a:alphaModFix/>
          </a:blip>
          <a:stretch>
            <a:fillRect/>
          </a:stretch>
        </p:blipFill>
        <p:spPr>
          <a:xfrm>
            <a:off x="1920600" y="1853850"/>
            <a:ext cx="5306400" cy="29848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18"/>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Paper Prototype Views Cont.</a:t>
            </a:r>
            <a:endParaRPr/>
          </a:p>
        </p:txBody>
      </p:sp>
      <p:pic>
        <p:nvPicPr>
          <p:cNvPr id="117" name="Google Shape;117;p18"/>
          <p:cNvPicPr preferRelativeResize="0"/>
          <p:nvPr/>
        </p:nvPicPr>
        <p:blipFill>
          <a:blip r:embed="rId3">
            <a:alphaModFix/>
          </a:blip>
          <a:stretch>
            <a:fillRect/>
          </a:stretch>
        </p:blipFill>
        <p:spPr>
          <a:xfrm>
            <a:off x="1920600" y="1853850"/>
            <a:ext cx="5306400" cy="29848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19"/>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Paper Prototype Views Cont.</a:t>
            </a:r>
            <a:endParaRPr/>
          </a:p>
          <a:p>
            <a:pPr indent="0" lvl="0" marL="0" rtl="0" algn="l">
              <a:spcBef>
                <a:spcPts val="0"/>
              </a:spcBef>
              <a:spcAft>
                <a:spcPts val="0"/>
              </a:spcAft>
              <a:buNone/>
            </a:pPr>
            <a:r>
              <a:t/>
            </a:r>
            <a:endParaRPr/>
          </a:p>
        </p:txBody>
      </p:sp>
      <p:pic>
        <p:nvPicPr>
          <p:cNvPr id="123" name="Google Shape;123;p19"/>
          <p:cNvPicPr preferRelativeResize="0"/>
          <p:nvPr/>
        </p:nvPicPr>
        <p:blipFill>
          <a:blip r:embed="rId3">
            <a:alphaModFix/>
          </a:blip>
          <a:stretch>
            <a:fillRect/>
          </a:stretch>
        </p:blipFill>
        <p:spPr>
          <a:xfrm>
            <a:off x="1920600" y="1853850"/>
            <a:ext cx="5306400" cy="29848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2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Error Handling Use Scenario</a:t>
            </a:r>
            <a:endParaRPr/>
          </a:p>
        </p:txBody>
      </p:sp>
      <p:pic>
        <p:nvPicPr>
          <p:cNvPr id="129" name="Google Shape;129;p20"/>
          <p:cNvPicPr preferRelativeResize="0"/>
          <p:nvPr/>
        </p:nvPicPr>
        <p:blipFill>
          <a:blip r:embed="rId3">
            <a:alphaModFix/>
          </a:blip>
          <a:stretch>
            <a:fillRect/>
          </a:stretch>
        </p:blipFill>
        <p:spPr>
          <a:xfrm>
            <a:off x="1918800" y="1853850"/>
            <a:ext cx="5306400" cy="29848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21"/>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Use Scenario Description</a:t>
            </a:r>
            <a:endParaRPr/>
          </a:p>
          <a:p>
            <a:pPr indent="0" lvl="0" marL="0" rtl="0" algn="l">
              <a:spcBef>
                <a:spcPts val="0"/>
              </a:spcBef>
              <a:spcAft>
                <a:spcPts val="0"/>
              </a:spcAft>
              <a:buNone/>
            </a:pPr>
            <a:r>
              <a:t/>
            </a:r>
            <a:endParaRPr/>
          </a:p>
        </p:txBody>
      </p:sp>
      <p:sp>
        <p:nvSpPr>
          <p:cNvPr id="135" name="Google Shape;135;p21"/>
          <p:cNvSpPr txBox="1"/>
          <p:nvPr>
            <p:ph idx="1" type="body"/>
          </p:nvPr>
        </p:nvSpPr>
        <p:spPr>
          <a:xfrm>
            <a:off x="729450" y="2183200"/>
            <a:ext cx="7688700" cy="2156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100">
                <a:solidFill>
                  <a:srgbClr val="000000"/>
                </a:solidFill>
                <a:latin typeface="Arial"/>
                <a:ea typeface="Arial"/>
                <a:cs typeface="Arial"/>
                <a:sym typeface="Arial"/>
              </a:rPr>
              <a:t>Error Handling</a:t>
            </a:r>
            <a:endParaRPr b="1" sz="1100">
              <a:solidFill>
                <a:srgbClr val="000000"/>
              </a:solidFill>
              <a:latin typeface="Arial"/>
              <a:ea typeface="Arial"/>
              <a:cs typeface="Arial"/>
              <a:sym typeface="Arial"/>
            </a:endParaRPr>
          </a:p>
          <a:p>
            <a:pPr indent="0" lvl="0" marL="0" rtl="0" algn="l">
              <a:spcBef>
                <a:spcPts val="1600"/>
              </a:spcBef>
              <a:spcAft>
                <a:spcPts val="1600"/>
              </a:spcAft>
              <a:buNone/>
            </a:pPr>
            <a:r>
              <a:rPr lang="en" sz="1100">
                <a:solidFill>
                  <a:srgbClr val="000000"/>
                </a:solidFill>
                <a:latin typeface="Arial"/>
                <a:ea typeface="Arial"/>
                <a:cs typeface="Arial"/>
                <a:sym typeface="Arial"/>
              </a:rPr>
              <a:t>By making all questions required, we can ensure that users fill out all data. If a question is left unanswered, they cannot continue and will be told to answer it. If the form closes unexpectedly it will not save any information. If we integrate with Qualtrics successfully there will need to be error handling on passing the data back. If it fails, the data won’t be sent and the user may have to fill out the information again on a Qualtrics form.</a:t>
            </a:r>
            <a:endParaRPr sz="1100">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